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82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249960"/>
            <a:ext cx="7766936" cy="1778466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rgbClr val="003366"/>
                </a:solidFill>
                <a:latin typeface="Perpetua Titling MT" panose="02020502060505020804" pitchFamily="18" charset="0"/>
              </a:rPr>
              <a:t>South park elementary</a:t>
            </a:r>
            <a:br>
              <a:rPr lang="en-US" sz="2800" dirty="0">
                <a:solidFill>
                  <a:srgbClr val="003366"/>
                </a:solidFill>
                <a:latin typeface="Perpetua Titling MT" panose="02020502060505020804" pitchFamily="18" charset="0"/>
              </a:rPr>
            </a:br>
            <a:r>
              <a:rPr lang="en-US" sz="2800" dirty="0">
                <a:solidFill>
                  <a:srgbClr val="003366"/>
                </a:solidFill>
                <a:latin typeface="Perpetua Titling MT" panose="02020502060505020804" pitchFamily="18" charset="0"/>
              </a:rPr>
              <a:t>Annual title I Parent meeting</a:t>
            </a:r>
            <a:br>
              <a:rPr lang="en-US" sz="2800" dirty="0">
                <a:solidFill>
                  <a:srgbClr val="003366"/>
                </a:solidFill>
                <a:latin typeface="Perpetua Titling MT" panose="02020502060505020804" pitchFamily="18" charset="0"/>
              </a:rPr>
            </a:br>
            <a:r>
              <a:rPr lang="en-US" sz="2800" dirty="0">
                <a:solidFill>
                  <a:srgbClr val="003366"/>
                </a:solidFill>
                <a:latin typeface="Perpetua Titling MT" panose="02020502060505020804" pitchFamily="18" charset="0"/>
              </a:rPr>
              <a:t>2025-2026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557207"/>
          </a:xfrm>
        </p:spPr>
        <p:txBody>
          <a:bodyPr>
            <a:noAutofit/>
          </a:bodyPr>
          <a:lstStyle/>
          <a:p>
            <a:pPr algn="ctr"/>
            <a:r>
              <a:rPr lang="en-US" sz="1600" dirty="0"/>
              <a:t>Mrs. Felicia Strickland, Principal</a:t>
            </a:r>
          </a:p>
          <a:p>
            <a:pPr algn="ctr"/>
            <a:r>
              <a:rPr lang="en-US" sz="1600" dirty="0"/>
              <a:t>Ms. Tara Edwards, Assistant Principal</a:t>
            </a:r>
          </a:p>
          <a:p>
            <a:pPr algn="ctr"/>
            <a:r>
              <a:rPr lang="en-US" sz="1600" dirty="0"/>
              <a:t>Ms. </a:t>
            </a:r>
            <a:r>
              <a:rPr lang="en-US" sz="1600" dirty="0" err="1"/>
              <a:t>Katena</a:t>
            </a:r>
            <a:r>
              <a:rPr lang="en-US" sz="1600" dirty="0"/>
              <a:t> Jones, PLC Coach</a:t>
            </a:r>
          </a:p>
          <a:p>
            <a:pPr algn="ctr"/>
            <a:r>
              <a:rPr lang="en-US" sz="1600" dirty="0"/>
              <a:t>Ms. Toni Beasley, Instructional Coach</a:t>
            </a:r>
          </a:p>
        </p:txBody>
      </p:sp>
      <p:pic>
        <p:nvPicPr>
          <p:cNvPr id="6" name="Picture 5" descr="Image result for panther pictures clip ar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023" y="3094196"/>
            <a:ext cx="894715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9400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09601"/>
            <a:ext cx="8596668" cy="657224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8000" b="1" u="sng" dirty="0">
                <a:solidFill>
                  <a:schemeClr val="tx1"/>
                </a:solidFill>
              </a:rPr>
              <a:t>SCHOOL COMPACT </a:t>
            </a:r>
          </a:p>
          <a:p>
            <a:endParaRPr lang="en-US" dirty="0"/>
          </a:p>
          <a:p>
            <a:pPr marL="0" indent="0">
              <a:buNone/>
            </a:pPr>
            <a:endParaRPr lang="en-US" b="1" u="sng" dirty="0">
              <a:solidFill>
                <a:schemeClr val="tx1"/>
              </a:solidFill>
            </a:endParaRPr>
          </a:p>
          <a:p>
            <a:r>
              <a:rPr lang="en-US" sz="5600" b="1" u="sng" dirty="0">
                <a:solidFill>
                  <a:schemeClr val="tx1"/>
                </a:solidFill>
              </a:rPr>
              <a:t>PARENT’S AGREEMENT</a:t>
            </a:r>
            <a:endParaRPr lang="en-US" sz="5600" dirty="0">
              <a:solidFill>
                <a:schemeClr val="tx1"/>
              </a:solidFill>
            </a:endParaRPr>
          </a:p>
          <a:p>
            <a:r>
              <a:rPr lang="en-US" sz="5600" b="1" dirty="0">
                <a:solidFill>
                  <a:schemeClr val="tx1"/>
                </a:solidFill>
              </a:rPr>
              <a:t>It is important that I take a more responsible role in helping my child.  Therefore, I shall strive to do the following: (Any person who is interested in helping this student may sign in lieu of the parent.)</a:t>
            </a:r>
            <a:endParaRPr lang="en-US" sz="5600" dirty="0">
              <a:solidFill>
                <a:schemeClr val="tx1"/>
              </a:solidFill>
            </a:endParaRPr>
          </a:p>
          <a:p>
            <a:pPr lvl="0"/>
            <a:r>
              <a:rPr lang="en-US" sz="5600" dirty="0">
                <a:solidFill>
                  <a:schemeClr val="tx1"/>
                </a:solidFill>
              </a:rPr>
              <a:t>See that my child is on time and attends school regularly.</a:t>
            </a:r>
          </a:p>
          <a:p>
            <a:pPr lvl="0"/>
            <a:r>
              <a:rPr lang="en-US" sz="5600" dirty="0">
                <a:solidFill>
                  <a:schemeClr val="tx1"/>
                </a:solidFill>
              </a:rPr>
              <a:t>Support the school in its efforts to maintain proper discipline.</a:t>
            </a:r>
          </a:p>
          <a:p>
            <a:pPr lvl="0"/>
            <a:r>
              <a:rPr lang="en-US" sz="5600" dirty="0">
                <a:solidFill>
                  <a:schemeClr val="tx1"/>
                </a:solidFill>
              </a:rPr>
              <a:t>Establish a time for homework and review it regularly.</a:t>
            </a:r>
          </a:p>
          <a:p>
            <a:pPr lvl="0"/>
            <a:r>
              <a:rPr lang="en-US" sz="5600" dirty="0">
                <a:solidFill>
                  <a:schemeClr val="tx1"/>
                </a:solidFill>
              </a:rPr>
              <a:t>Provide a quiet, well-lighted place for study</a:t>
            </a:r>
          </a:p>
          <a:p>
            <a:pPr lvl="0"/>
            <a:r>
              <a:rPr lang="en-US" sz="5600" dirty="0">
                <a:solidFill>
                  <a:schemeClr val="tx1"/>
                </a:solidFill>
              </a:rPr>
              <a:t>Encourage my child’s efforts and be available for questions.</a:t>
            </a:r>
          </a:p>
          <a:p>
            <a:pPr lvl="0"/>
            <a:r>
              <a:rPr lang="en-US" sz="5600" dirty="0">
                <a:solidFill>
                  <a:schemeClr val="tx1"/>
                </a:solidFill>
              </a:rPr>
              <a:t>Stay aware of what my child is learning.</a:t>
            </a:r>
          </a:p>
          <a:p>
            <a:pPr lvl="0"/>
            <a:r>
              <a:rPr lang="en-US" sz="5600" dirty="0">
                <a:solidFill>
                  <a:schemeClr val="tx1"/>
                </a:solidFill>
              </a:rPr>
              <a:t>Provide a library card for my child.</a:t>
            </a:r>
          </a:p>
          <a:p>
            <a:pPr lvl="0"/>
            <a:r>
              <a:rPr lang="en-US" sz="5600" dirty="0">
                <a:solidFill>
                  <a:schemeClr val="tx1"/>
                </a:solidFill>
              </a:rPr>
              <a:t>Read with my child and let my child see me read.</a:t>
            </a:r>
          </a:p>
          <a:p>
            <a:pPr lvl="0"/>
            <a:r>
              <a:rPr lang="en-US" sz="5600" dirty="0">
                <a:solidFill>
                  <a:schemeClr val="tx1"/>
                </a:solidFill>
              </a:rPr>
              <a:t>Make certain that my child wears the required uniform and wear it properly.</a:t>
            </a:r>
          </a:p>
          <a:p>
            <a:pPr lvl="0"/>
            <a:r>
              <a:rPr lang="en-US" sz="5600" dirty="0">
                <a:solidFill>
                  <a:schemeClr val="tx1"/>
                </a:solidFill>
              </a:rPr>
              <a:t>Volunteer to work at my child’s school in various capacities.</a:t>
            </a:r>
          </a:p>
          <a:p>
            <a:pPr lvl="0"/>
            <a:r>
              <a:rPr lang="en-US" sz="5600" dirty="0">
                <a:solidFill>
                  <a:schemeClr val="tx1"/>
                </a:solidFill>
              </a:rPr>
              <a:t>Develop a partnership with the school to help my child achieve the state’s high standards.</a:t>
            </a:r>
          </a:p>
          <a:p>
            <a:pPr lvl="0"/>
            <a:r>
              <a:rPr lang="en-US" sz="5600" dirty="0">
                <a:solidFill>
                  <a:schemeClr val="tx1"/>
                </a:solidFill>
              </a:rPr>
              <a:t>Encourage my child to be respectable.</a:t>
            </a:r>
          </a:p>
          <a:p>
            <a:pPr lvl="0"/>
            <a:r>
              <a:rPr lang="en-US" sz="5600" dirty="0">
                <a:solidFill>
                  <a:schemeClr val="tx1"/>
                </a:solidFill>
              </a:rPr>
              <a:t>Provide necessary supplies for my child’s instruction.</a:t>
            </a:r>
          </a:p>
          <a:p>
            <a:pPr lvl="0"/>
            <a:r>
              <a:rPr lang="en-US" sz="5600" dirty="0">
                <a:solidFill>
                  <a:schemeClr val="tx1"/>
                </a:solidFill>
              </a:rPr>
              <a:t>Communicate with the teachers frequently to discuss my child’s progress and behavior.</a:t>
            </a:r>
          </a:p>
          <a:p>
            <a:pPr lvl="0"/>
            <a:r>
              <a:rPr lang="en-US" sz="5600" dirty="0">
                <a:solidFill>
                  <a:schemeClr val="tx1"/>
                </a:solidFill>
              </a:rPr>
              <a:t>Attend scheduled parent meetings, conferences, and workshops.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100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9550"/>
            <a:ext cx="9419166" cy="65532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4800" b="1" u="sng" dirty="0">
                <a:solidFill>
                  <a:schemeClr val="tx1"/>
                </a:solidFill>
              </a:rPr>
              <a:t>Parent-School Compact</a:t>
            </a:r>
            <a:endParaRPr lang="en-US" sz="4800" b="1" u="sng" dirty="0">
              <a:solidFill>
                <a:schemeClr val="tx1"/>
              </a:solidFill>
              <a:latin typeface="Baskerville Old Face" pitchFamily="18" charset="0"/>
            </a:endParaRPr>
          </a:p>
          <a:p>
            <a:r>
              <a:rPr lang="en-US" sz="4000" b="1" u="sng" dirty="0">
                <a:solidFill>
                  <a:schemeClr val="tx1"/>
                </a:solidFill>
              </a:rPr>
              <a:t>TEACHER’S AGREEMENT</a:t>
            </a:r>
          </a:p>
          <a:p>
            <a:r>
              <a:rPr lang="en-US" sz="3600" b="1" u="sng" dirty="0">
                <a:solidFill>
                  <a:schemeClr val="tx1"/>
                </a:solidFill>
              </a:rPr>
              <a:t> </a:t>
            </a:r>
            <a:r>
              <a:rPr lang="en-US" sz="3600" b="1" dirty="0">
                <a:solidFill>
                  <a:schemeClr val="tx1"/>
                </a:solidFill>
              </a:rPr>
              <a:t>Provide meaningful homework assignments for students.</a:t>
            </a:r>
          </a:p>
          <a:p>
            <a:pPr lvl="0"/>
            <a:r>
              <a:rPr lang="en-US" sz="3600" b="1" dirty="0">
                <a:solidFill>
                  <a:schemeClr val="tx1"/>
                </a:solidFill>
              </a:rPr>
              <a:t>Provide necessary assistance to parents so that they can help with the assignments.</a:t>
            </a:r>
          </a:p>
          <a:p>
            <a:pPr lvl="0"/>
            <a:r>
              <a:rPr lang="en-US" sz="3600" b="1" dirty="0">
                <a:solidFill>
                  <a:schemeClr val="tx1"/>
                </a:solidFill>
              </a:rPr>
              <a:t>Encourage students and parents by providing frequent reports about student progress.</a:t>
            </a:r>
          </a:p>
          <a:p>
            <a:pPr lvl="0"/>
            <a:r>
              <a:rPr lang="en-US" sz="3600" b="1" dirty="0">
                <a:solidFill>
                  <a:schemeClr val="tx1"/>
                </a:solidFill>
              </a:rPr>
              <a:t>Use special activities in the classroom to make learning enjoyable.</a:t>
            </a:r>
          </a:p>
          <a:p>
            <a:pPr lvl="0"/>
            <a:r>
              <a:rPr lang="en-US" sz="3600" b="1" dirty="0">
                <a:solidFill>
                  <a:schemeClr val="tx1"/>
                </a:solidFill>
              </a:rPr>
              <a:t>Inform parents of homework and classroom policies and procedures.</a:t>
            </a:r>
          </a:p>
          <a:p>
            <a:pPr lvl="0"/>
            <a:r>
              <a:rPr lang="en-US" sz="3600" b="1" dirty="0">
                <a:solidFill>
                  <a:schemeClr val="tx1"/>
                </a:solidFill>
              </a:rPr>
              <a:t>Encourage parents to visit and/or observe their child’s classroom regularly.</a:t>
            </a:r>
          </a:p>
          <a:p>
            <a:pPr lvl="0"/>
            <a:r>
              <a:rPr lang="en-US" sz="3600" b="1" dirty="0">
                <a:solidFill>
                  <a:schemeClr val="tx1"/>
                </a:solidFill>
              </a:rPr>
              <a:t>Ask parent to help in school.</a:t>
            </a:r>
          </a:p>
          <a:p>
            <a:pPr lvl="0"/>
            <a:r>
              <a:rPr lang="en-US" sz="3600" b="1" dirty="0">
                <a:solidFill>
                  <a:schemeClr val="tx1"/>
                </a:solidFill>
              </a:rPr>
              <a:t>Provide instruction that fosters high academic expectation and provide challenging and exciting class assignments.</a:t>
            </a:r>
          </a:p>
          <a:p>
            <a:pPr lvl="0"/>
            <a:r>
              <a:rPr lang="en-US" sz="3600" b="1" dirty="0">
                <a:solidFill>
                  <a:schemeClr val="tx1"/>
                </a:solidFill>
              </a:rPr>
              <a:t>Maintain ongoing communication with parents by providing information about student progress.</a:t>
            </a:r>
          </a:p>
          <a:p>
            <a:r>
              <a:rPr lang="en-US" sz="3600" b="1" u="sng" dirty="0">
                <a:solidFill>
                  <a:schemeClr val="tx1"/>
                </a:solidFill>
              </a:rPr>
              <a:t>PRINCIPAL’S AGREEMENT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I support this form of parental involvement.  There, I shall strive to do the following:</a:t>
            </a:r>
          </a:p>
          <a:p>
            <a:pPr lvl="0"/>
            <a:r>
              <a:rPr lang="en-US" sz="3600" b="1" dirty="0">
                <a:solidFill>
                  <a:schemeClr val="tx1"/>
                </a:solidFill>
              </a:rPr>
              <a:t>Provide a supportive, safe, and effective learning environment that allows for positive communication between the teacher, parent, and student.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It is important that students achieve.  Therefore, I shall strive to do the following:</a:t>
            </a:r>
          </a:p>
          <a:p>
            <a:pPr lvl="0"/>
            <a:r>
              <a:rPr lang="en-US" sz="3600" b="1" dirty="0">
                <a:solidFill>
                  <a:schemeClr val="tx1"/>
                </a:solidFill>
              </a:rPr>
              <a:t>Encourage teachers to regularly provide homework assignments that will reinforce classroom instruction.</a:t>
            </a:r>
          </a:p>
          <a:p>
            <a:pPr lvl="0"/>
            <a:r>
              <a:rPr lang="en-US" sz="3600" b="1" dirty="0">
                <a:solidFill>
                  <a:schemeClr val="tx1"/>
                </a:solidFill>
              </a:rPr>
              <a:t>Enforce district and school uniform policies.</a:t>
            </a:r>
          </a:p>
          <a:p>
            <a:pPr lvl="0"/>
            <a:r>
              <a:rPr lang="en-US" sz="3600" b="1" dirty="0">
                <a:solidFill>
                  <a:schemeClr val="tx1"/>
                </a:solidFill>
              </a:rPr>
              <a:t>Provide high-quality curriculum and instruction in a supportive and effective learning environment that enable the children to meet the state’s academic achievement standards.</a:t>
            </a:r>
          </a:p>
          <a:p>
            <a:pPr lvl="0"/>
            <a:r>
              <a:rPr lang="en-US" sz="3600" b="1" dirty="0">
                <a:solidFill>
                  <a:schemeClr val="tx1"/>
                </a:solidFill>
              </a:rPr>
              <a:t>Provide time to listen to student concerns.</a:t>
            </a:r>
          </a:p>
          <a:p>
            <a:pPr lvl="0"/>
            <a:r>
              <a:rPr lang="en-US" sz="3600" b="1" dirty="0">
                <a:solidFill>
                  <a:schemeClr val="tx1"/>
                </a:solidFill>
              </a:rPr>
              <a:t>Provide time to listen to parent concerns.</a:t>
            </a:r>
          </a:p>
          <a:p>
            <a:pPr lvl="0"/>
            <a:r>
              <a:rPr lang="en-US" sz="3600" b="1" dirty="0">
                <a:solidFill>
                  <a:schemeClr val="tx1"/>
                </a:solidFill>
              </a:rPr>
              <a:t>Encourage teachers to regularly provide homework assignments that are an extension of classroom instruction.</a:t>
            </a:r>
          </a:p>
          <a:p>
            <a:pPr lvl="0"/>
            <a:r>
              <a:rPr lang="en-US" sz="3600" b="1" dirty="0">
                <a:solidFill>
                  <a:schemeClr val="tx1"/>
                </a:solidFill>
              </a:rPr>
              <a:t>Encourage teachers and students to always respect self, others, and property.</a:t>
            </a:r>
          </a:p>
          <a:p>
            <a:pPr lvl="0"/>
            <a:r>
              <a:rPr lang="en-US" sz="3600" b="1" dirty="0">
                <a:solidFill>
                  <a:schemeClr val="tx1"/>
                </a:solidFill>
              </a:rPr>
              <a:t>Encourage teachers and students to have high expectations academically, socially, emotionally, and physically.</a:t>
            </a:r>
          </a:p>
          <a:p>
            <a:pPr lvl="0"/>
            <a:r>
              <a:rPr lang="en-US" sz="3600" b="1" dirty="0">
                <a:solidFill>
                  <a:schemeClr val="tx1"/>
                </a:solidFill>
              </a:rPr>
              <a:t>Make expectations widely known when students and parents enter the school doors.</a:t>
            </a:r>
          </a:p>
          <a:p>
            <a:pPr lvl="0"/>
            <a:r>
              <a:rPr lang="en-US" sz="3600" b="1" dirty="0">
                <a:solidFill>
                  <a:schemeClr val="tx1"/>
                </a:solidFill>
              </a:rPr>
              <a:t>Maintain open communication with parents (phone calls, conferences, parent meetings, parent visitations).</a:t>
            </a:r>
          </a:p>
          <a:p>
            <a:pPr lvl="0"/>
            <a:r>
              <a:rPr lang="en-US" sz="3600" b="1" dirty="0">
                <a:solidFill>
                  <a:schemeClr val="tx1"/>
                </a:solidFill>
              </a:rPr>
              <a:t>Involve parents as assistants in the school day-to-day business.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202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  <a:t>Reporting Students Progress</a:t>
            </a:r>
            <a:b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4300" indent="0">
              <a:lnSpc>
                <a:spcPct val="90000"/>
              </a:lnSpc>
              <a:buNone/>
            </a:pPr>
            <a:r>
              <a:rPr lang="en-US" sz="2000" dirty="0">
                <a:solidFill>
                  <a:schemeClr val="tx1"/>
                </a:solidFill>
              </a:rPr>
              <a:t>The teachers of South Park Elementary communicate students progress in several ways: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>
                <a:solidFill>
                  <a:schemeClr val="tx1"/>
                </a:solidFill>
              </a:rPr>
              <a:t>      -</a:t>
            </a:r>
            <a:r>
              <a:rPr lang="en-US" dirty="0" err="1">
                <a:solidFill>
                  <a:schemeClr val="tx1"/>
                </a:solidFill>
              </a:rPr>
              <a:t>TNReady</a:t>
            </a:r>
            <a:r>
              <a:rPr lang="en-US" dirty="0">
                <a:solidFill>
                  <a:schemeClr val="tx1"/>
                </a:solidFill>
              </a:rPr>
              <a:t> Parent Reports</a:t>
            </a:r>
          </a:p>
          <a:p>
            <a:pPr>
              <a:lnSpc>
                <a:spcPct val="90000"/>
              </a:lnSpc>
              <a:buNone/>
            </a:pPr>
            <a:r>
              <a:rPr lang="en-US" dirty="0">
                <a:solidFill>
                  <a:schemeClr val="tx1"/>
                </a:solidFill>
              </a:rPr>
              <a:t>	   - Intervention Reports: </a:t>
            </a:r>
          </a:p>
          <a:p>
            <a:pPr>
              <a:lnSpc>
                <a:spcPct val="90000"/>
              </a:lnSpc>
              <a:buNone/>
            </a:pPr>
            <a:r>
              <a:rPr lang="en-US" dirty="0">
                <a:solidFill>
                  <a:schemeClr val="tx1"/>
                </a:solidFill>
              </a:rPr>
              <a:t>		       **</a:t>
            </a:r>
            <a:r>
              <a:rPr lang="en-US" dirty="0" err="1">
                <a:solidFill>
                  <a:schemeClr val="tx1"/>
                </a:solidFill>
              </a:rPr>
              <a:t>IReady</a:t>
            </a:r>
            <a:r>
              <a:rPr lang="en-US" dirty="0">
                <a:solidFill>
                  <a:schemeClr val="tx1"/>
                </a:solidFill>
              </a:rPr>
              <a:t> Reading and </a:t>
            </a:r>
            <a:r>
              <a:rPr lang="en-US" dirty="0" err="1">
                <a:solidFill>
                  <a:schemeClr val="tx1"/>
                </a:solidFill>
              </a:rPr>
              <a:t>IReady</a:t>
            </a:r>
            <a:r>
              <a:rPr lang="en-US" dirty="0">
                <a:solidFill>
                  <a:schemeClr val="tx1"/>
                </a:solidFill>
              </a:rPr>
              <a:t> Math</a:t>
            </a:r>
          </a:p>
          <a:p>
            <a:pPr>
              <a:lnSpc>
                <a:spcPct val="90000"/>
              </a:lnSpc>
              <a:buNone/>
            </a:pPr>
            <a:r>
              <a:rPr lang="en-US" dirty="0">
                <a:solidFill>
                  <a:schemeClr val="tx1"/>
                </a:solidFill>
              </a:rPr>
              <a:t>-Mid- Nine Weeks Progress Reports </a:t>
            </a:r>
          </a:p>
          <a:p>
            <a:pPr>
              <a:lnSpc>
                <a:spcPct val="90000"/>
              </a:lnSpc>
              <a:buNone/>
            </a:pPr>
            <a:r>
              <a:rPr lang="en-US" dirty="0">
                <a:solidFill>
                  <a:schemeClr val="tx1"/>
                </a:solidFill>
              </a:rPr>
              <a:t>     - Report Cards – each 9 weeks</a:t>
            </a:r>
          </a:p>
          <a:p>
            <a:pPr>
              <a:lnSpc>
                <a:spcPct val="90000"/>
              </a:lnSpc>
              <a:buNone/>
            </a:pPr>
            <a:r>
              <a:rPr lang="en-US" dirty="0">
                <a:solidFill>
                  <a:schemeClr val="tx1"/>
                </a:solidFill>
              </a:rPr>
              <a:t>     - Phone Calls/ Notes to parents</a:t>
            </a:r>
          </a:p>
          <a:p>
            <a:pPr>
              <a:lnSpc>
                <a:spcPct val="90000"/>
              </a:lnSpc>
              <a:buNone/>
            </a:pPr>
            <a:r>
              <a:rPr lang="en-US" dirty="0">
                <a:solidFill>
                  <a:schemeClr val="tx1"/>
                </a:solidFill>
              </a:rPr>
              <a:t>	   - Bi-Weekly folders (Tuesday)</a:t>
            </a:r>
          </a:p>
          <a:p>
            <a:pPr>
              <a:lnSpc>
                <a:spcPct val="90000"/>
              </a:lnSpc>
              <a:buNone/>
            </a:pPr>
            <a:r>
              <a:rPr lang="en-US" dirty="0">
                <a:solidFill>
                  <a:schemeClr val="tx1"/>
                </a:solidFill>
              </a:rPr>
              <a:t>      -Homework Folders</a:t>
            </a:r>
          </a:p>
          <a:p>
            <a:pPr>
              <a:lnSpc>
                <a:spcPct val="90000"/>
              </a:lnSpc>
              <a:buNone/>
            </a:pPr>
            <a:r>
              <a:rPr lang="en-US" dirty="0">
                <a:solidFill>
                  <a:schemeClr val="tx1"/>
                </a:solidFill>
              </a:rPr>
              <a:t>	-Class Dojo</a:t>
            </a:r>
          </a:p>
          <a:p>
            <a:pPr>
              <a:lnSpc>
                <a:spcPct val="90000"/>
              </a:lnSpc>
              <a:buNone/>
            </a:pPr>
            <a:r>
              <a:rPr lang="en-US" dirty="0">
                <a:solidFill>
                  <a:schemeClr val="tx1"/>
                </a:solidFill>
              </a:rPr>
              <a:t>      - Parent Teacher Conferences </a:t>
            </a:r>
          </a:p>
          <a:p>
            <a:pPr>
              <a:lnSpc>
                <a:spcPct val="90000"/>
              </a:lnSpc>
              <a:buNone/>
            </a:pPr>
            <a:r>
              <a:rPr lang="en-US" dirty="0">
                <a:solidFill>
                  <a:schemeClr val="tx1"/>
                </a:solidFill>
              </a:rPr>
              <a:t>-Thursday, September 11, 2025 (4-6:30 pm)</a:t>
            </a:r>
          </a:p>
          <a:p>
            <a:pPr>
              <a:lnSpc>
                <a:spcPct val="90000"/>
              </a:lnSpc>
              <a:buNone/>
            </a:pPr>
            <a:r>
              <a:rPr lang="en-US" dirty="0">
                <a:solidFill>
                  <a:schemeClr val="tx1"/>
                </a:solidFill>
              </a:rPr>
              <a:t>-Thursday, January 29, 2026 (4-7pm)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024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  <a:t>Parent-Teacher Conferences</a:t>
            </a:r>
            <a:b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</a:br>
            <a: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  <a:t>After-School Tutoring</a:t>
            </a:r>
            <a:b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Shelby County Schools has scheduled two dates this school year for parent-teacher conferences.</a:t>
            </a: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     1. Thursday, September 11, 2025,   	4:00 p.m.- 6:30 p.m.</a:t>
            </a: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     2. Thursday, January 29, 2026        	4:00 p.m.- 7:00 p.m.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Before-School Tutoring</a:t>
            </a: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	Tuesdays, Wednesdays, and Thursdays        7:00-8:00 am</a:t>
            </a: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During-School Tutoring</a:t>
            </a: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	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and 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Grade Students only (Designated Time)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Additional Conferences can be scheduled, as needed, with your child’s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</a:rPr>
              <a:t> teacher.</a:t>
            </a:r>
          </a:p>
          <a:p>
            <a:pPr marL="0" indent="0" algn="ctr">
              <a:buNone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778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  <a:t>Opportunities for Parental Involvement-School Level</a:t>
            </a:r>
            <a:b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400" dirty="0">
                <a:solidFill>
                  <a:schemeClr val="tx1"/>
                </a:solidFill>
              </a:rPr>
              <a:t>Meet the Teacher Night </a:t>
            </a:r>
          </a:p>
          <a:p>
            <a:pPr>
              <a:buFont typeface="Wingdings" pitchFamily="2" charset="2"/>
              <a:buChar char="§"/>
            </a:pPr>
            <a:r>
              <a:rPr lang="en-US" sz="3400" dirty="0">
                <a:solidFill>
                  <a:schemeClr val="tx1"/>
                </a:solidFill>
              </a:rPr>
              <a:t>Back to School Rally</a:t>
            </a:r>
          </a:p>
          <a:p>
            <a:pPr>
              <a:buFont typeface="Wingdings" pitchFamily="2" charset="2"/>
              <a:buChar char="§"/>
            </a:pPr>
            <a:r>
              <a:rPr lang="en-US" sz="3400" dirty="0">
                <a:solidFill>
                  <a:schemeClr val="tx1"/>
                </a:solidFill>
              </a:rPr>
              <a:t>Parent/Teacher Conferences</a:t>
            </a:r>
          </a:p>
          <a:p>
            <a:pPr>
              <a:buFont typeface="Wingdings" pitchFamily="2" charset="2"/>
              <a:buChar char="§"/>
            </a:pPr>
            <a:r>
              <a:rPr lang="en-US" sz="3400" dirty="0">
                <a:solidFill>
                  <a:schemeClr val="tx1"/>
                </a:solidFill>
              </a:rPr>
              <a:t>Hispanic Heritage Programs</a:t>
            </a:r>
          </a:p>
          <a:p>
            <a:pPr>
              <a:buFont typeface="Wingdings" pitchFamily="2" charset="2"/>
              <a:buChar char="§"/>
            </a:pPr>
            <a:r>
              <a:rPr lang="en-US" sz="3400" dirty="0">
                <a:solidFill>
                  <a:schemeClr val="tx1"/>
                </a:solidFill>
              </a:rPr>
              <a:t>Parents and Partners</a:t>
            </a:r>
          </a:p>
          <a:p>
            <a:pPr>
              <a:buFont typeface="Wingdings" pitchFamily="2" charset="2"/>
              <a:buChar char="§"/>
            </a:pPr>
            <a:r>
              <a:rPr lang="en-US" sz="3400" dirty="0">
                <a:solidFill>
                  <a:schemeClr val="tx1"/>
                </a:solidFill>
              </a:rPr>
              <a:t>Read for the Record</a:t>
            </a:r>
          </a:p>
          <a:p>
            <a:pPr>
              <a:buFont typeface="Wingdings" pitchFamily="2" charset="2"/>
              <a:buChar char="§"/>
            </a:pPr>
            <a:r>
              <a:rPr lang="en-US" sz="3400" dirty="0">
                <a:solidFill>
                  <a:schemeClr val="tx1"/>
                </a:solidFill>
              </a:rPr>
              <a:t>Family Literacy Night</a:t>
            </a:r>
          </a:p>
          <a:p>
            <a:pPr>
              <a:buFont typeface="Wingdings" pitchFamily="2" charset="2"/>
              <a:buChar char="§"/>
            </a:pPr>
            <a:r>
              <a:rPr lang="en-US" sz="3400" dirty="0">
                <a:solidFill>
                  <a:schemeClr val="tx1"/>
                </a:solidFill>
              </a:rPr>
              <a:t>Fall Festival</a:t>
            </a:r>
          </a:p>
          <a:p>
            <a:pPr>
              <a:buFont typeface="Wingdings" pitchFamily="2" charset="2"/>
              <a:buChar char="§"/>
            </a:pPr>
            <a:r>
              <a:rPr lang="en-US" sz="3400" dirty="0">
                <a:solidFill>
                  <a:schemeClr val="tx1"/>
                </a:solidFill>
              </a:rPr>
              <a:t>Holiday Program</a:t>
            </a:r>
          </a:p>
          <a:p>
            <a:pPr>
              <a:buFont typeface="Wingdings" pitchFamily="2" charset="2"/>
              <a:buChar char="§"/>
            </a:pPr>
            <a:r>
              <a:rPr lang="en-US" sz="3400" dirty="0">
                <a:solidFill>
                  <a:schemeClr val="tx1"/>
                </a:solidFill>
              </a:rPr>
              <a:t>Black History Programs</a:t>
            </a:r>
          </a:p>
          <a:p>
            <a:pPr>
              <a:buFont typeface="Wingdings" pitchFamily="2" charset="2"/>
              <a:buChar char="§"/>
            </a:pPr>
            <a:r>
              <a:rPr lang="en-US" sz="3400" dirty="0">
                <a:solidFill>
                  <a:schemeClr val="tx1"/>
                </a:solidFill>
              </a:rPr>
              <a:t>Family Math and Science Night</a:t>
            </a:r>
          </a:p>
          <a:p>
            <a:pPr>
              <a:buFont typeface="Wingdings" pitchFamily="2" charset="2"/>
              <a:buChar char="§"/>
            </a:pPr>
            <a:endParaRPr lang="en-US" sz="34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000" dirty="0"/>
              <a:t>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544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  <a:t>Opportunities for Parental Involvement-School Level</a:t>
            </a:r>
            <a:b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114300" indent="0">
              <a:buNone/>
            </a:pPr>
            <a:r>
              <a:rPr lang="en-US" sz="9600" b="1" dirty="0">
                <a:solidFill>
                  <a:schemeClr val="tx1"/>
                </a:solidFill>
              </a:rPr>
              <a:t>Volunteer Opportunities</a:t>
            </a:r>
            <a:r>
              <a:rPr lang="en-US" sz="9600" dirty="0"/>
              <a:t>:</a:t>
            </a:r>
            <a:endParaRPr lang="en-US" sz="96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9600" dirty="0">
                <a:solidFill>
                  <a:schemeClr val="tx1"/>
                </a:solidFill>
              </a:rPr>
              <a:t>Read for the Record-Community Reader</a:t>
            </a:r>
          </a:p>
          <a:p>
            <a:pPr>
              <a:buFont typeface="Wingdings" pitchFamily="2" charset="2"/>
              <a:buChar char="§"/>
            </a:pPr>
            <a:r>
              <a:rPr lang="en-US" sz="9600" dirty="0">
                <a:solidFill>
                  <a:schemeClr val="tx1"/>
                </a:solidFill>
              </a:rPr>
              <a:t>Parent Teacher Organization</a:t>
            </a:r>
          </a:p>
          <a:p>
            <a:pPr>
              <a:buFont typeface="Wingdings" pitchFamily="2" charset="2"/>
              <a:buChar char="§"/>
            </a:pPr>
            <a:r>
              <a:rPr lang="en-US" sz="9600" dirty="0">
                <a:solidFill>
                  <a:schemeClr val="tx1"/>
                </a:solidFill>
              </a:rPr>
              <a:t>Arise2Read</a:t>
            </a:r>
          </a:p>
          <a:p>
            <a:pPr>
              <a:buFont typeface="Wingdings" pitchFamily="2" charset="2"/>
              <a:buChar char="§"/>
            </a:pPr>
            <a:r>
              <a:rPr lang="en-US" sz="9600" dirty="0">
                <a:solidFill>
                  <a:schemeClr val="tx1"/>
                </a:solidFill>
              </a:rPr>
              <a:t>Classroom Parent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23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  <a:t>Opportunities for Parent Meetings/Trainings District Level</a:t>
            </a:r>
            <a:b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School Improvement Plan/RTI2-A Meeting</a:t>
            </a:r>
          </a:p>
          <a:p>
            <a:pPr lvl="1"/>
            <a:r>
              <a:rPr lang="en-US" sz="3000" dirty="0">
                <a:solidFill>
                  <a:schemeClr val="tx1"/>
                </a:solidFill>
              </a:rPr>
              <a:t>Teacher, parents, stakeholders work together to review data, create goals, determine best practice strategies to grow students and the school academically</a:t>
            </a:r>
          </a:p>
          <a:p>
            <a:pPr lvl="1"/>
            <a:r>
              <a:rPr lang="en-US" sz="3000" dirty="0">
                <a:solidFill>
                  <a:schemeClr val="tx1"/>
                </a:solidFill>
              </a:rPr>
              <a:t>South Park’s School Improvement Plan is located on the school’s website.</a:t>
            </a:r>
          </a:p>
          <a:p>
            <a:r>
              <a:rPr lang="en-US" sz="3200" dirty="0">
                <a:solidFill>
                  <a:schemeClr val="tx1"/>
                </a:solidFill>
              </a:rPr>
              <a:t>South Park Elementary Data Night 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to inform parents of students' academic performance and how to read your child’s IREADY Report</a:t>
            </a:r>
          </a:p>
          <a:p>
            <a:pPr lvl="2"/>
            <a:endParaRPr lang="en-US" sz="2800" dirty="0">
              <a:solidFill>
                <a:schemeClr val="tx1"/>
              </a:solidFill>
            </a:endParaRPr>
          </a:p>
          <a:p>
            <a:pPr lvl="2"/>
            <a:endParaRPr lang="en-US" sz="2800" dirty="0">
              <a:solidFill>
                <a:schemeClr val="tx1"/>
              </a:solidFill>
            </a:endParaRPr>
          </a:p>
          <a:p>
            <a:pPr lvl="2"/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426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b="1" i="1" dirty="0">
                <a:latin typeface="Georgia" pitchFamily="18" charset="0"/>
              </a:rPr>
              <a:t>Thanks for coming out to show how Panther Parents “ROAR”!! </a:t>
            </a:r>
            <a:br>
              <a:rPr lang="en-US" sz="2200" b="1" i="1" dirty="0">
                <a:latin typeface="Georgia" pitchFamily="18" charset="0"/>
              </a:rPr>
            </a:br>
            <a:r>
              <a:rPr lang="en-US" sz="2200" b="1" i="1" dirty="0">
                <a:latin typeface="Georgia" pitchFamily="18" charset="0"/>
              </a:rPr>
              <a:t>We really appreciate your continued support, your hard work, and dedication to South Park Elementary. </a:t>
            </a:r>
            <a:br>
              <a:rPr lang="en-US" b="1" i="1" dirty="0">
                <a:latin typeface="Georgia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5400" dirty="0">
                <a:solidFill>
                  <a:srgbClr val="002060"/>
                </a:solidFill>
                <a:latin typeface="Perpetua Titling MT" panose="02020502060505020804" pitchFamily="18" charset="0"/>
              </a:rPr>
              <a:t>Meet the Teacher Night</a:t>
            </a:r>
          </a:p>
          <a:p>
            <a:pPr marL="0" indent="0" algn="ctr">
              <a:buNone/>
            </a:pPr>
            <a:endParaRPr lang="en-US" sz="5400" dirty="0">
              <a:solidFill>
                <a:srgbClr val="002060"/>
              </a:solidFill>
              <a:latin typeface="Perpetua Titling MT" panose="02020502060505020804" pitchFamily="18" charset="0"/>
            </a:endParaRPr>
          </a:p>
        </p:txBody>
      </p:sp>
      <p:pic>
        <p:nvPicPr>
          <p:cNvPr id="4" name="Picture 3" descr="C:\Users\fowlerwhitejj\AppData\Local\Microsoft\Windows\Temporary Internet Files\Content.IE5\3WON4PCI\MP90040948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89" y="4100975"/>
            <a:ext cx="2396901" cy="159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fowlerwhitejj\AppData\Local\Microsoft\Windows\Temporary Internet Files\Content.IE5\FCC6ZC3C\MP90044852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77" y="4159497"/>
            <a:ext cx="2305373" cy="1536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518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  <a:t>What is Title I?</a:t>
            </a:r>
            <a:b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Title I is the largest federal aid program for our nation’s schools.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The goal of Title I is to provide a high-quality education for every child.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Title I resources are directed to schools with high poverty levels.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Title I program serves millions of children in elementary and secondary schools each year.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Shelby County Schools has roughly 190 schools operating under the Title I program.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92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</a:rPr>
              <a:t>The school’s status according to the ESSA standards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</a:rPr>
              <a:t>A teacher’s professional qualifications, licensure, or certification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</a:rPr>
              <a:t>A paraprofessional’s qualifications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</a:rPr>
              <a:t>Academic services available for your child</a:t>
            </a:r>
          </a:p>
          <a:p>
            <a:pPr algn="ctr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</a:rPr>
              <a:t>That YOU can help by becoming involved in your child’s education</a:t>
            </a:r>
          </a:p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  <a:t>Title I and the Essa Act gives the parents the right to know:</a:t>
            </a:r>
            <a:b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15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  <a:t>Teacher Qualifications</a:t>
            </a:r>
            <a:b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en-US" sz="2400" dirty="0">
                <a:solidFill>
                  <a:schemeClr val="tx1"/>
                </a:solidFill>
              </a:rPr>
              <a:t>Teachers are considered “highly qualified” under the ESSA ACT if they demonstrate subject knowledge in the core content areas, hold at least a bachelor’s degree, and have been issued a license from the State Department of Education.</a:t>
            </a:r>
          </a:p>
          <a:p>
            <a:pPr>
              <a:lnSpc>
                <a:spcPct val="90000"/>
              </a:lnSpc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  <a:buNone/>
            </a:pPr>
            <a:r>
              <a:rPr lang="en-US" sz="2000" b="1" dirty="0">
                <a:solidFill>
                  <a:schemeClr val="tx1"/>
                </a:solidFill>
              </a:rPr>
              <a:t>All teachers at South Park Elementary are “highly qualified” teachers.</a:t>
            </a:r>
          </a:p>
          <a:p>
            <a:pPr algn="ctr">
              <a:lnSpc>
                <a:spcPct val="90000"/>
              </a:lnSpc>
              <a:buNone/>
            </a:pPr>
            <a:r>
              <a:rPr lang="en-US" sz="4800" b="1" dirty="0">
                <a:solidFill>
                  <a:schemeClr val="tx1"/>
                </a:solidFill>
                <a:highlight>
                  <a:srgbClr val="FFFF00"/>
                </a:highlight>
              </a:rPr>
              <a:t>South Park Status is a</a:t>
            </a:r>
          </a:p>
          <a:p>
            <a:pPr algn="ctr">
              <a:lnSpc>
                <a:spcPct val="90000"/>
              </a:lnSpc>
              <a:buNone/>
            </a:pPr>
            <a:r>
              <a:rPr lang="en-US" sz="4800" b="1" dirty="0">
                <a:solidFill>
                  <a:schemeClr val="tx1"/>
                </a:solidFill>
                <a:highlight>
                  <a:srgbClr val="FFFF00"/>
                </a:highlight>
              </a:rPr>
              <a:t> Level 3!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896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Perpetua Titling MT" panose="02020502060505020804" pitchFamily="18" charset="0"/>
              </a:rPr>
              <a:t>Policies for Parental Involvement/Family Engagement Plan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b="1" dirty="0">
                <a:solidFill>
                  <a:schemeClr val="tx1"/>
                </a:solidFill>
              </a:rPr>
              <a:t>Purpose:</a:t>
            </a:r>
            <a:r>
              <a:rPr lang="en-US" sz="2400" dirty="0">
                <a:solidFill>
                  <a:schemeClr val="tx1"/>
                </a:solidFill>
              </a:rPr>
              <a:t> To build a long-range program of collaboration between the school and parents that will effectively support the school’s vision of providing a high-quality education for all students.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Goal: </a:t>
            </a:r>
            <a:r>
              <a:rPr lang="en-US" sz="2400" dirty="0">
                <a:solidFill>
                  <a:schemeClr val="tx1"/>
                </a:solidFill>
              </a:rPr>
              <a:t>To prepare parents with the knowledge of the skills and information needed to help their children be successful in school.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769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  <a:t>South park Elementary Family Engagement Plan </a:t>
            </a:r>
            <a:b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South Park Elementary School has a special responsibility to our parents and the community by providing opportunities for you to get involved and share the responsibility of promoting success in our children.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To ensure that our parents participate in the development and implementation of the school’s program, South Park Elementary will do the following:</a:t>
            </a: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US" dirty="0">
                <a:solidFill>
                  <a:schemeClr val="tx1"/>
                </a:solidFill>
              </a:rPr>
              <a:t> Develop jointly with parents a written school level family engagement plan and parent-school compact showing how parents, school, and students share responsibilities.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Distribute the family engagement plan and parent-school compact to all students, parents and staff members and acquire all signatures.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Convene an annual meeting at flexible times and invite all parents to attend in order to explain the components and requirements of Title I Program.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Provide regular and flexible parent meetings, and “Family Nights” in the area of Literacy, Math, Science, and Social Studies.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Provide parents with timely information about upcoming events and program through the use of weekly newsletters from teachers and monthly school wide newsletter.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224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  <a:t>South park Elementary Family Engagement Plan </a:t>
            </a:r>
            <a:b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tx1"/>
                </a:solidFill>
                <a:latin typeface="Georgia" pitchFamily="18" charset="0"/>
              </a:rPr>
              <a:t>Parents play an important role in the success of the children.  Our parents can fulfill this by:</a:t>
            </a:r>
            <a:endParaRPr lang="en-US" dirty="0">
              <a:solidFill>
                <a:schemeClr val="tx1"/>
              </a:solidFill>
              <a:latin typeface="Georgia" pitchFamily="18" charset="0"/>
            </a:endParaRPr>
          </a:p>
          <a:p>
            <a:pPr lvl="0"/>
            <a:r>
              <a:rPr lang="en-US" dirty="0">
                <a:solidFill>
                  <a:schemeClr val="tx1"/>
                </a:solidFill>
                <a:latin typeface="Georgia" pitchFamily="18" charset="0"/>
              </a:rPr>
              <a:t> Attending meetings, program, workshops, and other school activities.</a:t>
            </a:r>
          </a:p>
          <a:p>
            <a:pPr lvl="0"/>
            <a:r>
              <a:rPr lang="en-US" dirty="0">
                <a:solidFill>
                  <a:schemeClr val="tx1"/>
                </a:solidFill>
                <a:latin typeface="Georgia" pitchFamily="18" charset="0"/>
              </a:rPr>
              <a:t>Participating in </a:t>
            </a:r>
            <a:r>
              <a:rPr lang="en-US" b="1" dirty="0">
                <a:solidFill>
                  <a:schemeClr val="tx1"/>
                </a:solidFill>
                <a:latin typeface="Georgia" pitchFamily="18" charset="0"/>
              </a:rPr>
              <a:t>AT LEAST ONE </a:t>
            </a:r>
            <a:r>
              <a:rPr lang="en-US" dirty="0">
                <a:solidFill>
                  <a:schemeClr val="tx1"/>
                </a:solidFill>
                <a:latin typeface="Georgia" pitchFamily="18" charset="0"/>
              </a:rPr>
              <a:t>school sponsored parent-teacher conference.</a:t>
            </a:r>
          </a:p>
          <a:p>
            <a:pPr lvl="0"/>
            <a:r>
              <a:rPr lang="en-US" dirty="0">
                <a:solidFill>
                  <a:schemeClr val="tx1"/>
                </a:solidFill>
                <a:latin typeface="Georgia" pitchFamily="18" charset="0"/>
              </a:rPr>
              <a:t>Serving on a committee and participating in the decision-making process.</a:t>
            </a:r>
          </a:p>
          <a:p>
            <a:pPr lvl="0"/>
            <a:r>
              <a:rPr lang="en-US" dirty="0">
                <a:solidFill>
                  <a:schemeClr val="tx1"/>
                </a:solidFill>
                <a:latin typeface="Georgia" pitchFamily="18" charset="0"/>
              </a:rPr>
              <a:t>Responding to memos, surveys, and questionnaires expressing ideas and concerns.</a:t>
            </a:r>
          </a:p>
          <a:p>
            <a:pPr lvl="0"/>
            <a:r>
              <a:rPr lang="en-US" dirty="0">
                <a:solidFill>
                  <a:schemeClr val="tx1"/>
                </a:solidFill>
                <a:latin typeface="Georgia" pitchFamily="18" charset="0"/>
              </a:rPr>
              <a:t>Serving as a volunteer at the school.</a:t>
            </a:r>
          </a:p>
          <a:p>
            <a:pPr lvl="0"/>
            <a:r>
              <a:rPr lang="en-US" dirty="0">
                <a:solidFill>
                  <a:schemeClr val="tx1"/>
                </a:solidFill>
                <a:latin typeface="Georgia" pitchFamily="18" charset="0"/>
              </a:rPr>
              <a:t>Ensuring that your child studies at home and completes homework assignments.</a:t>
            </a:r>
          </a:p>
          <a:p>
            <a:pPr lvl="0"/>
            <a:r>
              <a:rPr lang="en-US" dirty="0">
                <a:solidFill>
                  <a:schemeClr val="tx1"/>
                </a:solidFill>
                <a:latin typeface="Georgia" pitchFamily="18" charset="0"/>
              </a:rPr>
              <a:t>Voicing concerns and providing feedback at parent meetings.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701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  <a:t>School/Parent/Student Compact</a:t>
            </a:r>
            <a:br>
              <a:rPr lang="en-US" dirty="0">
                <a:solidFill>
                  <a:srgbClr val="002060"/>
                </a:solidFill>
                <a:latin typeface="Perpetua Titling MT" panose="020205020605050208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</a:rPr>
              <a:t>Purpose</a:t>
            </a:r>
            <a:r>
              <a:rPr lang="en-US" sz="2800" dirty="0">
                <a:solidFill>
                  <a:schemeClr val="tx1"/>
                </a:solidFill>
              </a:rPr>
              <a:t>: The compact is designed to put emphasis on the shared responsibility of parents and schools for the high performance of children.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Designed:</a:t>
            </a:r>
            <a:r>
              <a:rPr lang="en-US" sz="2800" dirty="0">
                <a:solidFill>
                  <a:schemeClr val="tx1"/>
                </a:solidFill>
              </a:rPr>
              <a:t>  The compact has outlined how parents, the entire school staff, and students will share responsibility for improved student achievement.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497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F8B3D-2835-D236-65F1-411D44009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Student Code of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0B721-AA1C-9282-B0C8-1AA0A2DF3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STUDENT CODE OF CONDUCT • MSCS chart informing parents and students of the categories of identified inappropriate behavior as well as intervention strategies • Range of possible disciplinary options when a student engages in a particular behavior or action • The Code of Conduct can be found in the Parent Handbook.</a:t>
            </a:r>
          </a:p>
        </p:txBody>
      </p:sp>
    </p:spTree>
    <p:extLst>
      <p:ext uri="{BB962C8B-B14F-4D97-AF65-F5344CB8AC3E}">
        <p14:creationId xmlns:p14="http://schemas.microsoft.com/office/powerpoint/2010/main" val="16091592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8A01932A7F094CBEF3148B354A32BD" ma:contentTypeVersion="19" ma:contentTypeDescription="Create a new document." ma:contentTypeScope="" ma:versionID="3e9785b75df88cca0b30ca901f5ae0bc">
  <xsd:schema xmlns:xsd="http://www.w3.org/2001/XMLSchema" xmlns:xs="http://www.w3.org/2001/XMLSchema" xmlns:p="http://schemas.microsoft.com/office/2006/metadata/properties" xmlns:ns1="http://schemas.microsoft.com/sharepoint/v3" xmlns:ns3="61d2b80f-bbce-4555-9ac5-a2a7d4f75ca0" xmlns:ns4="e47951db-ec5a-4133-8821-9e573dd8426a" targetNamespace="http://schemas.microsoft.com/office/2006/metadata/properties" ma:root="true" ma:fieldsID="1f674af557f69eb839e181e3fb04d385" ns1:_="" ns3:_="" ns4:_="">
    <xsd:import namespace="http://schemas.microsoft.com/sharepoint/v3"/>
    <xsd:import namespace="61d2b80f-bbce-4555-9ac5-a2a7d4f75ca0"/>
    <xsd:import namespace="e47951db-ec5a-4133-8821-9e573dd8426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1:_ip_UnifiedCompliancePolicyProperties" minOccurs="0"/>
                <xsd:element ref="ns1:_ip_UnifiedCompliancePolicyUIAc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d2b80f-bbce-4555-9ac5-a2a7d4f75c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7951db-ec5a-4133-8821-9e573dd8426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_activity xmlns="61d2b80f-bbce-4555-9ac5-a2a7d4f75ca0" xsi:nil="true"/>
  </documentManagement>
</p:properties>
</file>

<file path=customXml/itemProps1.xml><?xml version="1.0" encoding="utf-8"?>
<ds:datastoreItem xmlns:ds="http://schemas.openxmlformats.org/officeDocument/2006/customXml" ds:itemID="{18BCB3E8-9FB8-4810-8271-D8038D469A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1d2b80f-bbce-4555-9ac5-a2a7d4f75ca0"/>
    <ds:schemaRef ds:uri="e47951db-ec5a-4133-8821-9e573dd842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F47DAC-D693-4661-8583-92948FD111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81BEA0-D606-451F-A72F-6D59FE3DDB49}">
  <ds:schemaRefs>
    <ds:schemaRef ds:uri="http://schemas.openxmlformats.org/package/2006/metadata/core-properties"/>
    <ds:schemaRef ds:uri="http://schemas.microsoft.com/office/2006/metadata/properties"/>
    <ds:schemaRef ds:uri="61d2b80f-bbce-4555-9ac5-a2a7d4f75ca0"/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e47951db-ec5a-4133-8821-9e573dd8426a"/>
    <ds:schemaRef ds:uri="http://schemas.microsoft.com/office/infopath/2007/PartnerControls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361</TotalTime>
  <Words>1586</Words>
  <Application>Microsoft Office PowerPoint</Application>
  <PresentationFormat>Widescreen</PresentationFormat>
  <Paragraphs>150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Baskerville Old Face</vt:lpstr>
      <vt:lpstr>Georgia</vt:lpstr>
      <vt:lpstr>Perpetua Titling MT</vt:lpstr>
      <vt:lpstr>Trebuchet MS</vt:lpstr>
      <vt:lpstr>Wingdings</vt:lpstr>
      <vt:lpstr>Wingdings 3</vt:lpstr>
      <vt:lpstr>Facet</vt:lpstr>
      <vt:lpstr>South park elementary Annual title I Parent meeting 2025-2026</vt:lpstr>
      <vt:lpstr>What is Title I? </vt:lpstr>
      <vt:lpstr>Title I and the Essa Act gives the parents the right to know: </vt:lpstr>
      <vt:lpstr>Teacher Qualifications </vt:lpstr>
      <vt:lpstr>Policies for Parental Involvement/Family Engagement Plan</vt:lpstr>
      <vt:lpstr>South park Elementary Family Engagement Plan  </vt:lpstr>
      <vt:lpstr>South park Elementary Family Engagement Plan  </vt:lpstr>
      <vt:lpstr>School/Parent/Student Compact </vt:lpstr>
      <vt:lpstr>Student Code of Conduct</vt:lpstr>
      <vt:lpstr>PowerPoint Presentation</vt:lpstr>
      <vt:lpstr>PowerPoint Presentation</vt:lpstr>
      <vt:lpstr>Reporting Students Progress </vt:lpstr>
      <vt:lpstr>Parent-Teacher Conferences After-School Tutoring </vt:lpstr>
      <vt:lpstr>Opportunities for Parental Involvement-School Level </vt:lpstr>
      <vt:lpstr>Opportunities for Parental Involvement-School Level </vt:lpstr>
      <vt:lpstr>Opportunities for Parent Meetings/Trainings District Level </vt:lpstr>
      <vt:lpstr>Thanks for coming out to show how Panther Parents “ROAR”!!  We really appreciate your continued support, your hard work, and dedication to South Park Elementary.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park elementary Annual title I Parent meeting 2017-2018</dc:title>
  <dc:creator>TARA M EDWARDS</dc:creator>
  <cp:lastModifiedBy>KATENA V JONES</cp:lastModifiedBy>
  <cp:revision>25</cp:revision>
  <cp:lastPrinted>2025-09-10T18:30:13Z</cp:lastPrinted>
  <dcterms:created xsi:type="dcterms:W3CDTF">2017-09-14T16:01:10Z</dcterms:created>
  <dcterms:modified xsi:type="dcterms:W3CDTF">2025-09-10T19:25:37Z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0x010100838A01932A7F094CBEF3148B354A32BD</vt:lpwstr>
  </property>
</Properties>
</file>