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omic Sans MS" panose="030F0702030302020204" pitchFamily="66" charset="0"/>
      <p:regular r:id="rId20"/>
      <p:bold r:id="rId21"/>
      <p:italic r:id="rId22"/>
      <p:boldItalic r:id="rId23"/>
    </p:embeddedFont>
    <p:embeddedFont>
      <p:font typeface="Merriweather" panose="00000500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7F40A8-B866-4E5D-95C9-9027B7F04B4A}">
  <a:tblStyle styleId="{E57F40A8-B866-4E5D-95C9-9027B7F04B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736bf260b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736bf260b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36bf260bc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736bf260b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36bf260bc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736bf260b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745c2caa0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745c2caa0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45c2caa0b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745c2caa0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45c2caa0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745c2caa0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45c2caa0b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745c2caa0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7a44bc9d2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7a44bc9d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393786b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7393786b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6028ba4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76028ba4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028ba43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76028ba43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74340b034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74340b034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a44bc9d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7a44bc9d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736bf260b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736bf260b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43d74ba1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743d74ba1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36bf260b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736bf260b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llegefortn.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r-studio-photography.com-plac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facebook.com/STARSTUDIOINC."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studentaid.gov/understand-aid/types/grants/pel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tn.gov/thec/data-research-reports/reports-studies-pub/financial-aid-reports/tn-hope-scholarship-program.html" TargetMode="External"/><Relationship Id="rId5" Type="http://schemas.openxmlformats.org/officeDocument/2006/relationships/hyperlink" Target="https://www.tn.gov/education/efs.html" TargetMode="External"/><Relationship Id="rId4" Type="http://schemas.openxmlformats.org/officeDocument/2006/relationships/hyperlink" Target="https://clipslink.tsac.tn.gov/studentsign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989100" y="303225"/>
            <a:ext cx="71658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5500"/>
              <a:t>Melrose High School</a:t>
            </a:r>
            <a:endParaRPr sz="5500"/>
          </a:p>
        </p:txBody>
      </p:sp>
      <p:sp>
        <p:nvSpPr>
          <p:cNvPr id="65" name="Google Shape;65;p13"/>
          <p:cNvSpPr txBox="1">
            <a:spLocks noGrp="1"/>
          </p:cNvSpPr>
          <p:nvPr>
            <p:ph type="subTitle" idx="1"/>
          </p:nvPr>
        </p:nvSpPr>
        <p:spPr>
          <a:xfrm>
            <a:off x="2127450" y="1239075"/>
            <a:ext cx="4889100" cy="173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100"/>
              <a:t>Seniors</a:t>
            </a:r>
            <a:endParaRPr sz="3100"/>
          </a:p>
          <a:p>
            <a:pPr marL="0" lvl="0" indent="0" algn="ctr" rtl="0">
              <a:spcBef>
                <a:spcPts val="0"/>
              </a:spcBef>
              <a:spcAft>
                <a:spcPts val="0"/>
              </a:spcAft>
              <a:buNone/>
            </a:pPr>
            <a:r>
              <a:rPr lang="en-GB" sz="3100"/>
              <a:t> Information Portal </a:t>
            </a:r>
            <a:endParaRPr sz="3100"/>
          </a:p>
          <a:p>
            <a:pPr marL="0" lvl="0" indent="0" algn="ctr" rtl="0">
              <a:spcBef>
                <a:spcPts val="0"/>
              </a:spcBef>
              <a:spcAft>
                <a:spcPts val="0"/>
              </a:spcAft>
              <a:buNone/>
            </a:pPr>
            <a:r>
              <a:rPr lang="en-GB" sz="3100">
                <a:solidFill>
                  <a:srgbClr val="D7A048"/>
                </a:solidFill>
              </a:rPr>
              <a:t>2025 - 2026</a:t>
            </a:r>
            <a:endParaRPr sz="3100">
              <a:solidFill>
                <a:srgbClr val="D7A048"/>
              </a:solidFill>
            </a:endParaRPr>
          </a:p>
        </p:txBody>
      </p:sp>
      <p:sp>
        <p:nvSpPr>
          <p:cNvPr id="66" name="Google Shape;66;p13"/>
          <p:cNvSpPr txBox="1"/>
          <p:nvPr/>
        </p:nvSpPr>
        <p:spPr>
          <a:xfrm>
            <a:off x="257350" y="2740175"/>
            <a:ext cx="30000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900"/>
          </a:p>
        </p:txBody>
      </p:sp>
      <p:pic>
        <p:nvPicPr>
          <p:cNvPr id="67" name="Google Shape;67;p13" title="Screenshot 2025-08-13 at 02.50.21.png"/>
          <p:cNvPicPr preferRelativeResize="0"/>
          <p:nvPr/>
        </p:nvPicPr>
        <p:blipFill>
          <a:blip r:embed="rId3">
            <a:alphaModFix/>
          </a:blip>
          <a:stretch>
            <a:fillRect/>
          </a:stretch>
        </p:blipFill>
        <p:spPr>
          <a:xfrm>
            <a:off x="7667725" y="4056250"/>
            <a:ext cx="1352500" cy="968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000"/>
                                        <p:tgtEl>
                                          <p:spTgt spid="64"/>
                                        </p:tgtEl>
                                        <p:attrNameLst>
                                          <p:attrName>ppt_w</p:attrName>
                                        </p:attrNameLst>
                                      </p:cBhvr>
                                      <p:tavLst>
                                        <p:tav tm="0">
                                          <p:val>
                                            <p:strVal val="0"/>
                                          </p:val>
                                        </p:tav>
                                        <p:tav tm="100000">
                                          <p:val>
                                            <p:strVal val="#ppt_w"/>
                                          </p:val>
                                        </p:tav>
                                      </p:tavLst>
                                    </p:anim>
                                    <p:anim calcmode="lin" valueType="num">
                                      <p:cBhvr additive="base">
                                        <p:cTn id="8" dur="2000"/>
                                        <p:tgtEl>
                                          <p:spTgt spid="64"/>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2000"/>
                                        <p:tgtEl>
                                          <p:spTgt spid="65"/>
                                        </p:tgtEl>
                                        <p:attrNameLst>
                                          <p:attrName>ppt_w</p:attrName>
                                        </p:attrNameLst>
                                      </p:cBhvr>
                                      <p:tavLst>
                                        <p:tav tm="0">
                                          <p:val>
                                            <p:strVal val="0"/>
                                          </p:val>
                                        </p:tav>
                                        <p:tav tm="100000">
                                          <p:val>
                                            <p:strVal val="#ppt_w"/>
                                          </p:val>
                                        </p:tav>
                                      </p:tavLst>
                                    </p:anim>
                                    <p:anim calcmode="lin" valueType="num">
                                      <p:cBhvr additive="base">
                                        <p:cTn id="13" dur="2000"/>
                                        <p:tgtEl>
                                          <p:spTgt spid="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pic>
        <p:nvPicPr>
          <p:cNvPr id="134" name="Google Shape;134;p22" descr="Checklist 3D Illustration (provided by Getty Images)"/>
          <p:cNvPicPr preferRelativeResize="0"/>
          <p:nvPr/>
        </p:nvPicPr>
        <p:blipFill>
          <a:blip r:embed="rId3">
            <a:alphaModFix/>
          </a:blip>
          <a:stretch>
            <a:fillRect/>
          </a:stretch>
        </p:blipFill>
        <p:spPr>
          <a:xfrm>
            <a:off x="1314094" y="214725"/>
            <a:ext cx="6501806" cy="5225577"/>
          </a:xfrm>
          <a:prstGeom prst="rect">
            <a:avLst/>
          </a:prstGeom>
          <a:noFill/>
          <a:ln>
            <a:noFill/>
          </a:ln>
        </p:spPr>
      </p:pic>
      <p:sp>
        <p:nvSpPr>
          <p:cNvPr id="135" name="Google Shape;135;p22"/>
          <p:cNvSpPr txBox="1">
            <a:spLocks noGrp="1"/>
          </p:cNvSpPr>
          <p:nvPr>
            <p:ph type="subTitle" idx="1"/>
          </p:nvPr>
        </p:nvSpPr>
        <p:spPr>
          <a:xfrm>
            <a:off x="818550" y="1126350"/>
            <a:ext cx="7506900" cy="28908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GB" sz="3000" b="1">
                <a:solidFill>
                  <a:srgbClr val="48170C"/>
                </a:solidFill>
                <a:highlight>
                  <a:srgbClr val="CCCCCC"/>
                </a:highlight>
              </a:rPr>
              <a:t>Create student resume</a:t>
            </a:r>
            <a:endParaRPr sz="3000" b="1">
              <a:solidFill>
                <a:srgbClr val="48170C"/>
              </a:solidFill>
              <a:highlight>
                <a:srgbClr val="CCCCCC"/>
              </a:highlight>
            </a:endParaRPr>
          </a:p>
          <a:p>
            <a:pPr marL="0" lvl="0" indent="0" algn="ctr" rtl="0">
              <a:lnSpc>
                <a:spcPct val="115000"/>
              </a:lnSpc>
              <a:spcBef>
                <a:spcPts val="0"/>
              </a:spcBef>
              <a:spcAft>
                <a:spcPts val="0"/>
              </a:spcAft>
              <a:buNone/>
            </a:pPr>
            <a:r>
              <a:rPr lang="en-GB" sz="3000" b="1">
                <a:solidFill>
                  <a:srgbClr val="48170C"/>
                </a:solidFill>
                <a:highlight>
                  <a:srgbClr val="CCCCCC"/>
                </a:highlight>
              </a:rPr>
              <a:t>Get involved</a:t>
            </a:r>
            <a:endParaRPr sz="3000" b="1">
              <a:solidFill>
                <a:srgbClr val="48170C"/>
              </a:solidFill>
              <a:highlight>
                <a:srgbClr val="CCCCCC"/>
              </a:highlight>
            </a:endParaRPr>
          </a:p>
          <a:p>
            <a:pPr marL="0" lvl="0" indent="0" algn="ctr" rtl="0">
              <a:lnSpc>
                <a:spcPct val="115000"/>
              </a:lnSpc>
              <a:spcBef>
                <a:spcPts val="0"/>
              </a:spcBef>
              <a:spcAft>
                <a:spcPts val="0"/>
              </a:spcAft>
              <a:buNone/>
            </a:pPr>
            <a:r>
              <a:rPr lang="en-GB" sz="3000" b="1">
                <a:solidFill>
                  <a:srgbClr val="48170C"/>
                </a:solidFill>
                <a:highlight>
                  <a:srgbClr val="CCCCCC"/>
                </a:highlight>
              </a:rPr>
              <a:t>Visit colleges, in person or virtually</a:t>
            </a:r>
            <a:endParaRPr sz="3000" b="1">
              <a:solidFill>
                <a:srgbClr val="48170C"/>
              </a:solidFill>
              <a:highlight>
                <a:srgbClr val="CCCCCC"/>
              </a:highlight>
            </a:endParaRPr>
          </a:p>
          <a:p>
            <a:pPr marL="0" lvl="0" indent="0" algn="ctr" rtl="0">
              <a:lnSpc>
                <a:spcPct val="115000"/>
              </a:lnSpc>
              <a:spcBef>
                <a:spcPts val="0"/>
              </a:spcBef>
              <a:spcAft>
                <a:spcPts val="0"/>
              </a:spcAft>
              <a:buNone/>
            </a:pPr>
            <a:r>
              <a:rPr lang="en-GB" sz="3000" b="1">
                <a:solidFill>
                  <a:srgbClr val="48170C"/>
                </a:solidFill>
                <a:highlight>
                  <a:srgbClr val="CCCCCC"/>
                </a:highlight>
              </a:rPr>
              <a:t>Begin Common App (optional)</a:t>
            </a:r>
            <a:endParaRPr sz="3000" b="1">
              <a:highlight>
                <a:srgbClr val="CCCCCC"/>
              </a:highlight>
            </a:endParaRPr>
          </a:p>
        </p:txBody>
      </p:sp>
      <p:sp>
        <p:nvSpPr>
          <p:cNvPr id="136" name="Google Shape;136;p22"/>
          <p:cNvSpPr txBox="1">
            <a:spLocks noGrp="1"/>
          </p:cNvSpPr>
          <p:nvPr>
            <p:ph type="ctrTitle"/>
          </p:nvPr>
        </p:nvSpPr>
        <p:spPr>
          <a:xfrm>
            <a:off x="2615400" y="117850"/>
            <a:ext cx="39132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What to do Now</a:t>
            </a:r>
            <a:endParaRPr/>
          </a:p>
        </p:txBody>
      </p:sp>
      <p:pic>
        <p:nvPicPr>
          <p:cNvPr id="137" name="Google Shape;137;p22" title="Screenshot 2025-08-13 at 02.50.21.png"/>
          <p:cNvPicPr preferRelativeResize="0"/>
          <p:nvPr/>
        </p:nvPicPr>
        <p:blipFill>
          <a:blip r:embed="rId4">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2000"/>
                                        <p:tgtEl>
                                          <p:spTgt spid="136"/>
                                        </p:tgtEl>
                                        <p:attrNameLst>
                                          <p:attrName>ppt_y</p:attrName>
                                        </p:attrNameLst>
                                      </p:cBhvr>
                                      <p:tavLst>
                                        <p:tav tm="0">
                                          <p:val>
                                            <p:strVal val="#ppt_y-1"/>
                                          </p:val>
                                        </p:tav>
                                        <p:tav tm="100000">
                                          <p:val>
                                            <p:strVal val="#ppt_y"/>
                                          </p:val>
                                        </p:tav>
                                      </p:tavLst>
                                    </p:anim>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2000"/>
                                        <p:tgtEl>
                                          <p:spTgt spid="1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2865750" y="186125"/>
            <a:ext cx="34125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Common App</a:t>
            </a:r>
            <a:endParaRPr/>
          </a:p>
        </p:txBody>
      </p:sp>
      <p:sp>
        <p:nvSpPr>
          <p:cNvPr id="143" name="Google Shape;143;p23"/>
          <p:cNvSpPr txBox="1"/>
          <p:nvPr/>
        </p:nvSpPr>
        <p:spPr>
          <a:xfrm>
            <a:off x="706050" y="924425"/>
            <a:ext cx="7731900" cy="4208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800" b="1" i="1">
                <a:solidFill>
                  <a:srgbClr val="48170C"/>
                </a:solidFill>
                <a:latin typeface="Roboto"/>
                <a:ea typeface="Roboto"/>
                <a:cs typeface="Roboto"/>
                <a:sym typeface="Roboto"/>
              </a:rPr>
              <a:t>THE COMMON APPLICATION, WHICH IS ACCEPTED BY MORE THAN 900 SCHOOLS, INCLUDING SOME COLLEGES LOCATED OUTSIDE THE U.S., ALLOWS STUDENTS TO APPLY TO MULTIPLE COLLEGES AT ONCE.</a:t>
            </a:r>
            <a:endParaRPr sz="1800" b="1" i="1">
              <a:solidFill>
                <a:srgbClr val="48170C"/>
              </a:solidFill>
              <a:latin typeface="Roboto"/>
              <a:ea typeface="Roboto"/>
              <a:cs typeface="Roboto"/>
              <a:sym typeface="Roboto"/>
            </a:endParaRPr>
          </a:p>
          <a:p>
            <a:pPr marL="0" lvl="0" indent="0" algn="ctr" rtl="0">
              <a:lnSpc>
                <a:spcPct val="115000"/>
              </a:lnSpc>
              <a:spcBef>
                <a:spcPts val="0"/>
              </a:spcBef>
              <a:spcAft>
                <a:spcPts val="0"/>
              </a:spcAft>
              <a:buNone/>
            </a:pPr>
            <a:endParaRPr sz="1800" b="1" i="1">
              <a:solidFill>
                <a:srgbClr val="48170C"/>
              </a:solidFill>
              <a:latin typeface="Roboto"/>
              <a:ea typeface="Roboto"/>
              <a:cs typeface="Roboto"/>
              <a:sym typeface="Roboto"/>
            </a:endParaRPr>
          </a:p>
          <a:p>
            <a:pPr marL="0" lvl="0" indent="0" algn="ctr" rtl="0">
              <a:lnSpc>
                <a:spcPct val="115000"/>
              </a:lnSpc>
              <a:spcBef>
                <a:spcPts val="0"/>
              </a:spcBef>
              <a:spcAft>
                <a:spcPts val="0"/>
              </a:spcAft>
              <a:buNone/>
            </a:pPr>
            <a:r>
              <a:rPr lang="en-GB" sz="1800" b="1" i="1">
                <a:solidFill>
                  <a:srgbClr val="48170C"/>
                </a:solidFill>
                <a:latin typeface="Roboto"/>
                <a:ea typeface="Roboto"/>
                <a:cs typeface="Roboto"/>
                <a:sym typeface="Roboto"/>
              </a:rPr>
              <a:t>STUDENTS ONLY HAVE TO FILL OUT DETAILS THAT MOST SCHOOLS REQUIRE, INCLUDING NAME, ADDRESS, PARENTAL EMPLOYMENT AND EDUCATION AND EXTRACURRICULAR ACTIVITIES, ONE TIME.</a:t>
            </a:r>
            <a:endParaRPr sz="1800" b="1" i="1">
              <a:solidFill>
                <a:srgbClr val="48170C"/>
              </a:solidFill>
              <a:latin typeface="Roboto"/>
              <a:ea typeface="Roboto"/>
              <a:cs typeface="Roboto"/>
              <a:sym typeface="Roboto"/>
            </a:endParaRPr>
          </a:p>
          <a:p>
            <a:pPr marL="0" lvl="0" indent="0" algn="ctr" rtl="0">
              <a:lnSpc>
                <a:spcPct val="115000"/>
              </a:lnSpc>
              <a:spcBef>
                <a:spcPts val="0"/>
              </a:spcBef>
              <a:spcAft>
                <a:spcPts val="0"/>
              </a:spcAft>
              <a:buNone/>
            </a:pPr>
            <a:endParaRPr sz="1800" b="1" i="1">
              <a:solidFill>
                <a:srgbClr val="48170C"/>
              </a:solidFill>
              <a:latin typeface="Roboto"/>
              <a:ea typeface="Roboto"/>
              <a:cs typeface="Roboto"/>
              <a:sym typeface="Roboto"/>
            </a:endParaRPr>
          </a:p>
          <a:p>
            <a:pPr marL="0" lvl="0" indent="0" algn="ctr" rtl="0">
              <a:lnSpc>
                <a:spcPct val="115000"/>
              </a:lnSpc>
              <a:spcBef>
                <a:spcPts val="0"/>
              </a:spcBef>
              <a:spcAft>
                <a:spcPts val="0"/>
              </a:spcAft>
              <a:buNone/>
            </a:pPr>
            <a:r>
              <a:rPr lang="en-GB" sz="1800" b="1" i="1">
                <a:solidFill>
                  <a:srgbClr val="48170C"/>
                </a:solidFill>
                <a:latin typeface="Roboto"/>
                <a:ea typeface="Roboto"/>
                <a:cs typeface="Roboto"/>
                <a:sym typeface="Roboto"/>
              </a:rPr>
              <a:t>YOU STILL HAVE TO PAY THE APPLICATION FEES TO EVERY SCHOOL UNLESS YOU REQUEST A FEE WAIVER</a:t>
            </a:r>
            <a:endParaRPr sz="1800" b="1" i="1">
              <a:solidFill>
                <a:srgbClr val="48170C"/>
              </a:solidFill>
              <a:latin typeface="Roboto"/>
              <a:ea typeface="Roboto"/>
              <a:cs typeface="Roboto"/>
              <a:sym typeface="Roboto"/>
            </a:endParaRPr>
          </a:p>
          <a:p>
            <a:pPr marL="0" lvl="0" indent="0" algn="ctr" rtl="0">
              <a:lnSpc>
                <a:spcPct val="115000"/>
              </a:lnSpc>
              <a:spcBef>
                <a:spcPts val="0"/>
              </a:spcBef>
              <a:spcAft>
                <a:spcPts val="0"/>
              </a:spcAft>
              <a:buNone/>
            </a:pPr>
            <a:endParaRPr sz="1800" b="1" i="1">
              <a:solidFill>
                <a:srgbClr val="48170C"/>
              </a:solidFill>
              <a:latin typeface="Roboto"/>
              <a:ea typeface="Roboto"/>
              <a:cs typeface="Roboto"/>
              <a:sym typeface="Roboto"/>
            </a:endParaRPr>
          </a:p>
          <a:p>
            <a:pPr marL="0" lvl="0" indent="0" algn="ctr" rtl="0">
              <a:lnSpc>
                <a:spcPct val="115000"/>
              </a:lnSpc>
              <a:spcBef>
                <a:spcPts val="0"/>
              </a:spcBef>
              <a:spcAft>
                <a:spcPts val="0"/>
              </a:spcAft>
              <a:buNone/>
            </a:pPr>
            <a:r>
              <a:rPr lang="en-GB" sz="1800" b="1" i="1">
                <a:solidFill>
                  <a:srgbClr val="48170C"/>
                </a:solidFill>
                <a:latin typeface="Roboto"/>
                <a:ea typeface="Roboto"/>
                <a:cs typeface="Roboto"/>
                <a:sym typeface="Roboto"/>
              </a:rPr>
              <a:t>APPLY AT COMMONAPP.ORG</a:t>
            </a:r>
            <a:endParaRPr sz="1800" b="1" i="1">
              <a:solidFill>
                <a:srgbClr val="48170C"/>
              </a:solidFill>
              <a:latin typeface="Roboto"/>
              <a:ea typeface="Roboto"/>
              <a:cs typeface="Roboto"/>
              <a:sym typeface="Roboto"/>
            </a:endParaRPr>
          </a:p>
          <a:p>
            <a:pPr marL="0" lvl="0" indent="0" algn="ctr" rtl="0">
              <a:spcBef>
                <a:spcPts val="0"/>
              </a:spcBef>
              <a:spcAft>
                <a:spcPts val="0"/>
              </a:spcAft>
              <a:buNone/>
            </a:pPr>
            <a:endParaRPr sz="1300">
              <a:solidFill>
                <a:schemeClr val="dk2"/>
              </a:solidFill>
              <a:latin typeface="Roboto"/>
              <a:ea typeface="Roboto"/>
              <a:cs typeface="Roboto"/>
              <a:sym typeface="Roboto"/>
            </a:endParaRPr>
          </a:p>
        </p:txBody>
      </p:sp>
      <p:pic>
        <p:nvPicPr>
          <p:cNvPr id="144" name="Google Shape;144;p23"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2000"/>
                                        <p:tgtEl>
                                          <p:spTgt spid="142"/>
                                        </p:tgtEl>
                                        <p:attrNameLst>
                                          <p:attrName>ppt_w</p:attrName>
                                        </p:attrNameLst>
                                      </p:cBhvr>
                                      <p:tavLst>
                                        <p:tav tm="0">
                                          <p:val>
                                            <p:strVal val="0"/>
                                          </p:val>
                                        </p:tav>
                                        <p:tav tm="100000">
                                          <p:val>
                                            <p:strVal val="#ppt_w"/>
                                          </p:val>
                                        </p:tav>
                                      </p:tavLst>
                                    </p:anim>
                                    <p:anim calcmode="lin" valueType="num">
                                      <p:cBhvr additive="base">
                                        <p:cTn id="8" dur="2000"/>
                                        <p:tgtEl>
                                          <p:spTgt spid="142"/>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2000"/>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130200" y="98075"/>
            <a:ext cx="4441800" cy="2720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College Apps</a:t>
            </a:r>
            <a:endParaRPr/>
          </a:p>
        </p:txBody>
      </p:sp>
      <p:sp>
        <p:nvSpPr>
          <p:cNvPr id="150" name="Google Shape;150;p24"/>
          <p:cNvSpPr txBox="1">
            <a:spLocks noGrp="1"/>
          </p:cNvSpPr>
          <p:nvPr>
            <p:ph type="body" idx="1"/>
          </p:nvPr>
        </p:nvSpPr>
        <p:spPr>
          <a:xfrm>
            <a:off x="3159650" y="1118725"/>
            <a:ext cx="5894400" cy="3547800"/>
          </a:xfrm>
          <a:prstGeom prst="rect">
            <a:avLst/>
          </a:prstGeom>
        </p:spPr>
        <p:txBody>
          <a:bodyPr spcFirstLastPara="1" wrap="square" lIns="91425" tIns="91425" rIns="91425" bIns="91425" anchor="t" anchorCtr="0">
            <a:noAutofit/>
          </a:bodyPr>
          <a:lstStyle/>
          <a:p>
            <a:pPr marL="457200" lvl="0" indent="-330596" algn="ctr" rtl="0">
              <a:lnSpc>
                <a:spcPct val="95000"/>
              </a:lnSpc>
              <a:spcBef>
                <a:spcPts val="0"/>
              </a:spcBef>
              <a:spcAft>
                <a:spcPts val="0"/>
              </a:spcAft>
              <a:buClr>
                <a:srgbClr val="48170C"/>
              </a:buClr>
              <a:buSzPts val="1606"/>
              <a:buFont typeface="Arial"/>
              <a:buChar char="❏"/>
            </a:pPr>
            <a:r>
              <a:rPr lang="en-GB" sz="1606">
                <a:solidFill>
                  <a:srgbClr val="48170C"/>
                </a:solidFill>
                <a:latin typeface="Arial"/>
                <a:ea typeface="Arial"/>
                <a:cs typeface="Arial"/>
                <a:sym typeface="Arial"/>
              </a:rPr>
              <a:t>MAKE A LIST OF THE COLLEGES THAT YOU ARE INTERESTED IN. BE SURE TO SEARCH FOR COLLEGES THAT OFFER YOUR INTENDED MAJOR!</a:t>
            </a:r>
            <a:endParaRPr sz="1606">
              <a:solidFill>
                <a:srgbClr val="48170C"/>
              </a:solidFill>
              <a:latin typeface="Arial"/>
              <a:ea typeface="Arial"/>
              <a:cs typeface="Arial"/>
              <a:sym typeface="Arial"/>
            </a:endParaRPr>
          </a:p>
          <a:p>
            <a:pPr marL="457200" lvl="0" indent="0" algn="ctr" rtl="0">
              <a:lnSpc>
                <a:spcPct val="95000"/>
              </a:lnSpc>
              <a:spcBef>
                <a:spcPts val="0"/>
              </a:spcBef>
              <a:spcAft>
                <a:spcPts val="0"/>
              </a:spcAft>
              <a:buSzPts val="688"/>
              <a:buNone/>
            </a:pPr>
            <a:endParaRPr sz="1606">
              <a:solidFill>
                <a:srgbClr val="48170C"/>
              </a:solidFill>
              <a:latin typeface="Arial"/>
              <a:ea typeface="Arial"/>
              <a:cs typeface="Arial"/>
              <a:sym typeface="Arial"/>
            </a:endParaRPr>
          </a:p>
          <a:p>
            <a:pPr marL="457200" lvl="0" indent="-330596" algn="ctr" rtl="0">
              <a:lnSpc>
                <a:spcPct val="95000"/>
              </a:lnSpc>
              <a:spcBef>
                <a:spcPts val="0"/>
              </a:spcBef>
              <a:spcAft>
                <a:spcPts val="0"/>
              </a:spcAft>
              <a:buClr>
                <a:srgbClr val="48170C"/>
              </a:buClr>
              <a:buSzPts val="1606"/>
              <a:buFont typeface="Arial"/>
              <a:buChar char="❏"/>
            </a:pPr>
            <a:r>
              <a:rPr lang="en-GB" sz="1606">
                <a:solidFill>
                  <a:srgbClr val="48170C"/>
                </a:solidFill>
                <a:latin typeface="Arial"/>
                <a:ea typeface="Arial"/>
                <a:cs typeface="Arial"/>
                <a:sym typeface="Arial"/>
              </a:rPr>
              <a:t>RESEARCH YOUR SCHOOLS, AND THE PROGRAMS THEY OFFER.</a:t>
            </a:r>
            <a:endParaRPr sz="1606">
              <a:solidFill>
                <a:srgbClr val="48170C"/>
              </a:solidFill>
              <a:latin typeface="Arial"/>
              <a:ea typeface="Arial"/>
              <a:cs typeface="Arial"/>
              <a:sym typeface="Arial"/>
            </a:endParaRPr>
          </a:p>
          <a:p>
            <a:pPr marL="457200" lvl="0" indent="0" algn="ctr" rtl="0">
              <a:lnSpc>
                <a:spcPct val="95000"/>
              </a:lnSpc>
              <a:spcBef>
                <a:spcPts val="0"/>
              </a:spcBef>
              <a:spcAft>
                <a:spcPts val="0"/>
              </a:spcAft>
              <a:buSzPts val="688"/>
              <a:buNone/>
            </a:pPr>
            <a:endParaRPr sz="1606">
              <a:solidFill>
                <a:srgbClr val="48170C"/>
              </a:solidFill>
              <a:latin typeface="Arial"/>
              <a:ea typeface="Arial"/>
              <a:cs typeface="Arial"/>
              <a:sym typeface="Arial"/>
            </a:endParaRPr>
          </a:p>
          <a:p>
            <a:pPr marL="457200" lvl="0" indent="-330596" algn="ctr" rtl="0">
              <a:lnSpc>
                <a:spcPct val="95000"/>
              </a:lnSpc>
              <a:spcBef>
                <a:spcPts val="0"/>
              </a:spcBef>
              <a:spcAft>
                <a:spcPts val="0"/>
              </a:spcAft>
              <a:buClr>
                <a:srgbClr val="48170C"/>
              </a:buClr>
              <a:buSzPts val="1606"/>
              <a:buFont typeface="Arial"/>
              <a:buChar char="❏"/>
            </a:pPr>
            <a:r>
              <a:rPr lang="en-GB" sz="1606">
                <a:solidFill>
                  <a:srgbClr val="48170C"/>
                </a:solidFill>
                <a:latin typeface="Arial"/>
                <a:ea typeface="Arial"/>
                <a:cs typeface="Arial"/>
                <a:sym typeface="Arial"/>
              </a:rPr>
              <a:t>REVIEW EACH SCHOOL’S ADMISSION REQUIREMENTS AND NOTE THEIR DEADLINES.</a:t>
            </a:r>
            <a:endParaRPr sz="1606">
              <a:solidFill>
                <a:srgbClr val="48170C"/>
              </a:solidFill>
              <a:latin typeface="Arial"/>
              <a:ea typeface="Arial"/>
              <a:cs typeface="Arial"/>
              <a:sym typeface="Arial"/>
            </a:endParaRPr>
          </a:p>
          <a:p>
            <a:pPr marL="457200" lvl="0" indent="0" algn="ctr" rtl="0">
              <a:lnSpc>
                <a:spcPct val="95000"/>
              </a:lnSpc>
              <a:spcBef>
                <a:spcPts val="0"/>
              </a:spcBef>
              <a:spcAft>
                <a:spcPts val="0"/>
              </a:spcAft>
              <a:buSzPts val="688"/>
              <a:buNone/>
            </a:pPr>
            <a:endParaRPr sz="1606">
              <a:solidFill>
                <a:srgbClr val="48170C"/>
              </a:solidFill>
              <a:latin typeface="Arial"/>
              <a:ea typeface="Arial"/>
              <a:cs typeface="Arial"/>
              <a:sym typeface="Arial"/>
            </a:endParaRPr>
          </a:p>
          <a:p>
            <a:pPr marL="457200" lvl="0" indent="-330596" algn="ctr" rtl="0">
              <a:lnSpc>
                <a:spcPct val="95000"/>
              </a:lnSpc>
              <a:spcBef>
                <a:spcPts val="0"/>
              </a:spcBef>
              <a:spcAft>
                <a:spcPts val="0"/>
              </a:spcAft>
              <a:buClr>
                <a:srgbClr val="48170C"/>
              </a:buClr>
              <a:buSzPts val="1606"/>
              <a:buFont typeface="Arial"/>
              <a:buChar char="❏"/>
            </a:pPr>
            <a:r>
              <a:rPr lang="en-GB" sz="1606">
                <a:solidFill>
                  <a:srgbClr val="48170C"/>
                </a:solidFill>
                <a:latin typeface="Arial"/>
                <a:ea typeface="Arial"/>
                <a:cs typeface="Arial"/>
                <a:sym typeface="Arial"/>
              </a:rPr>
              <a:t>VISIT CAMPUSES – IF YOU CANNOT VISIT IN PERSON, LOOK FOR A VIRTUAL TOUR ON THE COLLEGE’S WEBSITE OR SCHOOLINKS.</a:t>
            </a:r>
            <a:endParaRPr sz="1012"/>
          </a:p>
        </p:txBody>
      </p:sp>
      <p:pic>
        <p:nvPicPr>
          <p:cNvPr id="151" name="Google Shape;151;p24" descr="Books (provided by Getty Images)"/>
          <p:cNvPicPr preferRelativeResize="0"/>
          <p:nvPr/>
        </p:nvPicPr>
        <p:blipFill>
          <a:blip r:embed="rId3">
            <a:alphaModFix/>
          </a:blip>
          <a:stretch>
            <a:fillRect/>
          </a:stretch>
        </p:blipFill>
        <p:spPr>
          <a:xfrm>
            <a:off x="392200" y="3107350"/>
            <a:ext cx="2857498" cy="1879408"/>
          </a:xfrm>
          <a:prstGeom prst="rect">
            <a:avLst/>
          </a:prstGeom>
          <a:noFill/>
          <a:ln>
            <a:noFill/>
          </a:ln>
        </p:spPr>
      </p:pic>
      <p:pic>
        <p:nvPicPr>
          <p:cNvPr id="152" name="Google Shape;152;p24" descr="Envelope and letter sign with word application as the headline (provided by Getty Images)"/>
          <p:cNvPicPr preferRelativeResize="0"/>
          <p:nvPr/>
        </p:nvPicPr>
        <p:blipFill>
          <a:blip r:embed="rId4">
            <a:alphaModFix/>
          </a:blip>
          <a:stretch>
            <a:fillRect/>
          </a:stretch>
        </p:blipFill>
        <p:spPr>
          <a:xfrm>
            <a:off x="6864499" y="98075"/>
            <a:ext cx="1120799" cy="941300"/>
          </a:xfrm>
          <a:prstGeom prst="rect">
            <a:avLst/>
          </a:prstGeom>
          <a:noFill/>
          <a:ln>
            <a:noFill/>
          </a:ln>
        </p:spPr>
      </p:pic>
      <p:pic>
        <p:nvPicPr>
          <p:cNvPr id="153" name="Google Shape;153;p24" title="Screenshot 2025-08-13 at 02.50.21.png"/>
          <p:cNvPicPr preferRelativeResize="0"/>
          <p:nvPr/>
        </p:nvPicPr>
        <p:blipFill>
          <a:blip r:embed="rId5">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2000"/>
                                        <p:tgtEl>
                                          <p:spTgt spid="14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2000"/>
                                        <p:tgtEl>
                                          <p:spTgt spid="151"/>
                                        </p:tgtEl>
                                      </p:cBhvr>
                                    </p:animEffect>
                                  </p:childTnLst>
                                </p:cTn>
                              </p:par>
                            </p:childTnLst>
                          </p:cTn>
                        </p:par>
                        <p:par>
                          <p:cTn id="11" fill="hold">
                            <p:stCondLst>
                              <p:cond delay="2000"/>
                            </p:stCondLst>
                            <p:childTnLst>
                              <p:par>
                                <p:cTn id="12" presetID="2" presetClass="entr" presetSubtype="2" fill="hold" nodeType="afterEffect">
                                  <p:stCondLst>
                                    <p:cond delay="0"/>
                                  </p:stCondLst>
                                  <p:childTnLst>
                                    <p:set>
                                      <p:cBhvr>
                                        <p:cTn id="13" dur="1" fill="hold">
                                          <p:stCondLst>
                                            <p:cond delay="0"/>
                                          </p:stCondLst>
                                        </p:cTn>
                                        <p:tgtEl>
                                          <p:spTgt spid="150"/>
                                        </p:tgtEl>
                                        <p:attrNameLst>
                                          <p:attrName>style.visibility</p:attrName>
                                        </p:attrNameLst>
                                      </p:cBhvr>
                                      <p:to>
                                        <p:strVal val="visible"/>
                                      </p:to>
                                    </p:set>
                                    <p:anim calcmode="lin" valueType="num">
                                      <p:cBhvr additive="base">
                                        <p:cTn id="14" dur="2000"/>
                                        <p:tgtEl>
                                          <p:spTgt spid="15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2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ctrTitle"/>
          </p:nvPr>
        </p:nvSpPr>
        <p:spPr>
          <a:xfrm>
            <a:off x="2450700" y="119500"/>
            <a:ext cx="4242600" cy="84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Paying for College</a:t>
            </a:r>
            <a:endParaRPr/>
          </a:p>
        </p:txBody>
      </p:sp>
      <p:sp>
        <p:nvSpPr>
          <p:cNvPr id="159" name="Google Shape;159;p25"/>
          <p:cNvSpPr txBox="1">
            <a:spLocks noGrp="1"/>
          </p:cNvSpPr>
          <p:nvPr>
            <p:ph type="subTitle" idx="1"/>
          </p:nvPr>
        </p:nvSpPr>
        <p:spPr>
          <a:xfrm>
            <a:off x="467850" y="966400"/>
            <a:ext cx="8208300" cy="37119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15000"/>
              </a:lnSpc>
              <a:spcBef>
                <a:spcPts val="0"/>
              </a:spcBef>
              <a:spcAft>
                <a:spcPts val="0"/>
              </a:spcAft>
              <a:buNone/>
            </a:pPr>
            <a:r>
              <a:rPr lang="en-GB" sz="3800">
                <a:solidFill>
                  <a:srgbClr val="8F2A15"/>
                </a:solidFill>
                <a:latin typeface="Arial"/>
                <a:ea typeface="Arial"/>
                <a:cs typeface="Arial"/>
                <a:sym typeface="Arial"/>
              </a:rPr>
              <a:t>TN PROMISE</a:t>
            </a:r>
            <a:r>
              <a:rPr lang="en-GB" sz="3800">
                <a:solidFill>
                  <a:srgbClr val="D7A048"/>
                </a:solidFill>
                <a:latin typeface="Arial"/>
                <a:ea typeface="Arial"/>
                <a:cs typeface="Arial"/>
                <a:sym typeface="Arial"/>
              </a:rPr>
              <a:t> FREE COMMUNITY COLLEGE/‘LAST</a:t>
            </a:r>
            <a:endParaRPr sz="3800">
              <a:solidFill>
                <a:srgbClr val="D7A048"/>
              </a:solidFill>
              <a:latin typeface="Arial"/>
              <a:ea typeface="Arial"/>
              <a:cs typeface="Arial"/>
              <a:sym typeface="Arial"/>
            </a:endParaRPr>
          </a:p>
          <a:p>
            <a:pPr marL="0" lvl="0" indent="0" algn="ctr" rtl="0">
              <a:lnSpc>
                <a:spcPct val="115000"/>
              </a:lnSpc>
              <a:spcBef>
                <a:spcPts val="0"/>
              </a:spcBef>
              <a:spcAft>
                <a:spcPts val="0"/>
              </a:spcAft>
              <a:buNone/>
            </a:pPr>
            <a:r>
              <a:rPr lang="en-GB" sz="3800">
                <a:solidFill>
                  <a:srgbClr val="D7A048"/>
                </a:solidFill>
                <a:latin typeface="Arial"/>
                <a:ea typeface="Arial"/>
                <a:cs typeface="Arial"/>
                <a:sym typeface="Arial"/>
              </a:rPr>
              <a:t>DOLLAR SCHOLARSHIP’</a:t>
            </a:r>
            <a:endParaRPr sz="3800">
              <a:solidFill>
                <a:srgbClr val="D7A048"/>
              </a:solidFill>
              <a:latin typeface="Arial"/>
              <a:ea typeface="Arial"/>
              <a:cs typeface="Arial"/>
              <a:sym typeface="Arial"/>
            </a:endParaRPr>
          </a:p>
          <a:p>
            <a:pPr marL="0" lvl="0" indent="0" algn="ctr" rtl="0">
              <a:lnSpc>
                <a:spcPct val="115000"/>
              </a:lnSpc>
              <a:spcBef>
                <a:spcPts val="0"/>
              </a:spcBef>
              <a:spcAft>
                <a:spcPts val="0"/>
              </a:spcAft>
              <a:buNone/>
            </a:pPr>
            <a:r>
              <a:rPr lang="en-GB" sz="3800">
                <a:solidFill>
                  <a:srgbClr val="8F2A15"/>
                </a:solidFill>
                <a:latin typeface="Arial"/>
                <a:ea typeface="Arial"/>
                <a:cs typeface="Arial"/>
                <a:sym typeface="Arial"/>
              </a:rPr>
              <a:t>FAFSA </a:t>
            </a:r>
            <a:r>
              <a:rPr lang="en-GB" sz="3800">
                <a:solidFill>
                  <a:srgbClr val="D7A048"/>
                </a:solidFill>
                <a:latin typeface="Arial"/>
                <a:ea typeface="Arial"/>
                <a:cs typeface="Arial"/>
                <a:sym typeface="Arial"/>
              </a:rPr>
              <a:t>FREE APPLICATION FOR FEDERAL AID/PELL GRANT</a:t>
            </a:r>
            <a:endParaRPr sz="3800">
              <a:solidFill>
                <a:srgbClr val="D7A048"/>
              </a:solidFill>
              <a:latin typeface="Arial"/>
              <a:ea typeface="Arial"/>
              <a:cs typeface="Arial"/>
              <a:sym typeface="Arial"/>
            </a:endParaRPr>
          </a:p>
          <a:p>
            <a:pPr marL="0" lvl="0" indent="0" algn="ctr" rtl="0">
              <a:lnSpc>
                <a:spcPct val="115000"/>
              </a:lnSpc>
              <a:spcBef>
                <a:spcPts val="0"/>
              </a:spcBef>
              <a:spcAft>
                <a:spcPts val="0"/>
              </a:spcAft>
              <a:buNone/>
            </a:pPr>
            <a:r>
              <a:rPr lang="en-GB" sz="3800">
                <a:solidFill>
                  <a:srgbClr val="8F2A15"/>
                </a:solidFill>
                <a:latin typeface="Arial"/>
                <a:ea typeface="Arial"/>
                <a:cs typeface="Arial"/>
                <a:sym typeface="Arial"/>
              </a:rPr>
              <a:t>GRANTS </a:t>
            </a:r>
            <a:r>
              <a:rPr lang="en-GB" sz="3800">
                <a:solidFill>
                  <a:srgbClr val="D7A048"/>
                </a:solidFill>
                <a:latin typeface="Arial"/>
                <a:ea typeface="Arial"/>
                <a:cs typeface="Arial"/>
                <a:sym typeface="Arial"/>
              </a:rPr>
              <a:t>FREE MONEY</a:t>
            </a:r>
            <a:endParaRPr sz="3800">
              <a:solidFill>
                <a:srgbClr val="D7A048"/>
              </a:solidFill>
              <a:latin typeface="Arial"/>
              <a:ea typeface="Arial"/>
              <a:cs typeface="Arial"/>
              <a:sym typeface="Arial"/>
            </a:endParaRPr>
          </a:p>
          <a:p>
            <a:pPr marL="0" lvl="0" indent="0" algn="ctr" rtl="0">
              <a:lnSpc>
                <a:spcPct val="115000"/>
              </a:lnSpc>
              <a:spcBef>
                <a:spcPts val="0"/>
              </a:spcBef>
              <a:spcAft>
                <a:spcPts val="0"/>
              </a:spcAft>
              <a:buNone/>
            </a:pPr>
            <a:r>
              <a:rPr lang="en-GB" sz="3800">
                <a:solidFill>
                  <a:srgbClr val="8F2A15"/>
                </a:solidFill>
                <a:latin typeface="Arial"/>
                <a:ea typeface="Arial"/>
                <a:cs typeface="Arial"/>
                <a:sym typeface="Arial"/>
              </a:rPr>
              <a:t>SCHOLARSHIPS </a:t>
            </a:r>
            <a:r>
              <a:rPr lang="en-GB" sz="3800">
                <a:solidFill>
                  <a:srgbClr val="D7A048"/>
                </a:solidFill>
                <a:latin typeface="Arial"/>
                <a:ea typeface="Arial"/>
                <a:cs typeface="Arial"/>
                <a:sym typeface="Arial"/>
              </a:rPr>
              <a:t>FREE MONEY/MERIT/HOPE</a:t>
            </a:r>
            <a:endParaRPr sz="3800">
              <a:solidFill>
                <a:srgbClr val="D7A048"/>
              </a:solidFill>
              <a:latin typeface="Arial"/>
              <a:ea typeface="Arial"/>
              <a:cs typeface="Arial"/>
              <a:sym typeface="Arial"/>
            </a:endParaRPr>
          </a:p>
          <a:p>
            <a:pPr marL="0" lvl="0" indent="0" algn="ctr" rtl="0">
              <a:lnSpc>
                <a:spcPct val="115000"/>
              </a:lnSpc>
              <a:spcBef>
                <a:spcPts val="0"/>
              </a:spcBef>
              <a:spcAft>
                <a:spcPts val="0"/>
              </a:spcAft>
              <a:buNone/>
            </a:pPr>
            <a:r>
              <a:rPr lang="en-GB" sz="3800">
                <a:solidFill>
                  <a:srgbClr val="8F2A15"/>
                </a:solidFill>
                <a:latin typeface="Arial"/>
                <a:ea typeface="Arial"/>
                <a:cs typeface="Arial"/>
                <a:sym typeface="Arial"/>
              </a:rPr>
              <a:t>LOANS </a:t>
            </a:r>
            <a:r>
              <a:rPr lang="en-GB" sz="3800">
                <a:solidFill>
                  <a:srgbClr val="D7A048"/>
                </a:solidFill>
                <a:latin typeface="Arial"/>
                <a:ea typeface="Arial"/>
                <a:cs typeface="Arial"/>
                <a:sym typeface="Arial"/>
              </a:rPr>
              <a:t>NOT FREE! MUST PAY BACK WITH</a:t>
            </a:r>
            <a:endParaRPr sz="3800">
              <a:solidFill>
                <a:srgbClr val="D7A048"/>
              </a:solidFill>
              <a:latin typeface="Arial"/>
              <a:ea typeface="Arial"/>
              <a:cs typeface="Arial"/>
              <a:sym typeface="Arial"/>
            </a:endParaRPr>
          </a:p>
          <a:p>
            <a:pPr marL="0" lvl="0" indent="0" algn="ctr" rtl="0">
              <a:lnSpc>
                <a:spcPct val="115000"/>
              </a:lnSpc>
              <a:spcBef>
                <a:spcPts val="0"/>
              </a:spcBef>
              <a:spcAft>
                <a:spcPts val="0"/>
              </a:spcAft>
              <a:buNone/>
            </a:pPr>
            <a:r>
              <a:rPr lang="en-GB" sz="3800">
                <a:solidFill>
                  <a:srgbClr val="D7A048"/>
                </a:solidFill>
                <a:latin typeface="Arial"/>
                <a:ea typeface="Arial"/>
                <a:cs typeface="Arial"/>
                <a:sym typeface="Arial"/>
              </a:rPr>
              <a:t>INTEREST</a:t>
            </a:r>
            <a:endParaRPr sz="3800">
              <a:solidFill>
                <a:srgbClr val="D7A048"/>
              </a:solidFill>
              <a:latin typeface="Arial"/>
              <a:ea typeface="Arial"/>
              <a:cs typeface="Arial"/>
              <a:sym typeface="Arial"/>
            </a:endParaRPr>
          </a:p>
          <a:p>
            <a:pPr marL="0" lvl="0" indent="0" algn="l" rtl="0">
              <a:spcBef>
                <a:spcPts val="0"/>
              </a:spcBef>
              <a:spcAft>
                <a:spcPts val="0"/>
              </a:spcAft>
              <a:buNone/>
            </a:pPr>
            <a:endParaRPr/>
          </a:p>
        </p:txBody>
      </p:sp>
      <p:pic>
        <p:nvPicPr>
          <p:cNvPr id="160" name="Google Shape;160;p25"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2000"/>
                                        <p:tgtEl>
                                          <p:spTgt spid="15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fade">
                                      <p:cBhvr>
                                        <p:cTn id="11"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4"/>
        <p:cNvGrpSpPr/>
        <p:nvPr/>
      </p:nvGrpSpPr>
      <p:grpSpPr>
        <a:xfrm>
          <a:off x="0" y="0"/>
          <a:ext cx="0" cy="0"/>
          <a:chOff x="0" y="0"/>
          <a:chExt cx="0" cy="0"/>
        </a:xfrm>
      </p:grpSpPr>
      <p:sp>
        <p:nvSpPr>
          <p:cNvPr id="165" name="Google Shape;165;p26"/>
          <p:cNvSpPr txBox="1">
            <a:spLocks noGrp="1"/>
          </p:cNvSpPr>
          <p:nvPr>
            <p:ph type="ctrTitle"/>
          </p:nvPr>
        </p:nvSpPr>
        <p:spPr>
          <a:xfrm>
            <a:off x="2450700" y="189525"/>
            <a:ext cx="4242600" cy="80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Paying for College</a:t>
            </a:r>
            <a:endParaRPr/>
          </a:p>
        </p:txBody>
      </p:sp>
      <p:sp>
        <p:nvSpPr>
          <p:cNvPr id="166" name="Google Shape;166;p26"/>
          <p:cNvSpPr txBox="1">
            <a:spLocks noGrp="1"/>
          </p:cNvSpPr>
          <p:nvPr>
            <p:ph type="subTitle" idx="1"/>
          </p:nvPr>
        </p:nvSpPr>
        <p:spPr>
          <a:xfrm>
            <a:off x="420225" y="1050475"/>
            <a:ext cx="8292300" cy="36264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15000"/>
              </a:lnSpc>
              <a:spcBef>
                <a:spcPts val="0"/>
              </a:spcBef>
              <a:spcAft>
                <a:spcPts val="0"/>
              </a:spcAft>
              <a:buNone/>
            </a:pPr>
            <a:r>
              <a:rPr lang="en-GB" sz="3000">
                <a:solidFill>
                  <a:srgbClr val="BF9000"/>
                </a:solidFill>
                <a:latin typeface="Arial"/>
                <a:ea typeface="Arial"/>
                <a:cs typeface="Arial"/>
                <a:sym typeface="Arial"/>
              </a:rPr>
              <a:t>FINANCIAL AID SOURCES:</a:t>
            </a:r>
            <a:endParaRPr sz="3000">
              <a:solidFill>
                <a:srgbClr val="BF9000"/>
              </a:solidFill>
              <a:latin typeface="Arial"/>
              <a:ea typeface="Arial"/>
              <a:cs typeface="Arial"/>
              <a:sym typeface="Arial"/>
            </a:endParaRPr>
          </a:p>
          <a:p>
            <a:pPr marL="0" lvl="0" indent="0" algn="ctr" rtl="0">
              <a:lnSpc>
                <a:spcPct val="115000"/>
              </a:lnSpc>
              <a:spcBef>
                <a:spcPts val="0"/>
              </a:spcBef>
              <a:spcAft>
                <a:spcPts val="0"/>
              </a:spcAft>
              <a:buNone/>
            </a:pPr>
            <a:endParaRPr sz="3000">
              <a:solidFill>
                <a:srgbClr val="D7A048"/>
              </a:solidFill>
              <a:latin typeface="Arial"/>
              <a:ea typeface="Arial"/>
              <a:cs typeface="Arial"/>
              <a:sym typeface="Arial"/>
            </a:endParaRPr>
          </a:p>
          <a:p>
            <a:pPr marL="0" lvl="0" indent="0" algn="ctr" rtl="0">
              <a:lnSpc>
                <a:spcPct val="115000"/>
              </a:lnSpc>
              <a:spcBef>
                <a:spcPts val="0"/>
              </a:spcBef>
              <a:spcAft>
                <a:spcPts val="0"/>
              </a:spcAft>
              <a:buNone/>
            </a:pPr>
            <a:r>
              <a:rPr lang="en-GB" sz="2365" b="1" i="1">
                <a:solidFill>
                  <a:srgbClr val="48170C"/>
                </a:solidFill>
                <a:latin typeface="Arial"/>
                <a:ea typeface="Arial"/>
                <a:cs typeface="Arial"/>
                <a:sym typeface="Arial"/>
              </a:rPr>
              <a:t>FEDERAL</a:t>
            </a:r>
            <a:endParaRPr sz="2365" b="1" i="1">
              <a:solidFill>
                <a:srgbClr val="48170C"/>
              </a:solidFill>
              <a:latin typeface="Arial"/>
              <a:ea typeface="Arial"/>
              <a:cs typeface="Arial"/>
              <a:sym typeface="Arial"/>
            </a:endParaRPr>
          </a:p>
          <a:p>
            <a:pPr marL="0" lvl="0" indent="0" algn="ctr" rtl="0">
              <a:lnSpc>
                <a:spcPct val="115000"/>
              </a:lnSpc>
              <a:spcBef>
                <a:spcPts val="0"/>
              </a:spcBef>
              <a:spcAft>
                <a:spcPts val="0"/>
              </a:spcAft>
              <a:buNone/>
            </a:pPr>
            <a:r>
              <a:rPr lang="en-GB" sz="2365">
                <a:solidFill>
                  <a:srgbClr val="48170C"/>
                </a:solidFill>
                <a:latin typeface="Arial"/>
                <a:ea typeface="Arial"/>
                <a:cs typeface="Arial"/>
                <a:sym typeface="Arial"/>
              </a:rPr>
              <a:t>GRANTS OR LOANS OFFERED TO YOU AS A RESULT OF YOUR FAFSA APPLICATION.</a:t>
            </a:r>
            <a:endParaRPr sz="2365">
              <a:solidFill>
                <a:srgbClr val="48170C"/>
              </a:solidFill>
              <a:latin typeface="Arial"/>
              <a:ea typeface="Arial"/>
              <a:cs typeface="Arial"/>
              <a:sym typeface="Arial"/>
            </a:endParaRPr>
          </a:p>
          <a:p>
            <a:pPr marL="0" lvl="0" indent="0" algn="ctr" rtl="0">
              <a:lnSpc>
                <a:spcPct val="115000"/>
              </a:lnSpc>
              <a:spcBef>
                <a:spcPts val="0"/>
              </a:spcBef>
              <a:spcAft>
                <a:spcPts val="0"/>
              </a:spcAft>
              <a:buNone/>
            </a:pPr>
            <a:r>
              <a:rPr lang="en-GB" sz="2365" b="1" i="1">
                <a:solidFill>
                  <a:srgbClr val="48170C"/>
                </a:solidFill>
                <a:latin typeface="Arial"/>
                <a:ea typeface="Arial"/>
                <a:cs typeface="Arial"/>
                <a:sym typeface="Arial"/>
              </a:rPr>
              <a:t>STATE</a:t>
            </a:r>
            <a:endParaRPr sz="2365" b="1" i="1">
              <a:solidFill>
                <a:srgbClr val="48170C"/>
              </a:solidFill>
              <a:latin typeface="Arial"/>
              <a:ea typeface="Arial"/>
              <a:cs typeface="Arial"/>
              <a:sym typeface="Arial"/>
            </a:endParaRPr>
          </a:p>
          <a:p>
            <a:pPr marL="0" lvl="0" indent="0" algn="ctr" rtl="0">
              <a:lnSpc>
                <a:spcPct val="115000"/>
              </a:lnSpc>
              <a:spcBef>
                <a:spcPts val="0"/>
              </a:spcBef>
              <a:spcAft>
                <a:spcPts val="0"/>
              </a:spcAft>
              <a:buNone/>
            </a:pPr>
            <a:r>
              <a:rPr lang="en-GB" sz="2365">
                <a:solidFill>
                  <a:srgbClr val="48170C"/>
                </a:solidFill>
                <a:latin typeface="Arial"/>
                <a:ea typeface="Arial"/>
                <a:cs typeface="Arial"/>
                <a:sym typeface="Arial"/>
              </a:rPr>
              <a:t>HOPE (3.0 UNWEIGHTED GPA OR 21 ACT), TN PROMISE, GAM (MERIT-BASED</a:t>
            </a:r>
            <a:endParaRPr sz="2365">
              <a:solidFill>
                <a:srgbClr val="48170C"/>
              </a:solidFill>
              <a:latin typeface="Arial"/>
              <a:ea typeface="Arial"/>
              <a:cs typeface="Arial"/>
              <a:sym typeface="Arial"/>
            </a:endParaRPr>
          </a:p>
          <a:p>
            <a:pPr marL="0" lvl="0" indent="0" algn="ctr" rtl="0">
              <a:lnSpc>
                <a:spcPct val="115000"/>
              </a:lnSpc>
              <a:spcBef>
                <a:spcPts val="0"/>
              </a:spcBef>
              <a:spcAft>
                <a:spcPts val="0"/>
              </a:spcAft>
              <a:buNone/>
            </a:pPr>
            <a:r>
              <a:rPr lang="en-GB" sz="2365">
                <a:solidFill>
                  <a:srgbClr val="48170C"/>
                </a:solidFill>
                <a:latin typeface="Arial"/>
                <a:ea typeface="Arial"/>
                <a:cs typeface="Arial"/>
                <a:sym typeface="Arial"/>
              </a:rPr>
              <a:t>SUPPLEMENT TO THE HOPE SCHOLARSHIP)</a:t>
            </a:r>
            <a:endParaRPr sz="2365">
              <a:solidFill>
                <a:srgbClr val="48170C"/>
              </a:solidFill>
              <a:latin typeface="Arial"/>
              <a:ea typeface="Arial"/>
              <a:cs typeface="Arial"/>
              <a:sym typeface="Arial"/>
            </a:endParaRPr>
          </a:p>
          <a:p>
            <a:pPr marL="0" lvl="0" indent="0" algn="ctr" rtl="0">
              <a:lnSpc>
                <a:spcPct val="115000"/>
              </a:lnSpc>
              <a:spcBef>
                <a:spcPts val="0"/>
              </a:spcBef>
              <a:spcAft>
                <a:spcPts val="0"/>
              </a:spcAft>
              <a:buNone/>
            </a:pPr>
            <a:r>
              <a:rPr lang="en-GB" sz="2365" b="1" i="1">
                <a:solidFill>
                  <a:srgbClr val="48170C"/>
                </a:solidFill>
                <a:latin typeface="Arial"/>
                <a:ea typeface="Arial"/>
                <a:cs typeface="Arial"/>
                <a:sym typeface="Arial"/>
              </a:rPr>
              <a:t>INSTITUTIONAL</a:t>
            </a:r>
            <a:endParaRPr sz="2365" b="1" i="1">
              <a:solidFill>
                <a:srgbClr val="48170C"/>
              </a:solidFill>
              <a:latin typeface="Arial"/>
              <a:ea typeface="Arial"/>
              <a:cs typeface="Arial"/>
              <a:sym typeface="Arial"/>
            </a:endParaRPr>
          </a:p>
          <a:p>
            <a:pPr marL="0" lvl="0" indent="0" algn="ctr" rtl="0">
              <a:lnSpc>
                <a:spcPct val="115000"/>
              </a:lnSpc>
              <a:spcBef>
                <a:spcPts val="0"/>
              </a:spcBef>
              <a:spcAft>
                <a:spcPts val="0"/>
              </a:spcAft>
              <a:buNone/>
            </a:pPr>
            <a:r>
              <a:rPr lang="en-GB" sz="2365">
                <a:solidFill>
                  <a:srgbClr val="48170C"/>
                </a:solidFill>
                <a:latin typeface="Arial"/>
                <a:ea typeface="Arial"/>
                <a:cs typeface="Arial"/>
                <a:sym typeface="Arial"/>
              </a:rPr>
              <a:t>SCHOLARSHIP MONEY OFFERED TO YOUR STUDENT FROM THE COLLEGE/UNIVERSITY AFTER ACCEPTANCE</a:t>
            </a:r>
            <a:endParaRPr sz="2365" b="1" i="1">
              <a:solidFill>
                <a:srgbClr val="48170C"/>
              </a:solidFill>
              <a:latin typeface="Arial"/>
              <a:ea typeface="Arial"/>
              <a:cs typeface="Arial"/>
              <a:sym typeface="Arial"/>
            </a:endParaRPr>
          </a:p>
          <a:p>
            <a:pPr marL="0" lvl="0" indent="0" algn="ctr" rtl="0">
              <a:lnSpc>
                <a:spcPct val="115000"/>
              </a:lnSpc>
              <a:spcBef>
                <a:spcPts val="0"/>
              </a:spcBef>
              <a:spcAft>
                <a:spcPts val="0"/>
              </a:spcAft>
              <a:buNone/>
            </a:pPr>
            <a:endParaRPr sz="2250">
              <a:solidFill>
                <a:srgbClr val="48170C"/>
              </a:solidFill>
              <a:latin typeface="Arial"/>
              <a:ea typeface="Arial"/>
              <a:cs typeface="Arial"/>
              <a:sym typeface="Arial"/>
            </a:endParaRPr>
          </a:p>
          <a:p>
            <a:pPr marL="0" lvl="0" indent="0" algn="ctr" rtl="0">
              <a:lnSpc>
                <a:spcPct val="115000"/>
              </a:lnSpc>
              <a:spcBef>
                <a:spcPts val="0"/>
              </a:spcBef>
              <a:spcAft>
                <a:spcPts val="0"/>
              </a:spcAft>
              <a:buNone/>
            </a:pPr>
            <a:r>
              <a:rPr lang="en-GB" sz="2250">
                <a:solidFill>
                  <a:srgbClr val="5B0F00"/>
                </a:solidFill>
                <a:highlight>
                  <a:srgbClr val="BF9000"/>
                </a:highlight>
                <a:latin typeface="Arial"/>
                <a:ea typeface="Arial"/>
                <a:cs typeface="Arial"/>
                <a:sym typeface="Arial"/>
              </a:rPr>
              <a:t>VISIT COLLEGE FOR TN WEBSITE: </a:t>
            </a:r>
            <a:r>
              <a:rPr lang="en-GB" sz="2250" u="sng">
                <a:solidFill>
                  <a:srgbClr val="5B0F00"/>
                </a:solidFill>
                <a:highlight>
                  <a:srgbClr val="BF9000"/>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HTTPS://WWW.COLLEGEFORTN.ORG</a:t>
            </a:r>
            <a:r>
              <a:rPr lang="en-GB" sz="2250">
                <a:solidFill>
                  <a:srgbClr val="5B0F00"/>
                </a:solidFill>
                <a:highlight>
                  <a:srgbClr val="BF9000"/>
                </a:highlight>
                <a:latin typeface="Arial"/>
                <a:ea typeface="Arial"/>
                <a:cs typeface="Arial"/>
                <a:sym typeface="Arial"/>
              </a:rPr>
              <a:t>/  </a:t>
            </a:r>
            <a:endParaRPr sz="2250">
              <a:solidFill>
                <a:srgbClr val="5B0F00"/>
              </a:solidFill>
              <a:highlight>
                <a:srgbClr val="BF9000"/>
              </a:highlight>
              <a:latin typeface="Arial"/>
              <a:ea typeface="Arial"/>
              <a:cs typeface="Arial"/>
              <a:sym typeface="Arial"/>
            </a:endParaRPr>
          </a:p>
          <a:p>
            <a:pPr marL="0" lvl="0" indent="0" algn="l" rtl="0">
              <a:spcBef>
                <a:spcPts val="0"/>
              </a:spcBef>
              <a:spcAft>
                <a:spcPts val="0"/>
              </a:spcAft>
              <a:buNone/>
            </a:pPr>
            <a:endParaRPr/>
          </a:p>
        </p:txBody>
      </p:sp>
      <p:pic>
        <p:nvPicPr>
          <p:cNvPr id="167" name="Google Shape;167;p26" title="Screenshot 2025-08-13 at 02.50.21.png"/>
          <p:cNvPicPr preferRelativeResize="0"/>
          <p:nvPr/>
        </p:nvPicPr>
        <p:blipFill>
          <a:blip r:embed="rId4">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2000"/>
                                        <p:tgtEl>
                                          <p:spTgt spid="165"/>
                                        </p:tgtEl>
                                        <p:attrNameLst>
                                          <p:attrName>ppt_y</p:attrName>
                                        </p:attrNameLst>
                                      </p:cBhvr>
                                      <p:tavLst>
                                        <p:tav tm="0">
                                          <p:val>
                                            <p:strVal val="#ppt_y+1"/>
                                          </p:val>
                                        </p:tav>
                                        <p:tav tm="100000">
                                          <p:val>
                                            <p:strVal val="#ppt_y"/>
                                          </p:val>
                                        </p:tav>
                                      </p:tavLst>
                                    </p:anim>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20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623700" y="119500"/>
            <a:ext cx="7896600" cy="83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College Application Timeline - Fall</a:t>
            </a:r>
            <a:endParaRPr/>
          </a:p>
        </p:txBody>
      </p:sp>
      <p:sp>
        <p:nvSpPr>
          <p:cNvPr id="173" name="Google Shape;173;p27"/>
          <p:cNvSpPr txBox="1"/>
          <p:nvPr/>
        </p:nvSpPr>
        <p:spPr>
          <a:xfrm>
            <a:off x="537900" y="812500"/>
            <a:ext cx="8068200" cy="3986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300">
                <a:latin typeface="Roboto"/>
                <a:ea typeface="Roboto"/>
                <a:cs typeface="Roboto"/>
                <a:sym typeface="Roboto"/>
              </a:rPr>
              <a:t>                                                        </a:t>
            </a:r>
            <a:r>
              <a:rPr lang="en-GB" sz="1300" b="1" i="1">
                <a:solidFill>
                  <a:srgbClr val="8F2A15"/>
                </a:solidFill>
                <a:latin typeface="Roboto"/>
                <a:ea typeface="Roboto"/>
                <a:cs typeface="Roboto"/>
                <a:sym typeface="Roboto"/>
              </a:rPr>
              <a:t>AUGUST</a:t>
            </a:r>
            <a:r>
              <a:rPr lang="en-GB" sz="1300">
                <a:latin typeface="Roboto"/>
                <a:ea typeface="Roboto"/>
                <a:cs typeface="Roboto"/>
                <a:sym typeface="Roboto"/>
              </a:rPr>
              <a:t>- TN PROMISE APPLICATION OPENS</a:t>
            </a:r>
            <a:endParaRPr sz="1300">
              <a:latin typeface="Roboto"/>
              <a:ea typeface="Roboto"/>
              <a:cs typeface="Roboto"/>
              <a:sym typeface="Roboto"/>
            </a:endParaRPr>
          </a:p>
          <a:p>
            <a:pPr marL="0" lvl="0" indent="0" algn="ctr" rtl="0">
              <a:lnSpc>
                <a:spcPct val="100000"/>
              </a:lnSpc>
              <a:spcBef>
                <a:spcPts val="0"/>
              </a:spcBef>
              <a:spcAft>
                <a:spcPts val="0"/>
              </a:spcAft>
              <a:buNone/>
            </a:pP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b="1" i="1">
                <a:solidFill>
                  <a:srgbClr val="8F2A15"/>
                </a:solidFill>
                <a:latin typeface="Roboto"/>
                <a:ea typeface="Roboto"/>
                <a:cs typeface="Roboto"/>
                <a:sym typeface="Roboto"/>
              </a:rPr>
              <a:t>SEPTEMBER</a:t>
            </a:r>
            <a:r>
              <a:rPr lang="en-GB" sz="1300">
                <a:latin typeface="Roboto"/>
                <a:ea typeface="Roboto"/>
                <a:cs typeface="Roboto"/>
                <a:sym typeface="Roboto"/>
              </a:rPr>
              <a:t>- START APPLYING TO COLLEGES</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COLLEGE APP WEEK</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COMPLETE TN PROMISE IN ENG CLASS</a:t>
            </a:r>
            <a:endParaRPr sz="1300">
              <a:latin typeface="Roboto"/>
              <a:ea typeface="Roboto"/>
              <a:cs typeface="Roboto"/>
              <a:sym typeface="Roboto"/>
            </a:endParaRPr>
          </a:p>
          <a:p>
            <a:pPr marL="0" lvl="0" indent="0" algn="ctr" rtl="0">
              <a:lnSpc>
                <a:spcPct val="100000"/>
              </a:lnSpc>
              <a:spcBef>
                <a:spcPts val="0"/>
              </a:spcBef>
              <a:spcAft>
                <a:spcPts val="0"/>
              </a:spcAft>
              <a:buNone/>
            </a:pP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b="1" i="1">
                <a:solidFill>
                  <a:srgbClr val="8F2A15"/>
                </a:solidFill>
                <a:latin typeface="Roboto"/>
                <a:ea typeface="Roboto"/>
                <a:cs typeface="Roboto"/>
                <a:sym typeface="Roboto"/>
              </a:rPr>
              <a:t>OCTOBER</a:t>
            </a:r>
            <a:r>
              <a:rPr lang="en-GB" sz="1300">
                <a:latin typeface="Roboto"/>
                <a:ea typeface="Roboto"/>
                <a:cs typeface="Roboto"/>
                <a:sym typeface="Roboto"/>
              </a:rPr>
              <a:t>- SENIOR ACT AT SCHOOL</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1st TN PROMISE MEETING</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COMPLETE FAFSA WHEN IT OPENS</a:t>
            </a:r>
            <a:endParaRPr sz="1300">
              <a:latin typeface="Roboto"/>
              <a:ea typeface="Roboto"/>
              <a:cs typeface="Roboto"/>
              <a:sym typeface="Roboto"/>
            </a:endParaRPr>
          </a:p>
          <a:p>
            <a:pPr marL="0" lvl="0" indent="0" algn="ctr" rtl="0">
              <a:lnSpc>
                <a:spcPct val="100000"/>
              </a:lnSpc>
              <a:spcBef>
                <a:spcPts val="0"/>
              </a:spcBef>
              <a:spcAft>
                <a:spcPts val="0"/>
              </a:spcAft>
              <a:buNone/>
            </a:pP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b="1" i="1">
                <a:solidFill>
                  <a:srgbClr val="8F2A15"/>
                </a:solidFill>
                <a:latin typeface="Roboto"/>
                <a:ea typeface="Roboto"/>
                <a:cs typeface="Roboto"/>
                <a:sym typeface="Roboto"/>
              </a:rPr>
              <a:t>NOVEMBER</a:t>
            </a:r>
            <a:r>
              <a:rPr lang="en-GB" sz="1300">
                <a:latin typeface="Roboto"/>
                <a:ea typeface="Roboto"/>
                <a:cs typeface="Roboto"/>
                <a:sym typeface="Roboto"/>
              </a:rPr>
              <a:t>- MAJOR DEADLINE</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FOR MANY COLLEGES</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TN PROMISE APPLICATION</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DEADLINE</a:t>
            </a:r>
            <a:endParaRPr sz="1300">
              <a:latin typeface="Roboto"/>
              <a:ea typeface="Roboto"/>
              <a:cs typeface="Roboto"/>
              <a:sym typeface="Roboto"/>
            </a:endParaRPr>
          </a:p>
          <a:p>
            <a:pPr marL="0" lvl="0" indent="0" algn="ctr" rtl="0">
              <a:lnSpc>
                <a:spcPct val="100000"/>
              </a:lnSpc>
              <a:spcBef>
                <a:spcPts val="0"/>
              </a:spcBef>
              <a:spcAft>
                <a:spcPts val="0"/>
              </a:spcAft>
              <a:buNone/>
            </a:pP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b="1" i="1">
                <a:solidFill>
                  <a:srgbClr val="8F2A15"/>
                </a:solidFill>
                <a:latin typeface="Roboto"/>
                <a:ea typeface="Roboto"/>
                <a:cs typeface="Roboto"/>
                <a:sym typeface="Roboto"/>
              </a:rPr>
              <a:t>DECEMBER</a:t>
            </a:r>
            <a:r>
              <a:rPr lang="en-GB" sz="1300">
                <a:latin typeface="Roboto"/>
                <a:ea typeface="Roboto"/>
                <a:cs typeface="Roboto"/>
                <a:sym typeface="Roboto"/>
              </a:rPr>
              <a:t>- NATIONAL ACT TEST DATE</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FINISH COLLEGE APPS WITH JANUARY DEADLINES</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REQUEST MID-YEAR TRANSCRIPTS/REPORTS FOR COLLEGES</a:t>
            </a:r>
            <a:endParaRPr sz="1300">
              <a:latin typeface="Roboto"/>
              <a:ea typeface="Roboto"/>
              <a:cs typeface="Roboto"/>
              <a:sym typeface="Roboto"/>
            </a:endParaRPr>
          </a:p>
          <a:p>
            <a:pPr marL="0" lvl="0" indent="0" algn="ctr" rtl="0">
              <a:lnSpc>
                <a:spcPct val="100000"/>
              </a:lnSpc>
              <a:spcBef>
                <a:spcPts val="0"/>
              </a:spcBef>
              <a:spcAft>
                <a:spcPts val="0"/>
              </a:spcAft>
              <a:buNone/>
            </a:pPr>
            <a:r>
              <a:rPr lang="en-GB" sz="1300">
                <a:latin typeface="Roboto"/>
                <a:ea typeface="Roboto"/>
                <a:cs typeface="Roboto"/>
                <a:sym typeface="Roboto"/>
              </a:rPr>
              <a:t>THAT REQUIRE THEM</a:t>
            </a:r>
            <a:endParaRPr sz="1300">
              <a:solidFill>
                <a:schemeClr val="dk2"/>
              </a:solidFill>
              <a:latin typeface="Roboto"/>
              <a:ea typeface="Roboto"/>
              <a:cs typeface="Roboto"/>
              <a:sym typeface="Roboto"/>
            </a:endParaRPr>
          </a:p>
        </p:txBody>
      </p:sp>
      <p:pic>
        <p:nvPicPr>
          <p:cNvPr id="174" name="Google Shape;174;p27"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2000"/>
                                        <p:tgtEl>
                                          <p:spTgt spid="172"/>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2000"/>
                                        <p:tgtEl>
                                          <p:spTgt spid="173"/>
                                        </p:tgtEl>
                                        <p:attrNameLst>
                                          <p:attrName>ppt_w</p:attrName>
                                        </p:attrNameLst>
                                      </p:cBhvr>
                                      <p:tavLst>
                                        <p:tav tm="0">
                                          <p:val>
                                            <p:strVal val="0"/>
                                          </p:val>
                                        </p:tav>
                                        <p:tav tm="100000">
                                          <p:val>
                                            <p:strVal val="#ppt_w"/>
                                          </p:val>
                                        </p:tav>
                                      </p:tavLst>
                                    </p:anim>
                                    <p:anim calcmode="lin" valueType="num">
                                      <p:cBhvr additive="base">
                                        <p:cTn id="12" dur="2000"/>
                                        <p:tgtEl>
                                          <p:spTgt spid="1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714750" y="245575"/>
            <a:ext cx="7714500" cy="777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College Application Timeline - Spring </a:t>
            </a:r>
            <a:endParaRPr/>
          </a:p>
        </p:txBody>
      </p:sp>
      <p:sp>
        <p:nvSpPr>
          <p:cNvPr id="180" name="Google Shape;180;p28"/>
          <p:cNvSpPr txBox="1"/>
          <p:nvPr/>
        </p:nvSpPr>
        <p:spPr>
          <a:xfrm>
            <a:off x="537900" y="1022575"/>
            <a:ext cx="8068200" cy="411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b="1" i="1">
                <a:solidFill>
                  <a:srgbClr val="8F2A15"/>
                </a:solidFill>
                <a:latin typeface="Roboto"/>
                <a:ea typeface="Roboto"/>
                <a:cs typeface="Roboto"/>
                <a:sym typeface="Roboto"/>
              </a:rPr>
              <a:t>JANUARY</a:t>
            </a:r>
            <a:r>
              <a:rPr lang="en-GB">
                <a:latin typeface="Roboto"/>
                <a:ea typeface="Roboto"/>
                <a:cs typeface="Roboto"/>
                <a:sym typeface="Roboto"/>
              </a:rPr>
              <a:t>- FINAL RANKING FOR CLASS OF 2026 SET</a:t>
            </a:r>
            <a:endParaRPr>
              <a:latin typeface="Roboto"/>
              <a:ea typeface="Roboto"/>
              <a:cs typeface="Roboto"/>
              <a:sym typeface="Roboto"/>
            </a:endParaRPr>
          </a:p>
          <a:p>
            <a:pPr marL="0" lvl="0" indent="0" algn="ctr" rtl="0">
              <a:lnSpc>
                <a:spcPct val="115000"/>
              </a:lnSpc>
              <a:spcBef>
                <a:spcPts val="0"/>
              </a:spcBef>
              <a:spcAft>
                <a:spcPts val="0"/>
              </a:spcAft>
              <a:buNone/>
            </a:pPr>
            <a:r>
              <a:rPr lang="en-GB">
                <a:latin typeface="Roboto"/>
                <a:ea typeface="Roboto"/>
                <a:cs typeface="Roboto"/>
                <a:sym typeface="Roboto"/>
              </a:rPr>
              <a:t>MID-YEAR TRANSCRIPTS/REPORTS SENT</a:t>
            </a:r>
            <a:endParaRPr>
              <a:latin typeface="Roboto"/>
              <a:ea typeface="Roboto"/>
              <a:cs typeface="Roboto"/>
              <a:sym typeface="Roboto"/>
            </a:endParaRPr>
          </a:p>
          <a:p>
            <a:pPr marL="0" lvl="0" indent="0" algn="ctr" rtl="0">
              <a:lnSpc>
                <a:spcPct val="115000"/>
              </a:lnSpc>
              <a:spcBef>
                <a:spcPts val="0"/>
              </a:spcBef>
              <a:spcAft>
                <a:spcPts val="0"/>
              </a:spcAft>
              <a:buNone/>
            </a:pPr>
            <a:endParaRPr>
              <a:latin typeface="Roboto"/>
              <a:ea typeface="Roboto"/>
              <a:cs typeface="Roboto"/>
              <a:sym typeface="Roboto"/>
            </a:endParaRPr>
          </a:p>
          <a:p>
            <a:pPr marL="0" lvl="0" indent="0" algn="ctr" rtl="0">
              <a:lnSpc>
                <a:spcPct val="115000"/>
              </a:lnSpc>
              <a:spcBef>
                <a:spcPts val="0"/>
              </a:spcBef>
              <a:spcAft>
                <a:spcPts val="0"/>
              </a:spcAft>
              <a:buNone/>
            </a:pPr>
            <a:r>
              <a:rPr lang="en-GB" b="1" i="1">
                <a:solidFill>
                  <a:srgbClr val="8F2A15"/>
                </a:solidFill>
                <a:latin typeface="Roboto"/>
                <a:ea typeface="Roboto"/>
                <a:cs typeface="Roboto"/>
                <a:sym typeface="Roboto"/>
              </a:rPr>
              <a:t>FEBRUARY</a:t>
            </a:r>
            <a:r>
              <a:rPr lang="en-GB">
                <a:latin typeface="Roboto"/>
                <a:ea typeface="Roboto"/>
                <a:cs typeface="Roboto"/>
                <a:sym typeface="Roboto"/>
              </a:rPr>
              <a:t>- ACT NATIONAL TEST DATE</a:t>
            </a:r>
            <a:endParaRPr>
              <a:latin typeface="Roboto"/>
              <a:ea typeface="Roboto"/>
              <a:cs typeface="Roboto"/>
              <a:sym typeface="Roboto"/>
            </a:endParaRPr>
          </a:p>
          <a:p>
            <a:pPr marL="0" lvl="0" indent="0" algn="ctr" rtl="0">
              <a:lnSpc>
                <a:spcPct val="115000"/>
              </a:lnSpc>
              <a:spcBef>
                <a:spcPts val="0"/>
              </a:spcBef>
              <a:spcAft>
                <a:spcPts val="0"/>
              </a:spcAft>
              <a:buNone/>
            </a:pPr>
            <a:r>
              <a:rPr lang="en-GB">
                <a:latin typeface="Roboto"/>
                <a:ea typeface="Roboto"/>
                <a:cs typeface="Roboto"/>
                <a:sym typeface="Roboto"/>
              </a:rPr>
              <a:t>CONTINUE TO APPLY FOR SCHOLARSHIPS</a:t>
            </a:r>
            <a:endParaRPr>
              <a:latin typeface="Roboto"/>
              <a:ea typeface="Roboto"/>
              <a:cs typeface="Roboto"/>
              <a:sym typeface="Roboto"/>
            </a:endParaRPr>
          </a:p>
          <a:p>
            <a:pPr marL="0" lvl="0" indent="0" algn="ctr" rtl="0">
              <a:lnSpc>
                <a:spcPct val="115000"/>
              </a:lnSpc>
              <a:spcBef>
                <a:spcPts val="0"/>
              </a:spcBef>
              <a:spcAft>
                <a:spcPts val="0"/>
              </a:spcAft>
              <a:buNone/>
            </a:pPr>
            <a:endParaRPr>
              <a:latin typeface="Roboto"/>
              <a:ea typeface="Roboto"/>
              <a:cs typeface="Roboto"/>
              <a:sym typeface="Roboto"/>
            </a:endParaRPr>
          </a:p>
          <a:p>
            <a:pPr marL="0" lvl="0" indent="0" algn="ctr" rtl="0">
              <a:lnSpc>
                <a:spcPct val="115000"/>
              </a:lnSpc>
              <a:spcBef>
                <a:spcPts val="0"/>
              </a:spcBef>
              <a:spcAft>
                <a:spcPts val="0"/>
              </a:spcAft>
              <a:buNone/>
            </a:pPr>
            <a:r>
              <a:rPr lang="en-GB" b="1" i="1">
                <a:solidFill>
                  <a:srgbClr val="8F2A15"/>
                </a:solidFill>
                <a:latin typeface="Roboto"/>
                <a:ea typeface="Roboto"/>
                <a:cs typeface="Roboto"/>
                <a:sym typeface="Roboto"/>
              </a:rPr>
              <a:t>MARCH</a:t>
            </a:r>
            <a:r>
              <a:rPr lang="en-GB">
                <a:latin typeface="Roboto"/>
                <a:ea typeface="Roboto"/>
                <a:cs typeface="Roboto"/>
                <a:sym typeface="Roboto"/>
              </a:rPr>
              <a:t> TN PROMISE MEETING #2</a:t>
            </a:r>
            <a:endParaRPr>
              <a:latin typeface="Roboto"/>
              <a:ea typeface="Roboto"/>
              <a:cs typeface="Roboto"/>
              <a:sym typeface="Roboto"/>
            </a:endParaRPr>
          </a:p>
          <a:p>
            <a:pPr marL="0" lvl="0" indent="0" algn="ctr" rtl="0">
              <a:lnSpc>
                <a:spcPct val="115000"/>
              </a:lnSpc>
              <a:spcBef>
                <a:spcPts val="0"/>
              </a:spcBef>
              <a:spcAft>
                <a:spcPts val="0"/>
              </a:spcAft>
              <a:buNone/>
            </a:pPr>
            <a:endParaRPr>
              <a:latin typeface="Roboto"/>
              <a:ea typeface="Roboto"/>
              <a:cs typeface="Roboto"/>
              <a:sym typeface="Roboto"/>
            </a:endParaRPr>
          </a:p>
          <a:p>
            <a:pPr marL="0" lvl="0" indent="0" algn="ctr" rtl="0">
              <a:lnSpc>
                <a:spcPct val="115000"/>
              </a:lnSpc>
              <a:spcBef>
                <a:spcPts val="0"/>
              </a:spcBef>
              <a:spcAft>
                <a:spcPts val="0"/>
              </a:spcAft>
              <a:buNone/>
            </a:pPr>
            <a:r>
              <a:rPr lang="en-GB" b="1" i="1">
                <a:solidFill>
                  <a:srgbClr val="8F2A15"/>
                </a:solidFill>
                <a:latin typeface="Roboto"/>
                <a:ea typeface="Roboto"/>
                <a:cs typeface="Roboto"/>
                <a:sym typeface="Roboto"/>
              </a:rPr>
              <a:t>APRIL</a:t>
            </a:r>
            <a:r>
              <a:rPr lang="en-GB">
                <a:latin typeface="Roboto"/>
                <a:ea typeface="Roboto"/>
                <a:cs typeface="Roboto"/>
                <a:sym typeface="Roboto"/>
              </a:rPr>
              <a:t>- </a:t>
            </a:r>
            <a:r>
              <a:rPr lang="en-GB">
                <a:solidFill>
                  <a:srgbClr val="BF9000"/>
                </a:solidFill>
                <a:latin typeface="Roboto"/>
                <a:ea typeface="Roboto"/>
                <a:cs typeface="Roboto"/>
                <a:sym typeface="Roboto"/>
              </a:rPr>
              <a:t>ACT NATIONAL TEST DATE</a:t>
            </a:r>
            <a:endParaRPr>
              <a:solidFill>
                <a:srgbClr val="BF9000"/>
              </a:solidFill>
              <a:latin typeface="Roboto"/>
              <a:ea typeface="Roboto"/>
              <a:cs typeface="Roboto"/>
              <a:sym typeface="Roboto"/>
            </a:endParaRPr>
          </a:p>
          <a:p>
            <a:pPr marL="0" lvl="0" indent="0" algn="ctr" rtl="0">
              <a:lnSpc>
                <a:spcPct val="115000"/>
              </a:lnSpc>
              <a:spcBef>
                <a:spcPts val="0"/>
              </a:spcBef>
              <a:spcAft>
                <a:spcPts val="0"/>
              </a:spcAft>
              <a:buNone/>
            </a:pPr>
            <a:r>
              <a:rPr lang="en-GB">
                <a:solidFill>
                  <a:srgbClr val="BF9000"/>
                </a:solidFill>
                <a:latin typeface="Roboto"/>
                <a:ea typeface="Roboto"/>
                <a:cs typeface="Roboto"/>
                <a:sym typeface="Roboto"/>
              </a:rPr>
              <a:t>REPORT SCHOLARSHIP AWARDS</a:t>
            </a:r>
            <a:endParaRPr>
              <a:solidFill>
                <a:srgbClr val="BF9000"/>
              </a:solidFill>
              <a:latin typeface="Roboto"/>
              <a:ea typeface="Roboto"/>
              <a:cs typeface="Roboto"/>
              <a:sym typeface="Roboto"/>
            </a:endParaRPr>
          </a:p>
          <a:p>
            <a:pPr marL="0" lvl="0" indent="0" algn="ctr" rtl="0">
              <a:lnSpc>
                <a:spcPct val="115000"/>
              </a:lnSpc>
              <a:spcBef>
                <a:spcPts val="0"/>
              </a:spcBef>
              <a:spcAft>
                <a:spcPts val="0"/>
              </a:spcAft>
              <a:buNone/>
            </a:pPr>
            <a:endParaRPr>
              <a:latin typeface="Roboto"/>
              <a:ea typeface="Roboto"/>
              <a:cs typeface="Roboto"/>
              <a:sym typeface="Roboto"/>
            </a:endParaRPr>
          </a:p>
          <a:p>
            <a:pPr marL="0" lvl="0" indent="0" algn="ctr" rtl="0">
              <a:lnSpc>
                <a:spcPct val="115000"/>
              </a:lnSpc>
              <a:spcBef>
                <a:spcPts val="0"/>
              </a:spcBef>
              <a:spcAft>
                <a:spcPts val="0"/>
              </a:spcAft>
              <a:buNone/>
            </a:pPr>
            <a:r>
              <a:rPr lang="en-GB" b="1" i="1">
                <a:solidFill>
                  <a:srgbClr val="8F2A15"/>
                </a:solidFill>
                <a:latin typeface="Roboto"/>
                <a:ea typeface="Roboto"/>
                <a:cs typeface="Roboto"/>
                <a:sym typeface="Roboto"/>
              </a:rPr>
              <a:t>MAY</a:t>
            </a:r>
            <a:r>
              <a:rPr lang="en-GB">
                <a:latin typeface="Roboto"/>
                <a:ea typeface="Roboto"/>
                <a:cs typeface="Roboto"/>
                <a:sym typeface="Roboto"/>
              </a:rPr>
              <a:t>- </a:t>
            </a:r>
            <a:r>
              <a:rPr lang="en-GB">
                <a:solidFill>
                  <a:srgbClr val="BF9000"/>
                </a:solidFill>
                <a:latin typeface="Roboto"/>
                <a:ea typeface="Roboto"/>
                <a:cs typeface="Roboto"/>
                <a:sym typeface="Roboto"/>
              </a:rPr>
              <a:t>GRADUATION</a:t>
            </a:r>
            <a:endParaRPr>
              <a:solidFill>
                <a:srgbClr val="BF9000"/>
              </a:solidFill>
              <a:latin typeface="Roboto"/>
              <a:ea typeface="Roboto"/>
              <a:cs typeface="Roboto"/>
              <a:sym typeface="Roboto"/>
            </a:endParaRPr>
          </a:p>
          <a:p>
            <a:pPr marL="0" lvl="0" indent="0" algn="ctr" rtl="0">
              <a:lnSpc>
                <a:spcPct val="115000"/>
              </a:lnSpc>
              <a:spcBef>
                <a:spcPts val="0"/>
              </a:spcBef>
              <a:spcAft>
                <a:spcPts val="0"/>
              </a:spcAft>
              <a:buNone/>
            </a:pPr>
            <a:r>
              <a:rPr lang="en-GB">
                <a:solidFill>
                  <a:srgbClr val="BF9000"/>
                </a:solidFill>
                <a:latin typeface="Roboto"/>
                <a:ea typeface="Roboto"/>
                <a:cs typeface="Roboto"/>
                <a:sym typeface="Roboto"/>
              </a:rPr>
              <a:t>REQUEST FINAL TRANSCRIPTS</a:t>
            </a:r>
            <a:endParaRPr>
              <a:solidFill>
                <a:srgbClr val="BF9000"/>
              </a:solidFill>
              <a:latin typeface="Roboto"/>
              <a:ea typeface="Roboto"/>
              <a:cs typeface="Roboto"/>
              <a:sym typeface="Roboto"/>
            </a:endParaRPr>
          </a:p>
          <a:p>
            <a:pPr marL="0" lvl="0" indent="0" algn="ctr" rtl="0">
              <a:lnSpc>
                <a:spcPct val="115000"/>
              </a:lnSpc>
              <a:spcBef>
                <a:spcPts val="0"/>
              </a:spcBef>
              <a:spcAft>
                <a:spcPts val="0"/>
              </a:spcAft>
              <a:buNone/>
            </a:pPr>
            <a:endParaRPr>
              <a:latin typeface="Roboto"/>
              <a:ea typeface="Roboto"/>
              <a:cs typeface="Roboto"/>
              <a:sym typeface="Roboto"/>
            </a:endParaRPr>
          </a:p>
          <a:p>
            <a:pPr marL="0" lvl="0" indent="0" algn="ctr" rtl="0">
              <a:lnSpc>
                <a:spcPct val="115000"/>
              </a:lnSpc>
              <a:spcBef>
                <a:spcPts val="0"/>
              </a:spcBef>
              <a:spcAft>
                <a:spcPts val="0"/>
              </a:spcAft>
              <a:buNone/>
            </a:pPr>
            <a:r>
              <a:rPr lang="en-GB" b="1" i="1">
                <a:solidFill>
                  <a:srgbClr val="8F2A15"/>
                </a:solidFill>
                <a:latin typeface="Roboto"/>
                <a:ea typeface="Roboto"/>
                <a:cs typeface="Roboto"/>
                <a:sym typeface="Roboto"/>
              </a:rPr>
              <a:t>JUNE</a:t>
            </a:r>
            <a:r>
              <a:rPr lang="en-GB">
                <a:latin typeface="Roboto"/>
                <a:ea typeface="Roboto"/>
                <a:cs typeface="Roboto"/>
                <a:sym typeface="Roboto"/>
              </a:rPr>
              <a:t>- </a:t>
            </a:r>
            <a:r>
              <a:rPr lang="en-GB">
                <a:solidFill>
                  <a:srgbClr val="BF9000"/>
                </a:solidFill>
                <a:latin typeface="Roboto"/>
                <a:ea typeface="Roboto"/>
                <a:cs typeface="Roboto"/>
                <a:sym typeface="Roboto"/>
              </a:rPr>
              <a:t>REQUEST DUAL ENROLLMENT TRANSCRIPTS TO BE</a:t>
            </a:r>
            <a:endParaRPr>
              <a:solidFill>
                <a:srgbClr val="BF9000"/>
              </a:solidFill>
              <a:latin typeface="Roboto"/>
              <a:ea typeface="Roboto"/>
              <a:cs typeface="Roboto"/>
              <a:sym typeface="Roboto"/>
            </a:endParaRPr>
          </a:p>
          <a:p>
            <a:pPr marL="0" lvl="0" indent="0" algn="ctr" rtl="0">
              <a:lnSpc>
                <a:spcPct val="115000"/>
              </a:lnSpc>
              <a:spcBef>
                <a:spcPts val="0"/>
              </a:spcBef>
              <a:spcAft>
                <a:spcPts val="0"/>
              </a:spcAft>
              <a:buNone/>
            </a:pPr>
            <a:r>
              <a:rPr lang="en-GB">
                <a:solidFill>
                  <a:srgbClr val="BF9000"/>
                </a:solidFill>
                <a:latin typeface="Roboto"/>
                <a:ea typeface="Roboto"/>
                <a:cs typeface="Roboto"/>
                <a:sym typeface="Roboto"/>
              </a:rPr>
              <a:t>SENT TO YOUR COLLEGE</a:t>
            </a:r>
            <a:endParaRPr>
              <a:solidFill>
                <a:srgbClr val="BF9000"/>
              </a:solidFill>
              <a:latin typeface="Roboto"/>
              <a:ea typeface="Roboto"/>
              <a:cs typeface="Roboto"/>
              <a:sym typeface="Roboto"/>
            </a:endParaRPr>
          </a:p>
        </p:txBody>
      </p:sp>
      <p:pic>
        <p:nvPicPr>
          <p:cNvPr id="181" name="Google Shape;181;p28"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2000"/>
                                        <p:tgtEl>
                                          <p:spTgt spid="179"/>
                                        </p:tgtEl>
                                        <p:attrNameLst>
                                          <p:attrName>ppt_y</p:attrName>
                                        </p:attrNameLst>
                                      </p:cBhvr>
                                      <p:tavLst>
                                        <p:tav tm="0">
                                          <p:val>
                                            <p:strVal val="#ppt_y-1"/>
                                          </p:val>
                                        </p:tav>
                                        <p:tav tm="100000">
                                          <p:val>
                                            <p:strVal val="#ppt_y"/>
                                          </p:val>
                                        </p:tav>
                                      </p:tavLst>
                                    </p:anim>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180"/>
                                        </p:tgtEl>
                                        <p:attrNameLst>
                                          <p:attrName>style.visibility</p:attrName>
                                        </p:attrNameLst>
                                      </p:cBhvr>
                                      <p:to>
                                        <p:strVal val="visible"/>
                                      </p:to>
                                    </p:set>
                                    <p:anim calcmode="lin" valueType="num">
                                      <p:cBhvr additive="base">
                                        <p:cTn id="11" dur="2000"/>
                                        <p:tgtEl>
                                          <p:spTgt spid="180"/>
                                        </p:tgtEl>
                                        <p:attrNameLst>
                                          <p:attrName>ppt_w</p:attrName>
                                        </p:attrNameLst>
                                      </p:cBhvr>
                                      <p:tavLst>
                                        <p:tav tm="0">
                                          <p:val>
                                            <p:strVal val="0"/>
                                          </p:val>
                                        </p:tav>
                                        <p:tav tm="100000">
                                          <p:val>
                                            <p:strVal val="#ppt_w"/>
                                          </p:val>
                                        </p:tav>
                                      </p:tavLst>
                                    </p:anim>
                                    <p:anim calcmode="lin" valueType="num">
                                      <p:cBhvr additive="base">
                                        <p:cTn id="12" dur="2000"/>
                                        <p:tgtEl>
                                          <p:spTgt spid="18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190950" y="207575"/>
            <a:ext cx="8767500" cy="435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Tentative Graduation Date</a:t>
            </a:r>
            <a:endParaRPr/>
          </a:p>
          <a:p>
            <a:pPr marL="0" lvl="0" indent="0" algn="ctr" rtl="0">
              <a:spcBef>
                <a:spcPts val="0"/>
              </a:spcBef>
              <a:spcAft>
                <a:spcPts val="0"/>
              </a:spcAft>
              <a:buNone/>
            </a:pPr>
            <a:endParaRPr/>
          </a:p>
          <a:p>
            <a:pPr marL="0" lvl="0" indent="0" algn="ctr" rtl="0">
              <a:spcBef>
                <a:spcPts val="0"/>
              </a:spcBef>
              <a:spcAft>
                <a:spcPts val="0"/>
              </a:spcAft>
              <a:buNone/>
            </a:pPr>
            <a:r>
              <a:rPr lang="en-GB"/>
              <a:t>May 19, 2026 @ Cannon Center</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GB"/>
              <a:t>Last Day for Seniors– TBD</a:t>
            </a:r>
            <a:endParaRPr/>
          </a:p>
          <a:p>
            <a:pPr marL="0" lvl="0" indent="0" algn="ctr" rtl="0">
              <a:spcBef>
                <a:spcPts val="0"/>
              </a:spcBef>
              <a:spcAft>
                <a:spcPts val="0"/>
              </a:spcAft>
              <a:buNone/>
            </a:pPr>
            <a:r>
              <a:rPr lang="en-GB"/>
              <a:t>Senior Class Day– TBD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027800" y="225675"/>
            <a:ext cx="7088400" cy="114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a:solidFill>
                  <a:srgbClr val="5B0F00"/>
                </a:solidFill>
              </a:rPr>
              <a:t> </a:t>
            </a:r>
            <a:r>
              <a:rPr lang="en-GB" sz="4900" b="1">
                <a:solidFill>
                  <a:srgbClr val="5B0F00"/>
                </a:solidFill>
              </a:rPr>
              <a:t>Senior Parent Night</a:t>
            </a:r>
            <a:endParaRPr sz="4900" b="1">
              <a:solidFill>
                <a:srgbClr val="5B0F00"/>
              </a:solidFill>
            </a:endParaRPr>
          </a:p>
        </p:txBody>
      </p:sp>
      <p:sp>
        <p:nvSpPr>
          <p:cNvPr id="73" name="Google Shape;73;p14"/>
          <p:cNvSpPr txBox="1"/>
          <p:nvPr/>
        </p:nvSpPr>
        <p:spPr>
          <a:xfrm>
            <a:off x="1717200" y="1534575"/>
            <a:ext cx="5709600" cy="292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600" b="1">
                <a:latin typeface="Roboto"/>
                <a:ea typeface="Roboto"/>
                <a:cs typeface="Roboto"/>
                <a:sym typeface="Roboto"/>
              </a:rPr>
              <a:t>Class of 2026</a:t>
            </a:r>
            <a:endParaRPr sz="4600" b="1">
              <a:latin typeface="Roboto"/>
              <a:ea typeface="Roboto"/>
              <a:cs typeface="Roboto"/>
              <a:sym typeface="Roboto"/>
            </a:endParaRPr>
          </a:p>
          <a:p>
            <a:pPr marL="0" lvl="0" indent="0" algn="l" rtl="0">
              <a:spcBef>
                <a:spcPts val="0"/>
              </a:spcBef>
              <a:spcAft>
                <a:spcPts val="0"/>
              </a:spcAft>
              <a:buNone/>
            </a:pPr>
            <a:endParaRPr sz="3300">
              <a:latin typeface="Roboto"/>
              <a:ea typeface="Roboto"/>
              <a:cs typeface="Roboto"/>
              <a:sym typeface="Roboto"/>
            </a:endParaRPr>
          </a:p>
          <a:p>
            <a:pPr marL="0" lvl="0" indent="0" algn="ctr" rtl="0">
              <a:spcBef>
                <a:spcPts val="0"/>
              </a:spcBef>
              <a:spcAft>
                <a:spcPts val="0"/>
              </a:spcAft>
              <a:buNone/>
            </a:pPr>
            <a:r>
              <a:rPr lang="en-GB" sz="3300">
                <a:latin typeface="Roboto"/>
                <a:ea typeface="Roboto"/>
                <a:cs typeface="Roboto"/>
                <a:sym typeface="Roboto"/>
              </a:rPr>
              <a:t>September 4, 2025</a:t>
            </a:r>
            <a:endParaRPr sz="3300">
              <a:latin typeface="Roboto"/>
              <a:ea typeface="Roboto"/>
              <a:cs typeface="Roboto"/>
              <a:sym typeface="Roboto"/>
            </a:endParaRPr>
          </a:p>
          <a:p>
            <a:pPr marL="0" lvl="0" indent="0" algn="ctr" rtl="0">
              <a:spcBef>
                <a:spcPts val="0"/>
              </a:spcBef>
              <a:spcAft>
                <a:spcPts val="0"/>
              </a:spcAft>
              <a:buNone/>
            </a:pPr>
            <a:r>
              <a:rPr lang="en-GB" sz="3300">
                <a:latin typeface="Roboto"/>
                <a:ea typeface="Roboto"/>
                <a:cs typeface="Roboto"/>
                <a:sym typeface="Roboto"/>
              </a:rPr>
              <a:t>MHS Library</a:t>
            </a:r>
            <a:endParaRPr sz="3300">
              <a:latin typeface="Roboto"/>
              <a:ea typeface="Roboto"/>
              <a:cs typeface="Roboto"/>
              <a:sym typeface="Roboto"/>
            </a:endParaRPr>
          </a:p>
          <a:p>
            <a:pPr marL="0" lvl="0" indent="0" algn="ctr" rtl="0">
              <a:spcBef>
                <a:spcPts val="0"/>
              </a:spcBef>
              <a:spcAft>
                <a:spcPts val="0"/>
              </a:spcAft>
              <a:buNone/>
            </a:pPr>
            <a:r>
              <a:rPr lang="en-GB" sz="3300">
                <a:latin typeface="Roboto"/>
                <a:ea typeface="Roboto"/>
                <a:cs typeface="Roboto"/>
                <a:sym typeface="Roboto"/>
              </a:rPr>
              <a:t>@ 6:00 pm</a:t>
            </a:r>
            <a:endParaRPr sz="3300">
              <a:latin typeface="Roboto"/>
              <a:ea typeface="Roboto"/>
              <a:cs typeface="Roboto"/>
              <a:sym typeface="Roboto"/>
            </a:endParaRPr>
          </a:p>
        </p:txBody>
      </p:sp>
      <p:pic>
        <p:nvPicPr>
          <p:cNvPr id="74" name="Google Shape;74;p14" title="Screenshot 2025-08-13 at 02.50.21.png"/>
          <p:cNvPicPr preferRelativeResize="0"/>
          <p:nvPr/>
        </p:nvPicPr>
        <p:blipFill>
          <a:blip r:embed="rId3">
            <a:alphaModFix/>
          </a:blip>
          <a:stretch>
            <a:fillRect/>
          </a:stretch>
        </p:blipFill>
        <p:spPr>
          <a:xfrm>
            <a:off x="8315650" y="4360850"/>
            <a:ext cx="719300" cy="663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6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2000"/>
                                        <p:tgtEl>
                                          <p:spTgt spid="72"/>
                                        </p:tgtEl>
                                      </p:cBhvr>
                                    </p:animEffect>
                                  </p:childTnLst>
                                </p:cTn>
                              </p:par>
                              <p:par>
                                <p:cTn id="8" presetID="1"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childTnLst>
                                </p:cTn>
                              </p:par>
                            </p:childTnLst>
                          </p:cTn>
                        </p:par>
                        <p:par>
                          <p:cTn id="10" fill="hold">
                            <p:stCondLst>
                              <p:cond delay="2000"/>
                            </p:stCondLst>
                            <p:childTnLst>
                              <p:par>
                                <p:cTn id="11" presetID="8" presetClass="emph" presetSubtype="0" fill="hold" nodeType="afterEffect">
                                  <p:stCondLst>
                                    <p:cond delay="0"/>
                                  </p:stCondLst>
                                  <p:childTnLst>
                                    <p:animRot by="-21600000">
                                      <p:cBhvr>
                                        <p:cTn id="12" dur="2000" fill="hold"/>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1686000" y="208625"/>
            <a:ext cx="5772000" cy="8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a:t>Student Independence</a:t>
            </a:r>
            <a:endParaRPr sz="4000"/>
          </a:p>
        </p:txBody>
      </p:sp>
      <p:sp>
        <p:nvSpPr>
          <p:cNvPr id="80" name="Google Shape;80;p15"/>
          <p:cNvSpPr txBox="1"/>
          <p:nvPr/>
        </p:nvSpPr>
        <p:spPr>
          <a:xfrm>
            <a:off x="236550" y="1087925"/>
            <a:ext cx="8749800" cy="348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100">
                <a:solidFill>
                  <a:srgbClr val="48170C"/>
                </a:solidFill>
                <a:latin typeface="Roboto"/>
                <a:ea typeface="Roboto"/>
                <a:cs typeface="Roboto"/>
                <a:sym typeface="Roboto"/>
              </a:rPr>
              <a:t>As we continue through our senior year, Melrose would like to empower students to manage their college-going journey. Taking ownership of their school and college processes will help them develop valuable skills and confidence as they transition into adulthood. Parents should support and guide students but don't do the work for them! Keep in mind that they will be on their own next year and college professors will not communicate to parents. It is important for the students to learn to advocate for themselves. Please ensure students are requesting information from their teachers and counselor.</a:t>
            </a:r>
            <a:endParaRPr sz="2100">
              <a:solidFill>
                <a:schemeClr val="dk2"/>
              </a:solidFill>
              <a:latin typeface="Roboto"/>
              <a:ea typeface="Roboto"/>
              <a:cs typeface="Roboto"/>
              <a:sym typeface="Roboto"/>
            </a:endParaRPr>
          </a:p>
        </p:txBody>
      </p:sp>
      <p:pic>
        <p:nvPicPr>
          <p:cNvPr id="81" name="Google Shape;81;p15"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2000"/>
                                        <p:tgtEl>
                                          <p:spTgt spid="79"/>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p:tgtEl>
                                          <p:spTgt spid="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1264500" y="345525"/>
            <a:ext cx="6615000" cy="88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Student Advocacy Flowchart</a:t>
            </a:r>
            <a:endParaRPr/>
          </a:p>
        </p:txBody>
      </p:sp>
      <p:sp>
        <p:nvSpPr>
          <p:cNvPr id="87" name="Google Shape;87;p16"/>
          <p:cNvSpPr txBox="1"/>
          <p:nvPr/>
        </p:nvSpPr>
        <p:spPr>
          <a:xfrm>
            <a:off x="331050" y="1560800"/>
            <a:ext cx="8481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2"/>
              </a:solidFill>
              <a:latin typeface="Roboto"/>
              <a:ea typeface="Roboto"/>
              <a:cs typeface="Roboto"/>
              <a:sym typeface="Roboto"/>
            </a:endParaRPr>
          </a:p>
        </p:txBody>
      </p:sp>
      <p:graphicFrame>
        <p:nvGraphicFramePr>
          <p:cNvPr id="88" name="Google Shape;88;p16"/>
          <p:cNvGraphicFramePr/>
          <p:nvPr/>
        </p:nvGraphicFramePr>
        <p:xfrm>
          <a:off x="952500" y="1809750"/>
          <a:ext cx="7239000" cy="1889640"/>
        </p:xfrm>
        <a:graphic>
          <a:graphicData uri="http://schemas.openxmlformats.org/drawingml/2006/table">
            <a:tbl>
              <a:tblPr>
                <a:noFill/>
                <a:tableStyleId>{E57F40A8-B866-4E5D-95C9-9027B7F04B4A}</a:tableStyleId>
              </a:tblPr>
              <a:tblGrid>
                <a:gridCol w="2500150">
                  <a:extLst>
                    <a:ext uri="{9D8B030D-6E8A-4147-A177-3AD203B41FA5}">
                      <a16:colId xmlns:a16="http://schemas.microsoft.com/office/drawing/2014/main" val="20000"/>
                    </a:ext>
                  </a:extLst>
                </a:gridCol>
                <a:gridCol w="47388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sz="1900" i="1">
                          <a:latin typeface="Roboto"/>
                          <a:ea typeface="Roboto"/>
                          <a:cs typeface="Roboto"/>
                          <a:sym typeface="Roboto"/>
                        </a:rPr>
                        <a:t>Teacher</a:t>
                      </a:r>
                      <a:endParaRPr sz="1900" i="1">
                        <a:latin typeface="Roboto"/>
                        <a:ea typeface="Roboto"/>
                        <a:cs typeface="Roboto"/>
                        <a:sym typeface="Robot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900" b="1" i="1">
                          <a:solidFill>
                            <a:srgbClr val="BF9000"/>
                          </a:solidFill>
                          <a:latin typeface="Comic Sans MS"/>
                          <a:ea typeface="Comic Sans MS"/>
                          <a:cs typeface="Comic Sans MS"/>
                          <a:sym typeface="Comic Sans MS"/>
                        </a:rPr>
                        <a:t>Senior Advisory Committee Leaders</a:t>
                      </a:r>
                      <a:endParaRPr sz="1900" b="1" i="1">
                        <a:solidFill>
                          <a:srgbClr val="BF9000"/>
                        </a:solidFill>
                        <a:latin typeface="Comic Sans MS"/>
                        <a:ea typeface="Comic Sans MS"/>
                        <a:cs typeface="Comic Sans MS"/>
                        <a:sym typeface="Comic Sans MS"/>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900" i="1">
                          <a:latin typeface="Roboto"/>
                          <a:ea typeface="Roboto"/>
                          <a:cs typeface="Roboto"/>
                          <a:sym typeface="Roboto"/>
                        </a:rPr>
                        <a:t>Guidance</a:t>
                      </a:r>
                      <a:endParaRPr sz="1900" i="1">
                        <a:latin typeface="Roboto"/>
                        <a:ea typeface="Roboto"/>
                        <a:cs typeface="Roboto"/>
                        <a:sym typeface="Robot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900" b="1" i="1">
                          <a:solidFill>
                            <a:srgbClr val="BF9000"/>
                          </a:solidFill>
                          <a:latin typeface="Roboto"/>
                          <a:ea typeface="Roboto"/>
                          <a:cs typeface="Roboto"/>
                          <a:sym typeface="Roboto"/>
                        </a:rPr>
                        <a:t>Mr. Maurice Burton</a:t>
                      </a:r>
                      <a:endParaRPr sz="1900" b="1" i="1">
                        <a:solidFill>
                          <a:srgbClr val="BF9000"/>
                        </a:solidFill>
                        <a:latin typeface="Roboto"/>
                        <a:ea typeface="Roboto"/>
                        <a:cs typeface="Roboto"/>
                        <a:sym typeface="Robot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900" i="1">
                          <a:latin typeface="Roboto"/>
                          <a:ea typeface="Roboto"/>
                          <a:cs typeface="Roboto"/>
                          <a:sym typeface="Roboto"/>
                        </a:rPr>
                        <a:t>Graduation Coach</a:t>
                      </a:r>
                      <a:endParaRPr sz="1900" i="1">
                        <a:latin typeface="Roboto"/>
                        <a:ea typeface="Roboto"/>
                        <a:cs typeface="Roboto"/>
                        <a:sym typeface="Robot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900" b="1" i="1">
                          <a:solidFill>
                            <a:srgbClr val="BF9000"/>
                          </a:solidFill>
                          <a:latin typeface="Roboto"/>
                          <a:ea typeface="Roboto"/>
                          <a:cs typeface="Roboto"/>
                          <a:sym typeface="Roboto"/>
                        </a:rPr>
                        <a:t>Mr. Bruce</a:t>
                      </a:r>
                      <a:endParaRPr sz="1900" b="1" i="1">
                        <a:solidFill>
                          <a:srgbClr val="BF9000"/>
                        </a:solidFill>
                        <a:latin typeface="Roboto"/>
                        <a:ea typeface="Roboto"/>
                        <a:cs typeface="Roboto"/>
                        <a:sym typeface="Robot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900" i="1">
                          <a:latin typeface="Roboto"/>
                          <a:ea typeface="Roboto"/>
                          <a:cs typeface="Roboto"/>
                          <a:sym typeface="Roboto"/>
                        </a:rPr>
                        <a:t>Principal</a:t>
                      </a:r>
                      <a:endParaRPr sz="1900" i="1">
                        <a:latin typeface="Roboto"/>
                        <a:ea typeface="Roboto"/>
                        <a:cs typeface="Roboto"/>
                        <a:sym typeface="Robot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900" b="1" i="1">
                          <a:solidFill>
                            <a:srgbClr val="BF9000"/>
                          </a:solidFill>
                          <a:latin typeface="Roboto"/>
                          <a:ea typeface="Roboto"/>
                          <a:cs typeface="Roboto"/>
                          <a:sym typeface="Roboto"/>
                        </a:rPr>
                        <a:t>Ms. Andrea Talley</a:t>
                      </a:r>
                      <a:endParaRPr sz="1900" b="1" i="1">
                        <a:solidFill>
                          <a:srgbClr val="BF9000"/>
                        </a:solidFill>
                        <a:latin typeface="Roboto"/>
                        <a:ea typeface="Roboto"/>
                        <a:cs typeface="Roboto"/>
                        <a:sym typeface="Robot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89" name="Google Shape;89;p16"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2000"/>
                                        <p:tgtEl>
                                          <p:spTgt spid="86"/>
                                        </p:tgtEl>
                                        <p:attrNameLst>
                                          <p:attrName>ppt_x</p:attrName>
                                        </p:attrNameLst>
                                      </p:cBhvr>
                                      <p:tavLst>
                                        <p:tav tm="0">
                                          <p:val>
                                            <p:strVal val="#ppt_x+1"/>
                                          </p:val>
                                        </p:tav>
                                        <p:tav tm="100000">
                                          <p:val>
                                            <p:strVal val="#ppt_x"/>
                                          </p:val>
                                        </p:tav>
                                      </p:tavLst>
                                    </p:anim>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2000"/>
                                        <p:tgtEl>
                                          <p:spTgt spid="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672800" y="216875"/>
            <a:ext cx="4224900" cy="73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Senior Portraits</a:t>
            </a:r>
            <a:endParaRPr/>
          </a:p>
        </p:txBody>
      </p:sp>
      <p:sp>
        <p:nvSpPr>
          <p:cNvPr id="95" name="Google Shape;95;p17"/>
          <p:cNvSpPr txBox="1"/>
          <p:nvPr/>
        </p:nvSpPr>
        <p:spPr>
          <a:xfrm>
            <a:off x="129450" y="1159200"/>
            <a:ext cx="8885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highlight>
                  <a:srgbClr val="F1C232"/>
                </a:highlight>
                <a:latin typeface="Roboto"/>
                <a:ea typeface="Roboto"/>
                <a:cs typeface="Roboto"/>
                <a:sym typeface="Roboto"/>
              </a:rPr>
              <a:t>Star Studios Photography</a:t>
            </a:r>
            <a:r>
              <a:rPr lang="en-GB" sz="1900">
                <a:latin typeface="Roboto"/>
                <a:ea typeface="Roboto"/>
                <a:cs typeface="Roboto"/>
                <a:sym typeface="Roboto"/>
              </a:rPr>
              <a:t>                               </a:t>
            </a:r>
            <a:r>
              <a:rPr lang="en-GB" sz="1500" u="sng">
                <a:solidFill>
                  <a:srgbClr val="48170C"/>
                </a:solidFill>
                <a:hlinkClick r:id="rId3">
                  <a:extLst>
                    <a:ext uri="{A12FA001-AC4F-418D-AE19-62706E023703}">
                      <ahyp:hlinkClr xmlns:ahyp="http://schemas.microsoft.com/office/drawing/2018/hyperlinkcolor" val="tx"/>
                    </a:ext>
                  </a:extLst>
                </a:hlinkClick>
              </a:rPr>
              <a:t>https://star-studio-photography.com-place.com/</a:t>
            </a:r>
            <a:r>
              <a:rPr lang="en-GB" sz="1500">
                <a:solidFill>
                  <a:schemeClr val="dk2"/>
                </a:solidFill>
                <a:latin typeface="Roboto"/>
                <a:ea typeface="Roboto"/>
                <a:cs typeface="Roboto"/>
                <a:sym typeface="Roboto"/>
              </a:rPr>
              <a:t> </a:t>
            </a:r>
            <a:endParaRPr sz="1500">
              <a:solidFill>
                <a:schemeClr val="dk2"/>
              </a:solidFill>
              <a:latin typeface="Roboto"/>
              <a:ea typeface="Roboto"/>
              <a:cs typeface="Roboto"/>
              <a:sym typeface="Roboto"/>
            </a:endParaRPr>
          </a:p>
        </p:txBody>
      </p:sp>
      <p:sp>
        <p:nvSpPr>
          <p:cNvPr id="96" name="Google Shape;96;p17"/>
          <p:cNvSpPr txBox="1"/>
          <p:nvPr/>
        </p:nvSpPr>
        <p:spPr>
          <a:xfrm>
            <a:off x="246450" y="1911000"/>
            <a:ext cx="42249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dk2"/>
                </a:solidFill>
                <a:latin typeface="Roboto"/>
                <a:ea typeface="Roboto"/>
                <a:cs typeface="Roboto"/>
                <a:sym typeface="Roboto"/>
              </a:rPr>
              <a:t>                      </a:t>
            </a:r>
            <a:r>
              <a:rPr lang="en-GB" sz="1300">
                <a:solidFill>
                  <a:schemeClr val="dk2"/>
                </a:solidFill>
                <a:latin typeface="Roboto"/>
                <a:ea typeface="Roboto"/>
                <a:cs typeface="Roboto"/>
                <a:sym typeface="Roboto"/>
              </a:rPr>
              <a:t>Opening Hours:</a:t>
            </a:r>
            <a:endParaRPr sz="1300">
              <a:solidFill>
                <a:schemeClr val="dk2"/>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a:p>
            <a:pPr marL="0" lvl="0" indent="0" algn="l" rtl="0">
              <a:spcBef>
                <a:spcPts val="0"/>
              </a:spcBef>
              <a:spcAft>
                <a:spcPts val="0"/>
              </a:spcAft>
              <a:buNone/>
            </a:pPr>
            <a:r>
              <a:rPr lang="en-GB" sz="1300">
                <a:solidFill>
                  <a:schemeClr val="dk2"/>
                </a:solidFill>
                <a:latin typeface="Roboto"/>
                <a:ea typeface="Roboto"/>
                <a:cs typeface="Roboto"/>
                <a:sym typeface="Roboto"/>
              </a:rPr>
              <a:t>Monday                                            08:00 AM - 05:00 PM</a:t>
            </a:r>
            <a:endParaRPr sz="1300">
              <a:solidFill>
                <a:schemeClr val="dk2"/>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a:p>
            <a:pPr marL="0" lvl="0" indent="0" algn="l" rtl="0">
              <a:spcBef>
                <a:spcPts val="0"/>
              </a:spcBef>
              <a:spcAft>
                <a:spcPts val="0"/>
              </a:spcAft>
              <a:buNone/>
            </a:pPr>
            <a:r>
              <a:rPr lang="en-GB" sz="1300">
                <a:solidFill>
                  <a:schemeClr val="dk2"/>
                </a:solidFill>
                <a:latin typeface="Roboto"/>
                <a:ea typeface="Roboto"/>
                <a:cs typeface="Roboto"/>
                <a:sym typeface="Roboto"/>
              </a:rPr>
              <a:t>Tuesday                                           10:00 AM - 05:00 PM</a:t>
            </a:r>
            <a:endParaRPr sz="1300">
              <a:solidFill>
                <a:schemeClr val="dk2"/>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a:p>
            <a:pPr marL="0" lvl="0" indent="0" algn="l" rtl="0">
              <a:spcBef>
                <a:spcPts val="0"/>
              </a:spcBef>
              <a:spcAft>
                <a:spcPts val="0"/>
              </a:spcAft>
              <a:buNone/>
            </a:pPr>
            <a:r>
              <a:rPr lang="en-GB" sz="1300">
                <a:solidFill>
                  <a:schemeClr val="dk2"/>
                </a:solidFill>
                <a:latin typeface="Roboto"/>
                <a:ea typeface="Roboto"/>
                <a:cs typeface="Roboto"/>
                <a:sym typeface="Roboto"/>
              </a:rPr>
              <a:t>Wednesday                                     10:00 AM - 05:00 PM</a:t>
            </a:r>
            <a:endParaRPr sz="1300">
              <a:solidFill>
                <a:schemeClr val="dk2"/>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a:p>
            <a:pPr marL="0" lvl="0" indent="0" algn="l" rtl="0">
              <a:spcBef>
                <a:spcPts val="0"/>
              </a:spcBef>
              <a:spcAft>
                <a:spcPts val="0"/>
              </a:spcAft>
              <a:buNone/>
            </a:pPr>
            <a:r>
              <a:rPr lang="en-GB" sz="1300">
                <a:solidFill>
                  <a:schemeClr val="dk2"/>
                </a:solidFill>
                <a:latin typeface="Roboto"/>
                <a:ea typeface="Roboto"/>
                <a:cs typeface="Roboto"/>
                <a:sym typeface="Roboto"/>
              </a:rPr>
              <a:t>Thursday                                         10:00 AM - 05:00 PM</a:t>
            </a:r>
            <a:endParaRPr sz="1300">
              <a:solidFill>
                <a:schemeClr val="dk2"/>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a:p>
            <a:pPr marL="0" lvl="0" indent="0" algn="l" rtl="0">
              <a:spcBef>
                <a:spcPts val="0"/>
              </a:spcBef>
              <a:spcAft>
                <a:spcPts val="0"/>
              </a:spcAft>
              <a:buNone/>
            </a:pPr>
            <a:r>
              <a:rPr lang="en-GB" sz="1300">
                <a:solidFill>
                  <a:schemeClr val="dk2"/>
                </a:solidFill>
                <a:latin typeface="Roboto"/>
                <a:ea typeface="Roboto"/>
                <a:cs typeface="Roboto"/>
                <a:sym typeface="Roboto"/>
              </a:rPr>
              <a:t>Friday                                               10:00 AM - 05:00 PM</a:t>
            </a:r>
            <a:endParaRPr sz="1300">
              <a:solidFill>
                <a:schemeClr val="dk2"/>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a:p>
            <a:pPr marL="0" lvl="0" indent="0" algn="l" rtl="0">
              <a:spcBef>
                <a:spcPts val="0"/>
              </a:spcBef>
              <a:spcAft>
                <a:spcPts val="0"/>
              </a:spcAft>
              <a:buNone/>
            </a:pPr>
            <a:r>
              <a:rPr lang="en-GB" sz="1300">
                <a:solidFill>
                  <a:schemeClr val="dk2"/>
                </a:solidFill>
                <a:latin typeface="Roboto"/>
                <a:ea typeface="Roboto"/>
                <a:cs typeface="Roboto"/>
                <a:sym typeface="Roboto"/>
              </a:rPr>
              <a:t>Saturday                                          09:30 AM - 02:00 PM</a:t>
            </a:r>
            <a:endParaRPr sz="1300">
              <a:solidFill>
                <a:schemeClr val="dk2"/>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a:p>
            <a:pPr marL="0" lvl="0" indent="0" algn="l" rtl="0">
              <a:spcBef>
                <a:spcPts val="0"/>
              </a:spcBef>
              <a:spcAft>
                <a:spcPts val="0"/>
              </a:spcAft>
              <a:buNone/>
            </a:pPr>
            <a:r>
              <a:rPr lang="en-GB" sz="1300">
                <a:solidFill>
                  <a:schemeClr val="dk2"/>
                </a:solidFill>
                <a:latin typeface="Roboto"/>
                <a:ea typeface="Roboto"/>
                <a:cs typeface="Roboto"/>
                <a:sym typeface="Roboto"/>
              </a:rPr>
              <a:t>Sunday                                             Closed</a:t>
            </a:r>
            <a:endParaRPr sz="1300">
              <a:solidFill>
                <a:schemeClr val="dk2"/>
              </a:solidFill>
              <a:latin typeface="Roboto"/>
              <a:ea typeface="Roboto"/>
              <a:cs typeface="Roboto"/>
              <a:sym typeface="Roboto"/>
            </a:endParaRPr>
          </a:p>
        </p:txBody>
      </p:sp>
      <p:sp>
        <p:nvSpPr>
          <p:cNvPr id="97" name="Google Shape;97;p17"/>
          <p:cNvSpPr txBox="1"/>
          <p:nvPr/>
        </p:nvSpPr>
        <p:spPr>
          <a:xfrm>
            <a:off x="4572000" y="2395950"/>
            <a:ext cx="43038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2"/>
                </a:solidFill>
                <a:latin typeface="Roboto"/>
                <a:ea typeface="Roboto"/>
                <a:cs typeface="Roboto"/>
                <a:sym typeface="Roboto"/>
              </a:rPr>
              <a:t>                       </a:t>
            </a:r>
            <a:r>
              <a:rPr lang="en-GB" sz="1500">
                <a:solidFill>
                  <a:schemeClr val="dk2"/>
                </a:solidFill>
                <a:latin typeface="Roboto"/>
                <a:ea typeface="Roboto"/>
                <a:cs typeface="Roboto"/>
                <a:sym typeface="Roboto"/>
              </a:rPr>
              <a:t>           Contact Details:</a:t>
            </a:r>
            <a:endParaRPr sz="1500">
              <a:solidFill>
                <a:schemeClr val="dk2"/>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None/>
            </a:pPr>
            <a:r>
              <a:rPr lang="en-GB" sz="1500" i="1" u="sng">
                <a:solidFill>
                  <a:schemeClr val="dk2"/>
                </a:solidFill>
                <a:highlight>
                  <a:srgbClr val="F1C232"/>
                </a:highlight>
                <a:latin typeface="Roboto"/>
                <a:ea typeface="Roboto"/>
                <a:cs typeface="Roboto"/>
                <a:sym typeface="Roboto"/>
              </a:rPr>
              <a:t>Address: </a:t>
            </a:r>
            <a:endParaRPr sz="1500" i="1" u="sng">
              <a:solidFill>
                <a:schemeClr val="dk2"/>
              </a:solidFill>
              <a:highlight>
                <a:srgbClr val="F1C232"/>
              </a:highlight>
              <a:latin typeface="Roboto"/>
              <a:ea typeface="Roboto"/>
              <a:cs typeface="Roboto"/>
              <a:sym typeface="Roboto"/>
            </a:endParaRPr>
          </a:p>
          <a:p>
            <a:pPr marL="0" lvl="0" indent="0" algn="l" rtl="0">
              <a:spcBef>
                <a:spcPts val="0"/>
              </a:spcBef>
              <a:spcAft>
                <a:spcPts val="0"/>
              </a:spcAft>
              <a:buNone/>
            </a:pPr>
            <a:r>
              <a:rPr lang="en-GB" sz="1500">
                <a:solidFill>
                  <a:schemeClr val="dk2"/>
                </a:solidFill>
                <a:latin typeface="Roboto"/>
                <a:ea typeface="Roboto"/>
                <a:cs typeface="Roboto"/>
                <a:sym typeface="Roboto"/>
              </a:rPr>
              <a:t>5687 Mt Moriah Rd, Memphis, TN 38115, United States</a:t>
            </a:r>
            <a:endParaRPr sz="1500">
              <a:solidFill>
                <a:schemeClr val="dk2"/>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None/>
            </a:pPr>
            <a:r>
              <a:rPr lang="en-GB" sz="1500" i="1" u="sng">
                <a:solidFill>
                  <a:schemeClr val="dk2"/>
                </a:solidFill>
                <a:highlight>
                  <a:srgbClr val="F1C232"/>
                </a:highlight>
                <a:latin typeface="Roboto"/>
                <a:ea typeface="Roboto"/>
                <a:cs typeface="Roboto"/>
                <a:sym typeface="Roboto"/>
              </a:rPr>
              <a:t>Phone: </a:t>
            </a:r>
            <a:endParaRPr sz="1500" i="1" u="sng">
              <a:solidFill>
                <a:schemeClr val="dk2"/>
              </a:solidFill>
              <a:highlight>
                <a:srgbClr val="F1C232"/>
              </a:highlight>
              <a:latin typeface="Roboto"/>
              <a:ea typeface="Roboto"/>
              <a:cs typeface="Roboto"/>
              <a:sym typeface="Roboto"/>
            </a:endParaRPr>
          </a:p>
          <a:p>
            <a:pPr marL="0" lvl="0" indent="0" algn="l" rtl="0">
              <a:spcBef>
                <a:spcPts val="0"/>
              </a:spcBef>
              <a:spcAft>
                <a:spcPts val="0"/>
              </a:spcAft>
              <a:buNone/>
            </a:pPr>
            <a:r>
              <a:rPr lang="en-GB" sz="1500">
                <a:solidFill>
                  <a:schemeClr val="dk2"/>
                </a:solidFill>
                <a:latin typeface="Roboto"/>
                <a:ea typeface="Roboto"/>
                <a:cs typeface="Roboto"/>
                <a:sym typeface="Roboto"/>
              </a:rPr>
              <a:t>+1 901 366 9200</a:t>
            </a:r>
            <a:endParaRPr sz="1500">
              <a:solidFill>
                <a:schemeClr val="dk2"/>
              </a:solidFill>
              <a:latin typeface="Roboto"/>
              <a:ea typeface="Roboto"/>
              <a:cs typeface="Roboto"/>
              <a:sym typeface="Roboto"/>
            </a:endParaRPr>
          </a:p>
        </p:txBody>
      </p:sp>
      <p:pic>
        <p:nvPicPr>
          <p:cNvPr id="98" name="Google Shape;98;p17" title="Screenshot 2025-08-13 at 02.50.21.png"/>
          <p:cNvPicPr preferRelativeResize="0"/>
          <p:nvPr/>
        </p:nvPicPr>
        <p:blipFill>
          <a:blip r:embed="rId4">
            <a:alphaModFix/>
          </a:blip>
          <a:stretch>
            <a:fillRect/>
          </a:stretch>
        </p:blipFill>
        <p:spPr>
          <a:xfrm>
            <a:off x="8265500" y="4332950"/>
            <a:ext cx="770875" cy="711575"/>
          </a:xfrm>
          <a:prstGeom prst="rect">
            <a:avLst/>
          </a:prstGeom>
          <a:noFill/>
          <a:ln>
            <a:noFill/>
          </a:ln>
        </p:spPr>
      </p:pic>
      <p:sp>
        <p:nvSpPr>
          <p:cNvPr id="99" name="Google Shape;99;p17"/>
          <p:cNvSpPr txBox="1"/>
          <p:nvPr/>
        </p:nvSpPr>
        <p:spPr>
          <a:xfrm>
            <a:off x="74725" y="0"/>
            <a:ext cx="3409500" cy="97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242424"/>
                </a:solidFill>
                <a:highlight>
                  <a:srgbClr val="FFFFFF"/>
                </a:highlight>
              </a:rPr>
              <a:t>STAR STUDIO PHOTOGRAPHY</a:t>
            </a:r>
            <a:endParaRPr sz="1200">
              <a:solidFill>
                <a:srgbClr val="242424"/>
              </a:solidFill>
              <a:highlight>
                <a:srgbClr val="FFFFFF"/>
              </a:highlight>
            </a:endParaRPr>
          </a:p>
          <a:p>
            <a:pPr marL="0" lvl="0" indent="0" algn="l" rtl="0">
              <a:lnSpc>
                <a:spcPct val="115000"/>
              </a:lnSpc>
              <a:spcBef>
                <a:spcPts val="0"/>
              </a:spcBef>
              <a:spcAft>
                <a:spcPts val="0"/>
              </a:spcAft>
              <a:buNone/>
            </a:pPr>
            <a:r>
              <a:rPr lang="en-GB" sz="1200">
                <a:solidFill>
                  <a:srgbClr val="242424"/>
                </a:solidFill>
                <a:highlight>
                  <a:srgbClr val="FFFFFF"/>
                </a:highlight>
              </a:rPr>
              <a:t>5687 MOUNT MORIAH RD. 38115</a:t>
            </a:r>
            <a:endParaRPr sz="1200">
              <a:solidFill>
                <a:srgbClr val="242424"/>
              </a:solidFill>
              <a:highlight>
                <a:srgbClr val="FFFFFF"/>
              </a:highlight>
            </a:endParaRPr>
          </a:p>
          <a:p>
            <a:pPr marL="0" lvl="0" indent="0" algn="l" rtl="0">
              <a:lnSpc>
                <a:spcPct val="115000"/>
              </a:lnSpc>
              <a:spcBef>
                <a:spcPts val="0"/>
              </a:spcBef>
              <a:spcAft>
                <a:spcPts val="0"/>
              </a:spcAft>
              <a:buNone/>
            </a:pPr>
            <a:r>
              <a:rPr lang="en-GB" sz="1200">
                <a:solidFill>
                  <a:srgbClr val="242424"/>
                </a:solidFill>
                <a:highlight>
                  <a:srgbClr val="FFFFFF"/>
                </a:highlight>
              </a:rPr>
              <a:t>901-366-9200</a:t>
            </a:r>
            <a:endParaRPr sz="1200">
              <a:solidFill>
                <a:srgbClr val="242424"/>
              </a:solidFill>
              <a:highlight>
                <a:srgbClr val="FFFFFF"/>
              </a:highlight>
            </a:endParaRPr>
          </a:p>
          <a:p>
            <a:pPr marL="0" lvl="0" indent="0" algn="l" rtl="0">
              <a:lnSpc>
                <a:spcPct val="115000"/>
              </a:lnSpc>
              <a:spcBef>
                <a:spcPts val="0"/>
              </a:spcBef>
              <a:spcAft>
                <a:spcPts val="0"/>
              </a:spcAft>
              <a:buNone/>
            </a:pPr>
            <a:r>
              <a:rPr lang="en-GB" sz="1200" u="sng">
                <a:solidFill>
                  <a:schemeClr val="hlink"/>
                </a:solidFill>
                <a:highlight>
                  <a:srgbClr val="FFFFFF"/>
                </a:highlight>
                <a:hlinkClick r:id="rId5"/>
              </a:rPr>
              <a:t>http://FACEBOOK.COM/STARSTUDIOINC.</a:t>
            </a:r>
            <a:endParaRPr sz="1200" u="sng">
              <a:solidFill>
                <a:schemeClr val="hlink"/>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2000"/>
                                        <p:tgtEl>
                                          <p:spTgt spid="94"/>
                                        </p:tgtEl>
                                        <p:attrNameLst>
                                          <p:attrName>ppt_y</p:attrName>
                                        </p:attrNameLst>
                                      </p:cBhvr>
                                      <p:tavLst>
                                        <p:tav tm="0">
                                          <p:val>
                                            <p:strVal val="#ppt_y-1"/>
                                          </p:val>
                                        </p:tav>
                                        <p:tav tm="100000">
                                          <p:val>
                                            <p:strVal val="#ppt_y"/>
                                          </p:val>
                                        </p:tav>
                                      </p:tavLst>
                                    </p:anim>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2000"/>
                                        <p:tgtEl>
                                          <p:spTgt spid="95"/>
                                        </p:tgtEl>
                                        <p:attrNameLst>
                                          <p:attrName>ppt_x</p:attrName>
                                        </p:attrNameLst>
                                      </p:cBhvr>
                                      <p:tavLst>
                                        <p:tav tm="0">
                                          <p:val>
                                            <p:strVal val="#ppt_x+1"/>
                                          </p:val>
                                        </p:tav>
                                        <p:tav tm="100000">
                                          <p:val>
                                            <p:strVal val="#ppt_x"/>
                                          </p:val>
                                        </p:tav>
                                      </p:tavLst>
                                    </p:anim>
                                  </p:childTnLst>
                                </p:cTn>
                              </p:par>
                            </p:childTnLst>
                          </p:cTn>
                        </p:par>
                        <p:par>
                          <p:cTn id="12" fill="hold">
                            <p:stCondLst>
                              <p:cond delay="4000"/>
                            </p:stCondLst>
                            <p:childTnLst>
                              <p:par>
                                <p:cTn id="13" presetID="23" presetClass="entr" presetSubtype="16"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p:tgtEl>
                                          <p:spTgt spid="96"/>
                                        </p:tgtEl>
                                        <p:attrNameLst>
                                          <p:attrName>ppt_w</p:attrName>
                                        </p:attrNameLst>
                                      </p:cBhvr>
                                      <p:tavLst>
                                        <p:tav tm="0">
                                          <p:val>
                                            <p:strVal val="0"/>
                                          </p:val>
                                        </p:tav>
                                        <p:tav tm="100000">
                                          <p:val>
                                            <p:strVal val="#ppt_w"/>
                                          </p:val>
                                        </p:tav>
                                      </p:tavLst>
                                    </p:anim>
                                    <p:anim calcmode="lin" valueType="num">
                                      <p:cBhvr additive="base">
                                        <p:cTn id="16" dur="1000"/>
                                        <p:tgtEl>
                                          <p:spTgt spid="9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1000"/>
                                        <p:tgtEl>
                                          <p:spTgt spid="97"/>
                                        </p:tgtEl>
                                        <p:attrNameLst>
                                          <p:attrName>ppt_w</p:attrName>
                                        </p:attrNameLst>
                                      </p:cBhvr>
                                      <p:tavLst>
                                        <p:tav tm="0">
                                          <p:val>
                                            <p:strVal val="0"/>
                                          </p:val>
                                        </p:tav>
                                        <p:tav tm="100000">
                                          <p:val>
                                            <p:strVal val="#ppt_w"/>
                                          </p:val>
                                        </p:tav>
                                      </p:tavLst>
                                    </p:anim>
                                    <p:anim calcmode="lin" valueType="num">
                                      <p:cBhvr additive="base">
                                        <p:cTn id="20" dur="1000"/>
                                        <p:tgtEl>
                                          <p:spTgt spid="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191250"/>
            <a:ext cx="8520600" cy="711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Senior Handbook 2025-2026 Link</a:t>
            </a:r>
            <a:endParaRPr/>
          </a:p>
        </p:txBody>
      </p:sp>
      <p:pic>
        <p:nvPicPr>
          <p:cNvPr id="105" name="Google Shape;105;p18"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
        <p:nvSpPr>
          <p:cNvPr id="106" name="Google Shape;106;p18"/>
          <p:cNvSpPr txBox="1"/>
          <p:nvPr/>
        </p:nvSpPr>
        <p:spPr>
          <a:xfrm>
            <a:off x="204925" y="902850"/>
            <a:ext cx="7746000" cy="40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i="1">
                <a:solidFill>
                  <a:srgbClr val="980000"/>
                </a:solidFill>
                <a:latin typeface="Comic Sans MS"/>
                <a:ea typeface="Comic Sans MS"/>
                <a:cs typeface="Comic Sans MS"/>
                <a:sym typeface="Comic Sans MS"/>
              </a:rPr>
              <a:t>The link will be added to the Melrose High School Website.</a:t>
            </a:r>
            <a:endParaRPr sz="1300" i="1">
              <a:solidFill>
                <a:srgbClr val="980000"/>
              </a:solidFill>
              <a:latin typeface="Comic Sans MS"/>
              <a:ea typeface="Comic Sans MS"/>
              <a:cs typeface="Comic Sans MS"/>
              <a:sym typeface="Comic Sans MS"/>
            </a:endParaRPr>
          </a:p>
          <a:p>
            <a:pPr marL="0" lvl="0" indent="0" algn="ctr" rtl="0">
              <a:spcBef>
                <a:spcPts val="0"/>
              </a:spcBef>
              <a:spcAft>
                <a:spcPts val="0"/>
              </a:spcAft>
              <a:buNone/>
            </a:pPr>
            <a:endParaRPr sz="1300" i="1">
              <a:solidFill>
                <a:srgbClr val="980000"/>
              </a:solidFill>
              <a:latin typeface="Comic Sans MS"/>
              <a:ea typeface="Comic Sans MS"/>
              <a:cs typeface="Comic Sans MS"/>
              <a:sym typeface="Comic Sans MS"/>
            </a:endParaRPr>
          </a:p>
          <a:p>
            <a:pPr marL="0" lvl="0" indent="0" algn="ctr" rtl="0">
              <a:spcBef>
                <a:spcPts val="0"/>
              </a:spcBef>
              <a:spcAft>
                <a:spcPts val="0"/>
              </a:spcAft>
              <a:buNone/>
            </a:pPr>
            <a:r>
              <a:rPr lang="en-GB" sz="1300" i="1">
                <a:solidFill>
                  <a:srgbClr val="980000"/>
                </a:solidFill>
                <a:latin typeface="Comic Sans MS"/>
                <a:ea typeface="Comic Sans MS"/>
                <a:cs typeface="Comic Sans MS"/>
                <a:sym typeface="Comic Sans MS"/>
              </a:rPr>
              <a:t>Paper copies are available.</a:t>
            </a:r>
            <a:endParaRPr sz="1300" i="1">
              <a:solidFill>
                <a:srgbClr val="980000"/>
              </a:solidFill>
              <a:latin typeface="Comic Sans MS"/>
              <a:ea typeface="Comic Sans MS"/>
              <a:cs typeface="Comic Sans MS"/>
              <a:sym typeface="Comic Sans MS"/>
            </a:endParaRPr>
          </a:p>
          <a:p>
            <a:pPr marL="0" lvl="0" indent="0" algn="l" rtl="0">
              <a:spcBef>
                <a:spcPts val="0"/>
              </a:spcBef>
              <a:spcAft>
                <a:spcPts val="0"/>
              </a:spcAft>
              <a:buNone/>
            </a:pPr>
            <a:endParaRPr sz="1300" i="1">
              <a:solidFill>
                <a:schemeClr val="dk2"/>
              </a:solidFill>
              <a:latin typeface="Comic Sans MS"/>
              <a:ea typeface="Comic Sans MS"/>
              <a:cs typeface="Comic Sans MS"/>
              <a:sym typeface="Comic Sans MS"/>
            </a:endParaRPr>
          </a:p>
          <a:p>
            <a:pPr marL="0" lvl="0" indent="0" algn="l" rtl="0">
              <a:spcBef>
                <a:spcPts val="0"/>
              </a:spcBef>
              <a:spcAft>
                <a:spcPts val="0"/>
              </a:spcAft>
              <a:buNone/>
            </a:pPr>
            <a:endParaRPr sz="1300" i="1">
              <a:solidFill>
                <a:schemeClr val="dk2"/>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1700" b="1" i="1"/>
              <a:t>2025 -2026 Upcoming Senior Activities &amp; Incentives</a:t>
            </a:r>
            <a:endParaRPr sz="1700" b="1" i="1"/>
          </a:p>
          <a:p>
            <a:pPr marL="0" lvl="0" indent="0" algn="ctr" rtl="0">
              <a:lnSpc>
                <a:spcPct val="115000"/>
              </a:lnSpc>
              <a:spcBef>
                <a:spcPts val="0"/>
              </a:spcBef>
              <a:spcAft>
                <a:spcPts val="0"/>
              </a:spcAft>
              <a:buNone/>
            </a:pPr>
            <a:endParaRPr sz="800" b="1" i="1"/>
          </a:p>
          <a:p>
            <a:pPr marL="0" lvl="0" indent="0" algn="l" rtl="0">
              <a:lnSpc>
                <a:spcPct val="115000"/>
              </a:lnSpc>
              <a:spcBef>
                <a:spcPts val="0"/>
              </a:spcBef>
              <a:spcAft>
                <a:spcPts val="0"/>
              </a:spcAft>
              <a:buNone/>
            </a:pPr>
            <a:r>
              <a:rPr lang="en-GB" sz="1700" b="1" u="sng"/>
              <a:t>September</a:t>
            </a:r>
            <a:endParaRPr sz="1700" b="1" u="sng"/>
          </a:p>
          <a:p>
            <a:pPr marL="0" lvl="0" indent="0" algn="l" rtl="0">
              <a:lnSpc>
                <a:spcPct val="115000"/>
              </a:lnSpc>
              <a:spcBef>
                <a:spcPts val="0"/>
              </a:spcBef>
              <a:spcAft>
                <a:spcPts val="0"/>
              </a:spcAft>
              <a:buNone/>
            </a:pPr>
            <a:r>
              <a:rPr lang="en-GB"/>
              <a:t>Senior Parent Meeting- </a:t>
            </a:r>
            <a:r>
              <a:rPr lang="en-GB">
                <a:solidFill>
                  <a:srgbClr val="0000FF"/>
                </a:solidFill>
              </a:rPr>
              <a:t>September 4, 2025</a:t>
            </a:r>
            <a:endParaRPr>
              <a:solidFill>
                <a:srgbClr val="0000FF"/>
              </a:solidFill>
            </a:endParaRPr>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r>
              <a:rPr lang="en-GB" sz="1700" b="1" u="sng"/>
              <a:t>October</a:t>
            </a:r>
            <a:endParaRPr sz="1700" b="1" u="sng"/>
          </a:p>
          <a:p>
            <a:pPr marL="0" lvl="0" indent="0" algn="l" rtl="0">
              <a:lnSpc>
                <a:spcPct val="115000"/>
              </a:lnSpc>
              <a:spcBef>
                <a:spcPts val="0"/>
              </a:spcBef>
              <a:spcAft>
                <a:spcPts val="0"/>
              </a:spcAft>
              <a:buNone/>
            </a:pPr>
            <a:r>
              <a:rPr lang="en-GB" i="1"/>
              <a:t>Senior Fees (1st deposit)-</a:t>
            </a:r>
            <a:r>
              <a:rPr lang="en-GB">
                <a:solidFill>
                  <a:srgbClr val="0000FF"/>
                </a:solidFill>
              </a:rPr>
              <a:t> October 2, 2025</a:t>
            </a:r>
            <a:endParaRPr>
              <a:solidFill>
                <a:srgbClr val="0000FF"/>
              </a:solidFill>
            </a:endParaRPr>
          </a:p>
          <a:p>
            <a:pPr marL="0" lvl="0" indent="0" algn="l" rtl="0">
              <a:lnSpc>
                <a:spcPct val="115000"/>
              </a:lnSpc>
              <a:spcBef>
                <a:spcPts val="0"/>
              </a:spcBef>
              <a:spcAft>
                <a:spcPts val="0"/>
              </a:spcAft>
              <a:buNone/>
            </a:pPr>
            <a:r>
              <a:rPr lang="en-GB" i="1"/>
              <a:t>Senior Bar B Que &amp; Tye Dye Crafts Day- </a:t>
            </a:r>
            <a:r>
              <a:rPr lang="en-GB">
                <a:solidFill>
                  <a:srgbClr val="0000FF"/>
                </a:solidFill>
              </a:rPr>
              <a:t>October 9, 2025</a:t>
            </a:r>
            <a:endParaRPr>
              <a:solidFill>
                <a:srgbClr val="0000FF"/>
              </a:solidFill>
            </a:endParaRPr>
          </a:p>
          <a:p>
            <a:pPr marL="0" lvl="0" indent="0" algn="l" rtl="0">
              <a:lnSpc>
                <a:spcPct val="115000"/>
              </a:lnSpc>
              <a:spcBef>
                <a:spcPts val="0"/>
              </a:spcBef>
              <a:spcAft>
                <a:spcPts val="0"/>
              </a:spcAft>
              <a:buNone/>
            </a:pPr>
            <a:r>
              <a:rPr lang="en-GB" i="1"/>
              <a:t>Senior Night- </a:t>
            </a:r>
            <a:r>
              <a:rPr lang="en-GB">
                <a:solidFill>
                  <a:srgbClr val="0000FF"/>
                </a:solidFill>
              </a:rPr>
              <a:t>October 21, 2025</a:t>
            </a:r>
            <a:endParaRPr>
              <a:solidFill>
                <a:srgbClr val="0000FF"/>
              </a:solidFill>
            </a:endParaRPr>
          </a:p>
          <a:p>
            <a:pPr marL="0" lvl="0" indent="0" algn="l" rtl="0">
              <a:lnSpc>
                <a:spcPct val="115000"/>
              </a:lnSpc>
              <a:spcBef>
                <a:spcPts val="0"/>
              </a:spcBef>
              <a:spcAft>
                <a:spcPts val="0"/>
              </a:spcAft>
              <a:buNone/>
            </a:pPr>
            <a:r>
              <a:rPr lang="en-GB" i="1"/>
              <a:t>Homecoming- </a:t>
            </a:r>
            <a:endParaRPr i="1"/>
          </a:p>
          <a:p>
            <a:pPr marL="0" lvl="0" indent="0" algn="l" rtl="0">
              <a:spcBef>
                <a:spcPts val="0"/>
              </a:spcBef>
              <a:spcAft>
                <a:spcPts val="0"/>
              </a:spcAft>
              <a:buNone/>
            </a:pPr>
            <a:endParaRPr sz="1300" i="1">
              <a:solidFill>
                <a:schemeClr val="dk2"/>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2223900" y="113425"/>
            <a:ext cx="4696200" cy="80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Scholarship Options</a:t>
            </a:r>
            <a:endParaRPr/>
          </a:p>
        </p:txBody>
      </p:sp>
      <p:sp>
        <p:nvSpPr>
          <p:cNvPr id="112" name="Google Shape;112;p19"/>
          <p:cNvSpPr txBox="1">
            <a:spLocks noGrp="1"/>
          </p:cNvSpPr>
          <p:nvPr>
            <p:ph type="subTitle" idx="1"/>
          </p:nvPr>
        </p:nvSpPr>
        <p:spPr>
          <a:xfrm>
            <a:off x="2519400" y="1900800"/>
            <a:ext cx="4105200" cy="13419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3750">
              <a:solidFill>
                <a:srgbClr val="48170C"/>
              </a:solidFill>
              <a:latin typeface="Arial"/>
              <a:ea typeface="Arial"/>
              <a:cs typeface="Arial"/>
              <a:sym typeface="Arial"/>
            </a:endParaRPr>
          </a:p>
          <a:p>
            <a:pPr marL="0" lvl="0" indent="0" algn="l" rtl="0">
              <a:spcBef>
                <a:spcPts val="0"/>
              </a:spcBef>
              <a:spcAft>
                <a:spcPts val="0"/>
              </a:spcAft>
              <a:buNone/>
            </a:pPr>
            <a:endParaRPr/>
          </a:p>
        </p:txBody>
      </p:sp>
      <p:pic>
        <p:nvPicPr>
          <p:cNvPr id="113" name="Google Shape;113;p19"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
        <p:nvSpPr>
          <p:cNvPr id="114" name="Google Shape;114;p19"/>
          <p:cNvSpPr txBox="1"/>
          <p:nvPr/>
        </p:nvSpPr>
        <p:spPr>
          <a:xfrm>
            <a:off x="518250" y="1013925"/>
            <a:ext cx="81075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u="sng">
                <a:hlinkClick r:id="rId4"/>
              </a:rPr>
              <a:t>Tennessee Promise Scholarship (TSAC)</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GB" sz="2200" u="sng">
                <a:hlinkClick r:id="rId5"/>
              </a:rPr>
              <a:t>Tennessee Education Freedom Scholarship</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a:p>
            <a:pPr marL="0" lvl="0" indent="0" algn="l" rtl="0">
              <a:spcBef>
                <a:spcPts val="0"/>
              </a:spcBef>
              <a:spcAft>
                <a:spcPts val="0"/>
              </a:spcAft>
              <a:buNone/>
            </a:pPr>
            <a:r>
              <a:rPr lang="en-GB" sz="2200" u="sng">
                <a:hlinkClick r:id="rId6"/>
              </a:rPr>
              <a:t>Tennessee HOPE Scholarship</a:t>
            </a:r>
            <a:r>
              <a:rPr lang="en-GB" sz="2200">
                <a:latin typeface="Roboto"/>
                <a:ea typeface="Roboto"/>
                <a:cs typeface="Roboto"/>
                <a:sym typeface="Roboto"/>
              </a:rPr>
              <a:t> </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a:p>
            <a:pPr marL="0" lvl="0" indent="0" algn="l" rtl="0">
              <a:spcBef>
                <a:spcPts val="0"/>
              </a:spcBef>
              <a:spcAft>
                <a:spcPts val="0"/>
              </a:spcAft>
              <a:buNone/>
            </a:pPr>
            <a:r>
              <a:rPr lang="en-GB" sz="2200" u="sng">
                <a:hlinkClick r:id="rId7"/>
              </a:rPr>
              <a:t>Federal Pell Grants</a:t>
            </a:r>
            <a:endParaRPr sz="2200">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2000"/>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ctrTitle"/>
          </p:nvPr>
        </p:nvSpPr>
        <p:spPr>
          <a:xfrm>
            <a:off x="1981475" y="0"/>
            <a:ext cx="45282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Road to Graduation</a:t>
            </a:r>
            <a:endParaRPr/>
          </a:p>
        </p:txBody>
      </p:sp>
      <p:graphicFrame>
        <p:nvGraphicFramePr>
          <p:cNvPr id="120" name="Google Shape;120;p20"/>
          <p:cNvGraphicFramePr/>
          <p:nvPr/>
        </p:nvGraphicFramePr>
        <p:xfrm>
          <a:off x="131600" y="738300"/>
          <a:ext cx="5935050" cy="4358310"/>
        </p:xfrm>
        <a:graphic>
          <a:graphicData uri="http://schemas.openxmlformats.org/drawingml/2006/table">
            <a:tbl>
              <a:tblPr>
                <a:noFill/>
                <a:tableStyleId>{E57F40A8-B866-4E5D-95C9-9027B7F04B4A}</a:tableStyleId>
              </a:tblPr>
              <a:tblGrid>
                <a:gridCol w="2323825">
                  <a:extLst>
                    <a:ext uri="{9D8B030D-6E8A-4147-A177-3AD203B41FA5}">
                      <a16:colId xmlns:a16="http://schemas.microsoft.com/office/drawing/2014/main" val="20000"/>
                    </a:ext>
                  </a:extLst>
                </a:gridCol>
                <a:gridCol w="3611225">
                  <a:extLst>
                    <a:ext uri="{9D8B030D-6E8A-4147-A177-3AD203B41FA5}">
                      <a16:colId xmlns:a16="http://schemas.microsoft.com/office/drawing/2014/main" val="20001"/>
                    </a:ext>
                  </a:extLst>
                </a:gridCol>
              </a:tblGrid>
              <a:tr h="341150">
                <a:tc>
                  <a:txBody>
                    <a:bodyPr/>
                    <a:lstStyle/>
                    <a:p>
                      <a:pPr marL="0" lvl="0" indent="0" algn="ctr" rtl="0">
                        <a:spcBef>
                          <a:spcPts val="0"/>
                        </a:spcBef>
                        <a:spcAft>
                          <a:spcPts val="0"/>
                        </a:spcAft>
                        <a:buNone/>
                      </a:pPr>
                      <a:r>
                        <a:rPr lang="en-GB" b="1">
                          <a:highlight>
                            <a:srgbClr val="F1C232"/>
                          </a:highlight>
                        </a:rPr>
                        <a:t>SUBJECT AREA</a:t>
                      </a:r>
                      <a:endParaRPr b="1">
                        <a:highlight>
                          <a:srgbClr val="F1C232"/>
                        </a:highlight>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a:highlight>
                            <a:srgbClr val="F1C232"/>
                          </a:highlight>
                        </a:rPr>
                        <a:t>GRADUATION REQUIREMENTS</a:t>
                      </a:r>
                      <a:endParaRPr b="1">
                        <a:highlight>
                          <a:srgbClr val="F1C232"/>
                        </a:highlight>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1150">
                <a:tc>
                  <a:txBody>
                    <a:bodyPr/>
                    <a:lstStyle/>
                    <a:p>
                      <a:pPr marL="0" lvl="0" indent="0" algn="l" rtl="0">
                        <a:spcBef>
                          <a:spcPts val="0"/>
                        </a:spcBef>
                        <a:spcAft>
                          <a:spcPts val="0"/>
                        </a:spcAft>
                        <a:buNone/>
                      </a:pPr>
                      <a:r>
                        <a:rPr lang="en-GB" b="1"/>
                        <a:t>English</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4 credits</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1150">
                <a:tc>
                  <a:txBody>
                    <a:bodyPr/>
                    <a:lstStyle/>
                    <a:p>
                      <a:pPr marL="0" lvl="0" indent="0" algn="l" rtl="0">
                        <a:spcBef>
                          <a:spcPts val="0"/>
                        </a:spcBef>
                        <a:spcAft>
                          <a:spcPts val="0"/>
                        </a:spcAft>
                        <a:buNone/>
                      </a:pPr>
                      <a:r>
                        <a:rPr lang="en-GB" b="1"/>
                        <a:t>Mathematics</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4 credits</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1150">
                <a:tc>
                  <a:txBody>
                    <a:bodyPr/>
                    <a:lstStyle/>
                    <a:p>
                      <a:pPr marL="0" lvl="0" indent="0" algn="l" rtl="0">
                        <a:spcBef>
                          <a:spcPts val="0"/>
                        </a:spcBef>
                        <a:spcAft>
                          <a:spcPts val="0"/>
                        </a:spcAft>
                        <a:buNone/>
                      </a:pPr>
                      <a:r>
                        <a:rPr lang="en-GB" b="1"/>
                        <a:t>Science</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3 credits</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1150">
                <a:tc>
                  <a:txBody>
                    <a:bodyPr/>
                    <a:lstStyle/>
                    <a:p>
                      <a:pPr marL="0" lvl="0" indent="0" algn="l" rtl="0">
                        <a:spcBef>
                          <a:spcPts val="0"/>
                        </a:spcBef>
                        <a:spcAft>
                          <a:spcPts val="0"/>
                        </a:spcAft>
                        <a:buNone/>
                      </a:pPr>
                      <a:r>
                        <a:rPr lang="en-GB" b="1"/>
                        <a:t>Social Studies</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3 credits</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1150">
                <a:tc>
                  <a:txBody>
                    <a:bodyPr/>
                    <a:lstStyle/>
                    <a:p>
                      <a:pPr marL="0" lvl="0" indent="0" algn="l" rtl="0">
                        <a:spcBef>
                          <a:spcPts val="0"/>
                        </a:spcBef>
                        <a:spcAft>
                          <a:spcPts val="0"/>
                        </a:spcAft>
                        <a:buNone/>
                      </a:pPr>
                      <a:r>
                        <a:rPr lang="en-GB" b="1"/>
                        <a:t>Fine Arts</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1 credit</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1150">
                <a:tc>
                  <a:txBody>
                    <a:bodyPr/>
                    <a:lstStyle/>
                    <a:p>
                      <a:pPr marL="0" lvl="0" indent="0" algn="l" rtl="0">
                        <a:spcBef>
                          <a:spcPts val="0"/>
                        </a:spcBef>
                        <a:spcAft>
                          <a:spcPts val="0"/>
                        </a:spcAft>
                        <a:buNone/>
                      </a:pPr>
                      <a:r>
                        <a:rPr lang="en-GB" b="1"/>
                        <a:t>Foreign Language</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2 credits</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1150">
                <a:tc>
                  <a:txBody>
                    <a:bodyPr/>
                    <a:lstStyle/>
                    <a:p>
                      <a:pPr marL="0" lvl="0" indent="0" algn="l" rtl="0">
                        <a:spcBef>
                          <a:spcPts val="0"/>
                        </a:spcBef>
                        <a:spcAft>
                          <a:spcPts val="0"/>
                        </a:spcAft>
                        <a:buNone/>
                      </a:pPr>
                      <a:r>
                        <a:rPr lang="en-GB" b="1"/>
                        <a:t>Personal Finance</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0.5 credit</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41150">
                <a:tc>
                  <a:txBody>
                    <a:bodyPr/>
                    <a:lstStyle/>
                    <a:p>
                      <a:pPr marL="0" lvl="0" indent="0" algn="l" rtl="0">
                        <a:spcBef>
                          <a:spcPts val="0"/>
                        </a:spcBef>
                        <a:spcAft>
                          <a:spcPts val="0"/>
                        </a:spcAft>
                        <a:buNone/>
                      </a:pPr>
                      <a:r>
                        <a:rPr lang="en-GB" b="1"/>
                        <a:t>Physical Education</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1.5 credits</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41150">
                <a:tc>
                  <a:txBody>
                    <a:bodyPr/>
                    <a:lstStyle/>
                    <a:p>
                      <a:pPr marL="0" lvl="0" indent="0" algn="l" rtl="0">
                        <a:spcBef>
                          <a:spcPts val="0"/>
                        </a:spcBef>
                        <a:spcAft>
                          <a:spcPts val="0"/>
                        </a:spcAft>
                        <a:buNone/>
                      </a:pPr>
                      <a:r>
                        <a:rPr lang="en-GB" b="1"/>
                        <a:t>Focus Elective</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3 credits</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41150">
                <a:tc>
                  <a:txBody>
                    <a:bodyPr/>
                    <a:lstStyle/>
                    <a:p>
                      <a:pPr marL="0" lvl="0" indent="0" algn="l" rtl="0">
                        <a:spcBef>
                          <a:spcPts val="0"/>
                        </a:spcBef>
                        <a:spcAft>
                          <a:spcPts val="0"/>
                        </a:spcAft>
                        <a:buNone/>
                      </a:pPr>
                      <a:r>
                        <a:rPr lang="en-GB" b="1"/>
                        <a:t>ACT/SAT &amp; Civics Exam</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i="1"/>
                        <a:t>Must take by the end of senior year</a:t>
                      </a:r>
                      <a:endParaRPr b="1"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pic>
        <p:nvPicPr>
          <p:cNvPr id="121" name="Google Shape;121;p20" title="image.gif"/>
          <p:cNvPicPr preferRelativeResize="0"/>
          <p:nvPr/>
        </p:nvPicPr>
        <p:blipFill>
          <a:blip r:embed="rId3">
            <a:alphaModFix/>
          </a:blip>
          <a:stretch>
            <a:fillRect/>
          </a:stretch>
        </p:blipFill>
        <p:spPr>
          <a:xfrm>
            <a:off x="6642300" y="94075"/>
            <a:ext cx="2168775" cy="2018625"/>
          </a:xfrm>
          <a:prstGeom prst="rect">
            <a:avLst/>
          </a:prstGeom>
          <a:noFill/>
          <a:ln>
            <a:noFill/>
          </a:ln>
        </p:spPr>
      </p:pic>
      <p:pic>
        <p:nvPicPr>
          <p:cNvPr id="122" name="Google Shape;122;p20" title="Screenshot 2025-08-13 at 02.50.21.png"/>
          <p:cNvPicPr preferRelativeResize="0"/>
          <p:nvPr/>
        </p:nvPicPr>
        <p:blipFill>
          <a:blip r:embed="rId4">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p:tgtEl>
                                          <p:spTgt spid="11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2000"/>
                                        <p:tgtEl>
                                          <p:spTgt spid="121"/>
                                        </p:tgtEl>
                                      </p:cBhvr>
                                    </p:animEffec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120"/>
                                        </p:tgtEl>
                                        <p:attrNameLst>
                                          <p:attrName>style.visibility</p:attrName>
                                        </p:attrNameLst>
                                      </p:cBhvr>
                                      <p:to>
                                        <p:strVal val="visible"/>
                                      </p:to>
                                    </p:set>
                                    <p:anim calcmode="lin" valueType="num">
                                      <p:cBhvr additive="base">
                                        <p:cTn id="14" dur="2000"/>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2722800" y="207150"/>
            <a:ext cx="3698400" cy="79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College Journey</a:t>
            </a:r>
            <a:endParaRPr/>
          </a:p>
        </p:txBody>
      </p:sp>
      <p:sp>
        <p:nvSpPr>
          <p:cNvPr id="128" name="Google Shape;128;p21"/>
          <p:cNvSpPr txBox="1"/>
          <p:nvPr/>
        </p:nvSpPr>
        <p:spPr>
          <a:xfrm>
            <a:off x="0" y="1315800"/>
            <a:ext cx="9144000" cy="196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600">
                <a:solidFill>
                  <a:srgbClr val="48170C"/>
                </a:solidFill>
              </a:rPr>
              <a:t>We will be working with you on EVERYTHING</a:t>
            </a:r>
            <a:endParaRPr sz="2600">
              <a:solidFill>
                <a:srgbClr val="48170C"/>
              </a:solidFill>
            </a:endParaRPr>
          </a:p>
          <a:p>
            <a:pPr marL="0" lvl="0" indent="0" algn="ctr" rtl="0">
              <a:lnSpc>
                <a:spcPct val="115000"/>
              </a:lnSpc>
              <a:spcBef>
                <a:spcPts val="0"/>
              </a:spcBef>
              <a:spcAft>
                <a:spcPts val="0"/>
              </a:spcAft>
              <a:buNone/>
            </a:pPr>
            <a:r>
              <a:rPr lang="en-GB" sz="2600">
                <a:solidFill>
                  <a:srgbClr val="48170C"/>
                </a:solidFill>
              </a:rPr>
              <a:t>you need including TN Promise, FAFSA, college</a:t>
            </a:r>
            <a:endParaRPr sz="2600">
              <a:solidFill>
                <a:srgbClr val="48170C"/>
              </a:solidFill>
            </a:endParaRPr>
          </a:p>
          <a:p>
            <a:pPr marL="0" lvl="0" indent="0" algn="ctr" rtl="0">
              <a:lnSpc>
                <a:spcPct val="115000"/>
              </a:lnSpc>
              <a:spcBef>
                <a:spcPts val="0"/>
              </a:spcBef>
              <a:spcAft>
                <a:spcPts val="0"/>
              </a:spcAft>
              <a:buNone/>
            </a:pPr>
            <a:r>
              <a:rPr lang="en-GB" sz="2600">
                <a:solidFill>
                  <a:srgbClr val="48170C"/>
                </a:solidFill>
              </a:rPr>
              <a:t>applications, scholarships, Common App,</a:t>
            </a:r>
            <a:endParaRPr sz="2600">
              <a:solidFill>
                <a:srgbClr val="48170C"/>
              </a:solidFill>
            </a:endParaRPr>
          </a:p>
          <a:p>
            <a:pPr marL="0" lvl="0" indent="0" algn="ctr" rtl="0">
              <a:lnSpc>
                <a:spcPct val="115000"/>
              </a:lnSpc>
              <a:spcBef>
                <a:spcPts val="0"/>
              </a:spcBef>
              <a:spcAft>
                <a:spcPts val="0"/>
              </a:spcAft>
              <a:buNone/>
            </a:pPr>
            <a:r>
              <a:rPr lang="en-GB" sz="2600">
                <a:solidFill>
                  <a:srgbClr val="48170C"/>
                </a:solidFill>
              </a:rPr>
              <a:t>letters of recommendation, transcripts, etc. this school year.</a:t>
            </a:r>
            <a:endParaRPr sz="2600">
              <a:solidFill>
                <a:schemeClr val="dk2"/>
              </a:solidFill>
              <a:latin typeface="Roboto"/>
              <a:ea typeface="Roboto"/>
              <a:cs typeface="Roboto"/>
              <a:sym typeface="Roboto"/>
            </a:endParaRPr>
          </a:p>
        </p:txBody>
      </p:sp>
      <p:pic>
        <p:nvPicPr>
          <p:cNvPr id="129" name="Google Shape;129;p21" title="Screenshot 2025-08-13 at 02.50.21.png"/>
          <p:cNvPicPr preferRelativeResize="0"/>
          <p:nvPr/>
        </p:nvPicPr>
        <p:blipFill>
          <a:blip r:embed="rId3">
            <a:alphaModFix/>
          </a:blip>
          <a:stretch>
            <a:fillRect/>
          </a:stretch>
        </p:blipFill>
        <p:spPr>
          <a:xfrm>
            <a:off x="8265500" y="4332950"/>
            <a:ext cx="770875" cy="71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2500"/>
                                        <p:tgtEl>
                                          <p:spTgt spid="127"/>
                                        </p:tgtEl>
                                        <p:attrNameLst>
                                          <p:attrName>ppt_y</p:attrName>
                                        </p:attrNameLst>
                                      </p:cBhvr>
                                      <p:tavLst>
                                        <p:tav tm="0">
                                          <p:val>
                                            <p:strVal val="#ppt_y-1"/>
                                          </p:val>
                                        </p:tav>
                                        <p:tav tm="100000">
                                          <p:val>
                                            <p:strVal val="#ppt_y"/>
                                          </p:val>
                                        </p:tav>
                                      </p:tavLst>
                                    </p:anim>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On-screen Show (16:9)</PresentationFormat>
  <Paragraphs>187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Comic Sans MS</vt:lpstr>
      <vt:lpstr>Roboto</vt:lpstr>
      <vt:lpstr>Merriweather</vt:lpstr>
      <vt:lpstr>Arial</vt:lpstr>
      <vt:lpstr>Paradigm</vt:lpstr>
      <vt:lpstr>Melrose High School</vt:lpstr>
      <vt:lpstr> Senior Parent Night</vt:lpstr>
      <vt:lpstr>Student Independence</vt:lpstr>
      <vt:lpstr>Student Advocacy Flowchart</vt:lpstr>
      <vt:lpstr>Senior Portraits</vt:lpstr>
      <vt:lpstr>Senior Handbook 2025-2026 Link</vt:lpstr>
      <vt:lpstr>Scholarship Options</vt:lpstr>
      <vt:lpstr>Road to Graduation</vt:lpstr>
      <vt:lpstr>College Journey</vt:lpstr>
      <vt:lpstr>What to do Now</vt:lpstr>
      <vt:lpstr>Common App</vt:lpstr>
      <vt:lpstr>College Apps</vt:lpstr>
      <vt:lpstr>Paying for College</vt:lpstr>
      <vt:lpstr>Paying for College</vt:lpstr>
      <vt:lpstr>College Application Timeline - Fall</vt:lpstr>
      <vt:lpstr>College Application Timeline - Spring </vt:lpstr>
      <vt:lpstr>Tentative Graduation Date  May 19, 2026 @ Cannon Center   Last Day for Seniors– TBD Senior Class Day– TBD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JASMINE R WILLIAMS</dc:creator>
  <cp:lastModifiedBy>JASMINE R WILLIAMS</cp:lastModifiedBy>
  <cp:revision>1</cp:revision>
  <dcterms:modified xsi:type="dcterms:W3CDTF">2025-09-03T14:31:43Z</dcterms:modified>
</cp:coreProperties>
</file>