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7" r:id="rId2"/>
  </p:sldMasterIdLst>
  <p:sldIdLst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16D02-642C-48CB-80CF-1F325ACE9024}" v="509" dt="2020-09-11T02:44:59.079"/>
    <p1510:client id="{8F929431-6971-053E-260B-59225B5CBB06}" v="654" dt="2020-09-18T18:41:52.282"/>
    <p1510:client id="{9F9009C3-2F18-1BDF-5F61-AC5C28FC413C}" v="21" dt="2020-09-11T16:51:42.300"/>
    <p1510:client id="{CED73CC7-D91A-A728-9E01-0BF16E2DCFD3}" v="189" dt="2020-09-11T03:21:45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10DF-B555-4D30-B35E-2297D59E32D0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5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91916A1-FEE7-41E7-BEE3-2B4941A6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5990" y="62886"/>
            <a:ext cx="11708355" cy="6301715"/>
            <a:chOff x="175990" y="62886"/>
            <a:chExt cx="11708355" cy="6301715"/>
          </a:xfrm>
        </p:grpSpPr>
        <p:sp useBgFill="1">
          <p:nvSpPr>
            <p:cNvPr id="18" name="Graphic 10">
              <a:extLst>
                <a:ext uri="{FF2B5EF4-FFF2-40B4-BE49-F238E27FC236}">
                  <a16:creationId xmlns:a16="http://schemas.microsoft.com/office/drawing/2014/main" id="{EAFF5F08-677C-4873-9274-02B6FE751044}"/>
                </a:ext>
              </a:extLst>
            </p:cNvPr>
            <p:cNvSpPr/>
            <p:nvPr/>
          </p:nvSpPr>
          <p:spPr>
            <a:xfrm rot="2700000">
              <a:off x="175990" y="525742"/>
              <a:ext cx="1066799" cy="106679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9" name="Graphic 10">
              <a:extLst>
                <a:ext uri="{FF2B5EF4-FFF2-40B4-BE49-F238E27FC236}">
                  <a16:creationId xmlns:a16="http://schemas.microsoft.com/office/drawing/2014/main" id="{16514C65-F179-4953-B660-5FC657697957}"/>
                </a:ext>
              </a:extLst>
            </p:cNvPr>
            <p:cNvSpPr/>
            <p:nvPr/>
          </p:nvSpPr>
          <p:spPr>
            <a:xfrm rot="2700000">
              <a:off x="8482021" y="62886"/>
              <a:ext cx="2322574" cy="2322574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0" name="Graphic 10">
              <a:extLst>
                <a:ext uri="{FF2B5EF4-FFF2-40B4-BE49-F238E27FC236}">
                  <a16:creationId xmlns:a16="http://schemas.microsoft.com/office/drawing/2014/main" id="{DF5DA89C-9FED-4AE0-8C36-20612E77FAC0}"/>
                </a:ext>
              </a:extLst>
            </p:cNvPr>
            <p:cNvSpPr/>
            <p:nvPr/>
          </p:nvSpPr>
          <p:spPr>
            <a:xfrm rot="2700000">
              <a:off x="10578627" y="5015941"/>
              <a:ext cx="925287" cy="9252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1" name="Oval 20">
              <a:extLst>
                <a:ext uri="{FF2B5EF4-FFF2-40B4-BE49-F238E27FC236}">
                  <a16:creationId xmlns:a16="http://schemas.microsoft.com/office/drawing/2014/main" id="{FB98224C-F1DB-4F10-9B7F-93B86BA13F40}"/>
                </a:ext>
              </a:extLst>
            </p:cNvPr>
            <p:cNvSpPr/>
            <p:nvPr/>
          </p:nvSpPr>
          <p:spPr>
            <a:xfrm rot="10800000">
              <a:off x="11622685" y="6102941"/>
              <a:ext cx="261660" cy="261660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2" name="Oval 21">
              <a:extLst>
                <a:ext uri="{FF2B5EF4-FFF2-40B4-BE49-F238E27FC236}">
                  <a16:creationId xmlns:a16="http://schemas.microsoft.com/office/drawing/2014/main" id="{9AE1FC9E-06C9-4A12-8BE7-766C3DA8B9AC}"/>
                </a:ext>
              </a:extLst>
            </p:cNvPr>
            <p:cNvSpPr/>
            <p:nvPr/>
          </p:nvSpPr>
          <p:spPr>
            <a:xfrm rot="10800000">
              <a:off x="11352354" y="406586"/>
              <a:ext cx="474023" cy="4740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3" name="Oval 22">
              <a:extLst>
                <a:ext uri="{FF2B5EF4-FFF2-40B4-BE49-F238E27FC236}">
                  <a16:creationId xmlns:a16="http://schemas.microsoft.com/office/drawing/2014/main" id="{29954B75-D8C7-439C-A014-E644E3E2C0A5}"/>
                </a:ext>
              </a:extLst>
            </p:cNvPr>
            <p:cNvSpPr/>
            <p:nvPr/>
          </p:nvSpPr>
          <p:spPr>
            <a:xfrm rot="10800000">
              <a:off x="1678231" y="427615"/>
              <a:ext cx="334385" cy="334385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FD30-2122-4F4A-97B4-D0A849E36C5F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4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Segoe UI" panose="020B0502040204020203" pitchFamily="34" charset="0"/>
        <a:buChar char="+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ventbrite.com/e/hbcu-virtual-college-fair-via-facebook-and-youtube-live-tickets-118699749145?aff=erelexpml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fairtest.org/?fbclid=IwAR2xHBlzeMaSCvlksGPEi0Q5nEYz4LE3obWr1eQ_0bsjZeK-SOQj7IyNKu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ZObg8q" TargetMode="External"/><Relationship Id="rId2" Type="http://schemas.openxmlformats.org/officeDocument/2006/relationships/hyperlink" Target="http://www.collegefort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ngov.webex.com/tngov/onstage/g.php?MTID=ea89b2985f72fda43f6ae2ce94cabec27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x.technolutions.net/ss/c/gsby7xed_Q9kJKoUKuDGdK90YiZYmDPos62z47NBLj-nEx5aKIeDOHETBUHxOQhuWMtfvO56oHHgow1fWQCV_CQ0FGn-UNw4_LjFNHACrbIHjwjHu47VwBJMdtix4h5lOEIOWvmmdUDCLmrf4bLIQjw5_73buzeoVoOeOrajTwUKAuzvPNWKzzSw-VPpbo5O4i2-nLIcL_5BY33mdY52Xg/34v/52R-CScGTbeX6RqJQIqK2Q/h1/AEMdF-PFdpPa7phxsxpwiPGFsr_0CXiXbZOIIE1tQTE" TargetMode="External"/><Relationship Id="rId2" Type="http://schemas.openxmlformats.org/officeDocument/2006/relationships/hyperlink" Target="https://www.coalitionforcollegeaccess.org/fee-waiv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helu.edu/appl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thelu.ed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marthistory.org/timeline-press-awards-and-supporter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unselors.collegeboard.org/pdf/advising-form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tohttps:/www.instagram.com/p/CE-STV5BuTF/?utm_source=ig_web_copy_link%20add%20text&#8203;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nacac?__eep__=6&amp;__cft__%5b0%5d=AZXgkWtKOj-_2BZL-PGAsJjS2gjNw3YZeUtYt0s4NjZzd-IJxxOSnDw3RJlLDFVFFAQswxUlfqKOWQ6wkJfl7OZcdmYEpaNUro109ueUgXGmUwg__Okt_tpbDXzaQqTFsIZRFWZF2VA-FeZIsQbasE6AFi0h5FmPfGzj4FR9fT6H5qOfgPbnT5Z1_BW34A4xWk9bsR7q-ODaQycKMwbVJ2NUCBkQ8HBFEbcfnh936iVxkQ&amp;__tn__=*NK-y-R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acebook.com/hashtag/collegeadmissions?__eep__=6&amp;__cft__%5b0%5d=AZXgkWtKOj-_2BZL-PGAsJjS2gjNw3YZeUtYt0s4NjZzd-IJxxOSnDw3RJlLDFVFFAQswxUlfqKOWQ6wkJfl7OZcdmYEpaNUro109ueUgXGmUwg__Okt_tpbDXzaQqTFsIZRFWZF2VA-FeZIsQbasE6AFi0h5FmPfGzj4FR9fT6H5qOfgPbnT5Z1_BW34A4xWk9bsR7q-ODaQycKMwbVJ2NUCBkQ8HBFEbcfnh936iVxkQ&amp;__tn__=*NK-y-R" TargetMode="External"/><Relationship Id="rId5" Type="http://schemas.openxmlformats.org/officeDocument/2006/relationships/hyperlink" Target="https://www.facebook.com/hashtag/nacacfairs?__eep__=6&amp;__cft__%5b0%5d=AZXgkWtKOj-_2BZL-PGAsJjS2gjNw3YZeUtYt0s4NjZzd-IJxxOSnDw3RJlLDFVFFAQswxUlfqKOWQ6wkJfl7OZcdmYEpaNUro109ueUgXGmUwg__Okt_tpbDXzaQqTFsIZRFWZF2VA-FeZIsQbasE6AFi0h5FmPfGzj4FR9fT6H5qOfgPbnT5Z1_BW34A4xWk9bsR7q-ODaQycKMwbVJ2NUCBkQ8HBFEbcfnh936iVxkQ&amp;__tn__=*NK-y-R" TargetMode="External"/><Relationship Id="rId4" Type="http://schemas.openxmlformats.org/officeDocument/2006/relationships/hyperlink" Target="http://virtualcollegefairs.org/?fbclid=IwAR2xHBlzeMaSCvlksGPEi0Q5nEYz4LE3obWr1eQ_0bsjZeK-SOQj7IyNKu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lladega.edu/docs/adm_app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y.talladega.edu/ICS/Admissions/" TargetMode="External"/><Relationship Id="rId4" Type="http://schemas.openxmlformats.org/officeDocument/2006/relationships/hyperlink" Target="mailto:admissions@talladega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F7FB7-49C6-4B11-B637-D7943B67E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78" b="1"/>
          <a:stretch/>
        </p:blipFill>
        <p:spPr>
          <a:xfrm>
            <a:off x="20" y="7471"/>
            <a:ext cx="6095980" cy="6858000"/>
          </a:xfrm>
          <a:prstGeom prst="rect">
            <a:avLst/>
          </a:prstGeom>
        </p:spPr>
      </p:pic>
      <p:grpSp>
        <p:nvGrpSpPr>
          <p:cNvPr id="20" name="Group 23">
            <a:extLst>
              <a:ext uri="{FF2B5EF4-FFF2-40B4-BE49-F238E27FC236}">
                <a16:creationId xmlns:a16="http://schemas.microsoft.com/office/drawing/2014/main" id="{5DE8583C-AD0D-4542-845A-579310D5F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29" y="254882"/>
            <a:ext cx="2063695" cy="2594445"/>
            <a:chOff x="438029" y="254882"/>
            <a:chExt cx="2063695" cy="2594445"/>
          </a:xfrm>
        </p:grpSpPr>
        <p:sp useBgFill="1">
          <p:nvSpPr>
            <p:cNvPr id="25" name="Graphic 10">
              <a:extLst>
                <a:ext uri="{FF2B5EF4-FFF2-40B4-BE49-F238E27FC236}">
                  <a16:creationId xmlns:a16="http://schemas.microsoft.com/office/drawing/2014/main" id="{0C4F2D4A-5C88-49BF-A55A-99B30898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559425" y="995030"/>
              <a:ext cx="1066799" cy="106679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1" name="Oval 25">
              <a:extLst>
                <a:ext uri="{FF2B5EF4-FFF2-40B4-BE49-F238E27FC236}">
                  <a16:creationId xmlns:a16="http://schemas.microsoft.com/office/drawing/2014/main" id="{E1CFD8FB-0566-401D-BFF2-544F3D1A0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286000" y="1378534"/>
              <a:ext cx="215724" cy="215724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7" name="Oval 26">
              <a:extLst>
                <a:ext uri="{FF2B5EF4-FFF2-40B4-BE49-F238E27FC236}">
                  <a16:creationId xmlns:a16="http://schemas.microsoft.com/office/drawing/2014/main" id="{4EA720FF-8C57-4446-991E-380D11C40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8029" y="254882"/>
              <a:ext cx="474023" cy="4740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3" name="Oval 27">
              <a:extLst>
                <a:ext uri="{FF2B5EF4-FFF2-40B4-BE49-F238E27FC236}">
                  <a16:creationId xmlns:a16="http://schemas.microsoft.com/office/drawing/2014/main" id="{E9D70FF4-706B-4688-A116-AA83F8E09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838200" y="2514942"/>
              <a:ext cx="334385" cy="334385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80FBB6-60F9-40D2-8C49-D2D7F59F52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02" r="-1" b="-1"/>
          <a:stretch/>
        </p:blipFill>
        <p:spPr>
          <a:xfrm>
            <a:off x="6096000" y="7471"/>
            <a:ext cx="609600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B4458AE-5BCB-49C8-A41F-766CF3A1F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471"/>
            <a:ext cx="12192000" cy="6858000"/>
          </a:xfrm>
          <a:prstGeom prst="rect">
            <a:avLst/>
          </a:prstGeom>
          <a:solidFill>
            <a:schemeClr val="accent2">
              <a:alpha val="40000"/>
            </a:scheme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8905"/>
            <a:ext cx="9144000" cy="31842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Westwood High School </a:t>
            </a:r>
            <a:r>
              <a:rPr lang="en-US">
                <a:solidFill>
                  <a:srgbClr val="FFFFFF"/>
                </a:solidFill>
              </a:rPr>
              <a:t>College App Week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2044"/>
            <a:ext cx="9144000" cy="149537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3200">
                <a:solidFill>
                  <a:srgbClr val="FFFFFF"/>
                </a:solidFill>
              </a:rPr>
              <a:t>The Longhorn Way</a:t>
            </a:r>
          </a:p>
          <a:p>
            <a:r>
              <a:rPr lang="en-US" sz="3200">
                <a:solidFill>
                  <a:srgbClr val="FFFFFF"/>
                </a:solidFill>
              </a:rPr>
              <a:t>September 21-27, 2020</a:t>
            </a:r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>
                <a:solidFill>
                  <a:srgbClr val="FFFFFF"/>
                </a:solidFill>
              </a:rPr>
              <a:t>Presented by Ms. S. Darden</a:t>
            </a:r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>
                <a:solidFill>
                  <a:srgbClr val="FFFFFF"/>
                </a:solidFill>
              </a:rPr>
              <a:t>Professional School Counselor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9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D191E-4AF8-4C02-B80C-2B66EA32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HBCU College Fair 9-12-20</a:t>
            </a:r>
            <a:br>
              <a:rPr lang="en-US" sz="5400"/>
            </a:br>
            <a:r>
              <a:rPr lang="en-US" sz="5400">
                <a:hlinkClick r:id="rId2"/>
              </a:rPr>
              <a:t>Click Here</a:t>
            </a:r>
            <a:endParaRPr lang="en-US" sz="5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6BABBE-22B5-4ABD-91C7-BA346CA66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268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5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A4E7F-A381-4AD9-A9DB-71A28A9F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2C2D1-F0C7-460B-B429-4C6487CBC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SPOTLIGHT</a:t>
            </a:r>
            <a:endParaRPr lang="en-US" dirty="0">
              <a:cs typeface="Calibri" panose="020F0502020204030204"/>
            </a:endParaRPr>
          </a:p>
          <a:p>
            <a:r>
              <a:rPr lang="en-US" b="1" u="sng" dirty="0">
                <a:hlinkClick r:id="rId2"/>
              </a:rPr>
              <a:t>Two-thirds of all U.S. colleges and universities are test-optional or test-blind for fall 2021 applicants</a:t>
            </a:r>
            <a:endParaRPr lang="en-US">
              <a:hlinkClick r:id="rId2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BF08BC7-F1C2-4684-828E-9DB41DA658E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492125"/>
            <a:ext cx="3333750" cy="952500"/>
          </a:xfrm>
        </p:spPr>
      </p:pic>
    </p:spTree>
    <p:extLst>
      <p:ext uri="{BB962C8B-B14F-4D97-AF65-F5344CB8AC3E}">
        <p14:creationId xmlns:p14="http://schemas.microsoft.com/office/powerpoint/2010/main" val="368715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1002C-ADDF-4D8E-9757-C5F19C76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C76BD8-2754-4974-8539-7C112B476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993" y="244116"/>
            <a:ext cx="11414541" cy="6867374"/>
          </a:xfrm>
        </p:spPr>
      </p:pic>
    </p:spTree>
    <p:extLst>
      <p:ext uri="{BB962C8B-B14F-4D97-AF65-F5344CB8AC3E}">
        <p14:creationId xmlns:p14="http://schemas.microsoft.com/office/powerpoint/2010/main" val="2412359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7EAB430-6ACB-4CA4-91FC-0069FE63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>
                <a:solidFill>
                  <a:schemeClr val="accent1"/>
                </a:solidFill>
              </a:rPr>
              <a:t>Fisk University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80080E9-4861-4AE0-828E-3EFD76A97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06" r="1" b="2068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2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85E1-313F-4251-B74C-DA95B639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Please register for the TN FAFSA Webinar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35DAD-2E4C-4499-8557-2EC33EB91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ea typeface="+mn-lt"/>
                <a:cs typeface="+mn-lt"/>
              </a:rPr>
              <a:t>TNCollegeAppWeek</a:t>
            </a:r>
            <a:r>
              <a:rPr lang="en-US" dirty="0">
                <a:ea typeface="+mn-lt"/>
                <a:cs typeface="+mn-lt"/>
              </a:rPr>
              <a:t>.  At the conclusion of next week, Kevin Edwards and Jason Seay will lead a webinar for school counselors fittingly titled </a:t>
            </a:r>
            <a:r>
              <a:rPr lang="en-US" b="1" dirty="0">
                <a:ea typeface="+mn-lt"/>
                <a:cs typeface="+mn-lt"/>
              </a:rPr>
              <a:t>#TNCollegeAppWeek ends and #TNFAFSAFrenzy begins</a:t>
            </a:r>
            <a:r>
              <a:rPr lang="en-US" dirty="0">
                <a:ea typeface="+mn-lt"/>
                <a:cs typeface="+mn-lt"/>
              </a:rPr>
              <a:t> where they will explore the resources curated on </a:t>
            </a:r>
            <a:r>
              <a:rPr lang="en-US" dirty="0">
                <a:ea typeface="+mn-lt"/>
                <a:cs typeface="+mn-lt"/>
                <a:hlinkClick r:id="rId2"/>
              </a:rPr>
              <a:t>www.collegefortn.org</a:t>
            </a:r>
            <a:r>
              <a:rPr lang="en-US" dirty="0">
                <a:ea typeface="+mn-lt"/>
                <a:cs typeface="+mn-lt"/>
              </a:rPr>
              <a:t> for high school seniors and talk a bit about something known as the FAFSA.  Please register for next Friday’s (9/25) 10:00 a.m. CDT webinar using the following link (</a:t>
            </a:r>
            <a:r>
              <a:rPr lang="en-US" dirty="0">
                <a:ea typeface="+mn-lt"/>
                <a:cs typeface="+mn-lt"/>
                <a:hlinkClick r:id="rId3"/>
              </a:rPr>
              <a:t>https://bit.ly/2ZObg8q</a:t>
            </a:r>
            <a:r>
              <a:rPr lang="en-US" dirty="0">
                <a:ea typeface="+mn-lt"/>
                <a:cs typeface="+mn-lt"/>
              </a:rPr>
              <a:t>).   I am also including the longer link for this site as well due to some schools’ systems block shorter links. </a:t>
            </a:r>
            <a:r>
              <a:rPr lang="en-US" dirty="0">
                <a:ea typeface="+mn-lt"/>
                <a:cs typeface="+mn-lt"/>
                <a:hlinkClick r:id="rId4"/>
              </a:rPr>
              <a:t>https://tngov.webex.com/tngov/onstage/g.php?MTID=ea89b2985f72fda43f6ae2ce94cabec27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96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5AADA9CF-37BE-42B1-BA4F-D4425C88D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207" r="1" b="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5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B3FD8-9A69-42A1-A271-B49DF1E2D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Westwood College Fair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9239775-FBD4-46ED-90CC-A80B5719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cs typeface="Calibri"/>
              </a:rPr>
              <a:t>More INFO  coming soon on colleges attending!</a:t>
            </a:r>
            <a:endParaRPr lang="en-US" sz="2000" kern="1200">
              <a:latin typeface="+mn-lt"/>
              <a:cs typeface="Calibri"/>
            </a:endParaRPr>
          </a:p>
        </p:txBody>
      </p:sp>
      <p:pic>
        <p:nvPicPr>
          <p:cNvPr id="4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01F53E80-07A0-486C-A327-858AB256A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2D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93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1ADB-493A-4F21-A3EE-F24127B7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College Application Week</a:t>
            </a:r>
            <a:br>
              <a:rPr lang="en-US" dirty="0">
                <a:cs typeface="Calibri Light"/>
              </a:rPr>
            </a:br>
            <a:r>
              <a:rPr lang="en-US" sz="2000" dirty="0">
                <a:cs typeface="Calibri Light"/>
              </a:rPr>
              <a:t>Every day between 3pm-4 pm  each college and career bound student will apply to at least two- three colleges per day and at least 3 scholarship the entire week.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53023E-A00A-4DB6-AA03-E72295BE3B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45592"/>
              </p:ext>
            </p:extLst>
          </p:nvPr>
        </p:nvGraphicFramePr>
        <p:xfrm>
          <a:off x="838200" y="1825625"/>
          <a:ext cx="10515600" cy="3955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51219273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6830663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3886592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31825728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29559732"/>
                    </a:ext>
                  </a:extLst>
                </a:gridCol>
              </a:tblGrid>
              <a:tr h="194419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800" b="0" i="0" u="none" strike="noStrike" noProof="0" dirty="0">
                          <a:latin typeface="Calibri"/>
                        </a:rPr>
                        <a:t>Monday</a:t>
                      </a:r>
                      <a:endParaRPr lang="en-US" sz="2800" dirty="0"/>
                    </a:p>
                    <a:p>
                      <a:pPr lvl="0">
                        <a:buNone/>
                      </a:pPr>
                      <a:r>
                        <a:rPr lang="en-US" sz="2800" b="0" i="0" u="none" strike="noStrike" noProof="0" dirty="0">
                          <a:latin typeface="Calibri"/>
                        </a:rPr>
                        <a:t> 9-21-2020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Tuesday</a:t>
                      </a:r>
                    </a:p>
                    <a:p>
                      <a:pPr lvl="0">
                        <a:buNone/>
                      </a:pPr>
                      <a:r>
                        <a:rPr lang="en-US" sz="2800" dirty="0"/>
                        <a:t>9-22-2020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Wednesday</a:t>
                      </a:r>
                    </a:p>
                    <a:p>
                      <a:pPr lvl="0">
                        <a:buNone/>
                      </a:pPr>
                      <a:r>
                        <a:rPr lang="en-US" sz="2800" dirty="0"/>
                        <a:t>9-23-2020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Thursday</a:t>
                      </a:r>
                    </a:p>
                    <a:p>
                      <a:pPr lvl="0">
                        <a:buNone/>
                      </a:pPr>
                      <a:r>
                        <a:rPr lang="en-US" sz="2800" dirty="0"/>
                        <a:t>9-24-2020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Friday</a:t>
                      </a:r>
                    </a:p>
                    <a:p>
                      <a:pPr lvl="0">
                        <a:buNone/>
                      </a:pPr>
                      <a:r>
                        <a:rPr lang="en-US" sz="2800" dirty="0"/>
                        <a:t>9-25-2020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441383"/>
                  </a:ext>
                </a:extLst>
              </a:tr>
              <a:tr h="1944198">
                <a:tc>
                  <a:txBody>
                    <a:bodyPr/>
                    <a:lstStyle/>
                    <a:p>
                      <a:r>
                        <a:rPr lang="en-US" dirty="0"/>
                        <a:t>ACT  </a:t>
                      </a:r>
                      <a:r>
                        <a:rPr lang="en-US" dirty="0" err="1"/>
                        <a:t>PREPCrash</a:t>
                      </a:r>
                      <a:r>
                        <a:rPr lang="en-US" dirty="0"/>
                        <a:t> Course</a:t>
                      </a:r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 Exam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7:30-12:00 a.m.</a:t>
                      </a:r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dirty="0"/>
                        <a:t>Westwood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TN Promise Apply Day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College Recruiter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Tennessee State University 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3:00  pm</a:t>
                      </a:r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College Recruiter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TBA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FAFSA Webinar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6621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8ECA9BB-1822-4407-A589-686295C60A5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205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567C8-ABE4-41DA-8498-B25C922C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Virtual College Fair Links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59083-700A-47E8-9630-9DD0FA073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u="sng">
                <a:ea typeface="+mn-lt"/>
                <a:cs typeface="+mn-lt"/>
              </a:rPr>
              <a:t>COALITION FOR COLLEGE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  <a:hlinkClick r:id="rId2"/>
              </a:rPr>
              <a:t>https://www.coalitionforcollegeaccess.org/fee-waiver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On Wednesday, Sept. 16 and Thursday, Sept. 17, attend a free, virtual college fair hosted by the Coalition for College. The event features 130+ colleges and universities all committed to access, affordability and student success. </a:t>
            </a:r>
            <a:r>
              <a:rPr lang="en-US" b="1" dirty="0">
                <a:ea typeface="+mn-lt"/>
                <a:cs typeface="+mn-lt"/>
                <a:hlinkClick r:id="rId3"/>
              </a:rPr>
              <a:t>See which schools will be there, and choose your rooms.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0765E6-7C6E-4936-B34E-71F2E268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Bethel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B5A2-2806-4952-B883-E31C598CC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 u="sng">
                <a:solidFill>
                  <a:srgbClr val="000000"/>
                </a:solidFill>
                <a:ea typeface="+mn-lt"/>
                <a:cs typeface="+mn-lt"/>
              </a:rPr>
              <a:t>Bethel University's </a:t>
            </a:r>
            <a:r>
              <a:rPr lang="en-US" sz="2200" b="1">
                <a:solidFill>
                  <a:srgbClr val="000000"/>
                </a:solidFill>
                <a:ea typeface="+mn-lt"/>
                <a:cs typeface="+mn-lt"/>
              </a:rPr>
              <a:t>Office of Recruitment &amp; Admissions is excited to share that we will be participating in College App Week, </a:t>
            </a:r>
            <a:r>
              <a:rPr lang="en-US" sz="220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2200">
              <a:solidFill>
                <a:srgbClr val="000000"/>
              </a:solidFill>
              <a:cs typeface="Calibri" panose="020F0502020204030204"/>
            </a:endParaRPr>
          </a:p>
          <a:p>
            <a:r>
              <a:rPr lang="en-US" sz="2200" b="1">
                <a:solidFill>
                  <a:srgbClr val="000000"/>
                </a:solidFill>
                <a:ea typeface="+mn-lt"/>
                <a:cs typeface="+mn-lt"/>
              </a:rPr>
              <a:t>September 21-27, 2020!</a:t>
            </a:r>
            <a:r>
              <a:rPr lang="en-US" sz="220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2200">
              <a:solidFill>
                <a:srgbClr val="000000"/>
              </a:solidFill>
            </a:endParaRPr>
          </a:p>
          <a:p>
            <a:endParaRPr lang="en-US" sz="2200">
              <a:solidFill>
                <a:srgbClr val="000000"/>
              </a:solidFill>
            </a:endParaRPr>
          </a:p>
          <a:p>
            <a:r>
              <a:rPr lang="en-US" sz="2200" b="1">
                <a:solidFill>
                  <a:srgbClr val="000000"/>
                </a:solidFill>
                <a:ea typeface="+mn-lt"/>
                <a:cs typeface="+mn-lt"/>
              </a:rPr>
              <a:t>During this time your students can apply online at </a:t>
            </a:r>
            <a:r>
              <a:rPr lang="en-US" sz="2200" b="1">
                <a:solidFill>
                  <a:srgbClr val="000000"/>
                </a:solidFill>
                <a:ea typeface="+mn-lt"/>
                <a:cs typeface="+mn-lt"/>
                <a:hlinkClick r:id="rId3"/>
              </a:rPr>
              <a:t>www.BethelU.edu/apply</a:t>
            </a:r>
            <a:r>
              <a:rPr lang="en-US" sz="220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200" b="1">
                <a:solidFill>
                  <a:srgbClr val="000000"/>
                </a:solidFill>
                <a:ea typeface="+mn-lt"/>
                <a:cs typeface="+mn-lt"/>
              </a:rPr>
              <a:t>or via paper application for FREE!!!</a:t>
            </a:r>
            <a:r>
              <a:rPr lang="en-US" sz="220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2200">
              <a:solidFill>
                <a:srgbClr val="000000"/>
              </a:solidFill>
            </a:endParaRPr>
          </a:p>
          <a:p>
            <a:endParaRPr lang="en-US" sz="2200">
              <a:solidFill>
                <a:srgbClr val="000000"/>
              </a:solidFill>
              <a:cs typeface="Calibri"/>
            </a:endParaRPr>
          </a:p>
          <a:p>
            <a:r>
              <a:rPr lang="en-US" sz="2200" b="1">
                <a:solidFill>
                  <a:srgbClr val="000000"/>
                </a:solidFill>
                <a:ea typeface="+mn-lt"/>
                <a:cs typeface="+mn-lt"/>
              </a:rPr>
              <a:t>We encourage you to share this with your students, friends and neighbors! Come see what we are all about, schedule a visit today at </a:t>
            </a:r>
            <a:r>
              <a:rPr lang="en-US" sz="2200" b="1">
                <a:solidFill>
                  <a:srgbClr val="000000"/>
                </a:solidFill>
                <a:ea typeface="+mn-lt"/>
                <a:cs typeface="+mn-lt"/>
                <a:hlinkClick r:id="rId4"/>
              </a:rPr>
              <a:t>www.BethelU.edu</a:t>
            </a:r>
            <a:r>
              <a:rPr lang="en-US" sz="220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2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0C0C2-4647-43DE-B354-3FA57E378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F6B0C-E9DF-438F-8DEA-08419BCB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https://external-atl3-1.xx.fbcdn.net/safe_image.php?d=AQCdID0MMHPRjHDk&amp;w=476&amp;h=476&amp;url=https%3A%2F%2Fscontent-atl3-1.cdninstagram.com%2Fv%2Ft51.29350-15%2F119103100_145940420534280_8309365508701921417_n.jpg%3F_nc_cat%3D101%26_nc_sid%3D8ae9d6%26_nc_ohc%3Dxrfz2_58508AX_Ml475%26_nc_ht%3Dscontent-atl3-1.cdninstagram.com%26oh%3Df40794e3925b958ec781a9aad265cc9d%26oe%3D5F7F78B8&amp;cfs=1&amp;_nc_cb=1&amp;_nc_hash=AQCSKQTICgznirc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8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8D60-0678-4313-AE8B-703E4C5BC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College Board Opportunity Scholarship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036D8-031C-4ECC-9CCA-1A78D5F06D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D441E5-BF63-45A3-88E5-E4D8BFA53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8804" y="1825625"/>
            <a:ext cx="6834996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F3E1ED7-0971-429C-AB98-F6806E9FC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62779" y="2667521"/>
            <a:ext cx="4799159" cy="3118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2B3374-AD1D-4477-8AB1-495F79C8638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7DCB50-D43C-4DF4-9929-FB01D7249167}"/>
              </a:ext>
            </a:extLst>
          </p:cNvPr>
          <p:cNvSpPr txBox="1"/>
          <p:nvPr/>
        </p:nvSpPr>
        <p:spPr>
          <a:xfrm>
            <a:off x="1791419" y="2912853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4"/>
              </a:rPr>
              <a:t>College Board Opportunity Scholarship Link</a:t>
            </a:r>
            <a:endParaRPr lang="en-US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390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7B01-FB16-4EE2-9458-3894C6D97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3320859"/>
            <a:ext cx="4666470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Morehouse College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EDE2DD-4323-4CE0-985A-32FB395F3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348680"/>
            <a:ext cx="4823883" cy="9721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Click Here to apply and more information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2E4AB06-E0CA-4882-84E1-21BB70C1AF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54"/>
          <a:stretch/>
        </p:blipFill>
        <p:spPr>
          <a:xfrm>
            <a:off x="6021086" y="544804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2075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CFDFF8-4C0D-4F5D-9A68-39A991103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60542-6E00-4302-8AAD-B89BCAF17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Looking for a college and don’t know where to start? Attend a </a:t>
            </a:r>
            <a:r>
              <a:rPr lang="en-US" sz="2000">
                <a:solidFill>
                  <a:srgbClr val="000000"/>
                </a:solidFill>
                <a:hlinkClick r:id="rId3"/>
              </a:rPr>
              <a:t>#NACAC</a:t>
            </a:r>
            <a:r>
              <a:rPr lang="en-US" sz="2000">
                <a:solidFill>
                  <a:srgbClr val="000000"/>
                </a:solidFill>
              </a:rPr>
              <a:t> Virtual College Fair! Sign up for this FREE event today at </a:t>
            </a:r>
            <a:r>
              <a:rPr lang="en-US" sz="2000">
                <a:solidFill>
                  <a:srgbClr val="000000"/>
                </a:solidFill>
                <a:hlinkClick r:id="rId4"/>
              </a:rPr>
              <a:t>virtualcollegefairs.org</a:t>
            </a:r>
            <a:r>
              <a:rPr lang="en-US" sz="2000">
                <a:solidFill>
                  <a:srgbClr val="000000"/>
                </a:solidFill>
              </a:rPr>
              <a:t>! </a:t>
            </a:r>
            <a:r>
              <a:rPr lang="en-US" sz="2000">
                <a:solidFill>
                  <a:srgbClr val="000000"/>
                </a:solidFill>
                <a:hlinkClick r:id="rId5"/>
              </a:rPr>
              <a:t>#NACACFairs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  <a:hlinkClick r:id="rId6"/>
              </a:rPr>
              <a:t>#collegeadmissions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person holding a sign posing for the camera&#10;&#10;Description automatically generated">
            <a:extLst>
              <a:ext uri="{FF2B5EF4-FFF2-40B4-BE49-F238E27FC236}">
                <a16:creationId xmlns:a16="http://schemas.microsoft.com/office/drawing/2014/main" id="{6DD0CAC6-F7AC-461B-B616-AD400C1D3B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r="54377" b="-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1066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33F6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E2F5E-F9A5-492E-A435-32E5AB4C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Talladega College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4F0B954-676D-42D9-B776-FF61C845C3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3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AD96DE-E178-438D-812D-1B6A59CE3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>
              <a:solidFill>
                <a:srgbClr val="FFFFFF"/>
              </a:solidFill>
            </a:endParaRPr>
          </a:p>
          <a:p>
            <a:r>
              <a:rPr lang="en-US" sz="1900">
                <a:solidFill>
                  <a:srgbClr val="FFFFFF"/>
                </a:solidFill>
              </a:rPr>
              <a:t>How to Apply</a:t>
            </a:r>
          </a:p>
          <a:p>
            <a:r>
              <a:rPr lang="en-US" sz="1900">
                <a:solidFill>
                  <a:srgbClr val="FFFFFF"/>
                </a:solidFill>
              </a:rPr>
              <a:t>Complete and submit application for admission. The application can be obtained by downloading and printing the </a:t>
            </a:r>
            <a:r>
              <a:rPr lang="en-US" sz="1900" b="1">
                <a:solidFill>
                  <a:srgbClr val="FFFFFF"/>
                </a:solidFill>
                <a:hlinkClick r:id="rId3"/>
              </a:rPr>
              <a:t>Application form</a:t>
            </a:r>
            <a:r>
              <a:rPr lang="en-US" sz="1900">
                <a:solidFill>
                  <a:srgbClr val="FFFFFF"/>
                </a:solidFill>
              </a:rPr>
              <a:t> (.pdf) or by contacting or visiting the Talladega College Office of Admissions, which will assist you in your application process or requesting via e-mail: </a:t>
            </a:r>
            <a:r>
              <a:rPr lang="en-US" sz="1900" b="1">
                <a:solidFill>
                  <a:srgbClr val="FFFFFF"/>
                </a:solidFill>
                <a:hlinkClick r:id="rId4"/>
              </a:rPr>
              <a:t>admissions@talladega.edu</a:t>
            </a:r>
            <a:r>
              <a:rPr lang="en-US" sz="1900">
                <a:solidFill>
                  <a:srgbClr val="FFFFFF"/>
                </a:solidFill>
              </a:rPr>
              <a:t>. If you prefer, you can also use our </a:t>
            </a:r>
            <a:r>
              <a:rPr lang="en-US" sz="1900" b="1">
                <a:solidFill>
                  <a:srgbClr val="FFFFFF"/>
                </a:solidFill>
                <a:hlinkClick r:id="rId5"/>
              </a:rPr>
              <a:t>Online Application</a:t>
            </a:r>
            <a:r>
              <a:rPr lang="en-US" sz="1900">
                <a:solidFill>
                  <a:srgbClr val="FFFFFF"/>
                </a:solidFill>
              </a:rPr>
              <a:t>.</a:t>
            </a:r>
          </a:p>
          <a:p>
            <a:endParaRPr lang="en-US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97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nimalXO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6"/>
      </a:lt2>
      <a:accent1>
        <a:srgbClr val="E7295B"/>
      </a:accent1>
      <a:accent2>
        <a:srgbClr val="D53517"/>
      </a:accent2>
      <a:accent3>
        <a:srgbClr val="E29226"/>
      </a:accent3>
      <a:accent4>
        <a:srgbClr val="AAA812"/>
      </a:accent4>
      <a:accent5>
        <a:srgbClr val="77B220"/>
      </a:accent5>
      <a:accent6>
        <a:srgbClr val="33BD15"/>
      </a:accent6>
      <a:hlink>
        <a:srgbClr val="319379"/>
      </a:hlink>
      <a:folHlink>
        <a:srgbClr val="7F7F7F"/>
      </a:folHlink>
    </a:clrScheme>
    <a:fontScheme name="Custom 40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XOVTI" id="{DC540DBD-7FF5-4942-921A-CFF95ECB90AA}" vid="{E72E4198-D957-48FD-B88D-6DAFC89EAF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MinimalXOVTI</vt:lpstr>
      <vt:lpstr>Westwood High School College App Week</vt:lpstr>
      <vt:lpstr>College Application Week Every day between 3pm-4 pm  each college and career bound student will apply to at least two- three colleges per day and at least 3 scholarship the entire week.</vt:lpstr>
      <vt:lpstr>Virtual College Fair Links</vt:lpstr>
      <vt:lpstr>Bethel University</vt:lpstr>
      <vt:lpstr>PowerPoint Presentation</vt:lpstr>
      <vt:lpstr>College Board Opportunity Scholarship</vt:lpstr>
      <vt:lpstr>Morehouse College</vt:lpstr>
      <vt:lpstr>PowerPoint Presentation</vt:lpstr>
      <vt:lpstr>Talladega College</vt:lpstr>
      <vt:lpstr>HBCU College Fair 9-12-20 Click Here</vt:lpstr>
      <vt:lpstr>PowerPoint Presentation</vt:lpstr>
      <vt:lpstr>PowerPoint Presentation</vt:lpstr>
      <vt:lpstr>Fisk University</vt:lpstr>
      <vt:lpstr>Please register for the TN FAFSA Webinar</vt:lpstr>
      <vt:lpstr>PowerPoint Presentation</vt:lpstr>
      <vt:lpstr>Westwood College Fair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328</cp:revision>
  <dcterms:created xsi:type="dcterms:W3CDTF">2020-09-10T23:09:05Z</dcterms:created>
  <dcterms:modified xsi:type="dcterms:W3CDTF">2020-09-21T15:21:23Z</dcterms:modified>
</cp:coreProperties>
</file>