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283" r:id="rId6"/>
    <p:sldId id="257" r:id="rId7"/>
    <p:sldId id="290" r:id="rId8"/>
    <p:sldId id="298" r:id="rId9"/>
    <p:sldId id="258" r:id="rId10"/>
    <p:sldId id="293" r:id="rId11"/>
    <p:sldId id="269" r:id="rId12"/>
    <p:sldId id="294" r:id="rId13"/>
    <p:sldId id="295" r:id="rId14"/>
    <p:sldId id="299" r:id="rId15"/>
    <p:sldId id="270" r:id="rId16"/>
    <p:sldId id="286" r:id="rId17"/>
    <p:sldId id="271" r:id="rId18"/>
    <p:sldId id="272" r:id="rId19"/>
    <p:sldId id="297" r:id="rId20"/>
    <p:sldId id="296" r:id="rId21"/>
    <p:sldId id="274" r:id="rId22"/>
    <p:sldId id="275" r:id="rId23"/>
    <p:sldId id="277" r:id="rId24"/>
    <p:sldId id="292" r:id="rId25"/>
    <p:sldId id="288" r:id="rId26"/>
    <p:sldId id="289" r:id="rId27"/>
    <p:sldId id="287" r:id="rId28"/>
    <p:sldId id="285" r:id="rId29"/>
    <p:sldId id="284" r:id="rId30"/>
    <p:sldId id="268" r:id="rId31"/>
    <p:sldId id="278"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5A58D-9A45-4936-A50B-4C56FAC5900A}" v="1441" dt="2023-03-23T21:38:38.9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679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811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287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Smith Last Slide</a:t>
            </a:r>
          </a:p>
        </p:txBody>
      </p:sp>
    </p:spTree>
    <p:extLst>
      <p:ext uri="{BB962C8B-B14F-4D97-AF65-F5344CB8AC3E}">
        <p14:creationId xmlns:p14="http://schemas.microsoft.com/office/powerpoint/2010/main" val="281381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8743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79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Contrary Pattern: where they ask for something, then say no when you give it to them</a:t>
            </a:r>
          </a:p>
        </p:txBody>
      </p:sp>
    </p:spTree>
    <p:extLst>
      <p:ext uri="{BB962C8B-B14F-4D97-AF65-F5344CB8AC3E}">
        <p14:creationId xmlns:p14="http://schemas.microsoft.com/office/powerpoint/2010/main" val="3510610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6210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0629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https://</a:t>
            </a:r>
            <a:r>
              <a:rPr lang="en-US" err="1"/>
              <a:t>www.youtube.com</a:t>
            </a:r>
            <a:r>
              <a:rPr lang="en-US"/>
              <a:t>/</a:t>
            </a:r>
            <a:r>
              <a:rPr lang="en-US" err="1"/>
              <a:t>watch?v</a:t>
            </a:r>
            <a:r>
              <a:rPr lang="en-US"/>
              <a:t>=-9UtEaEoAiU</a:t>
            </a:r>
          </a:p>
        </p:txBody>
      </p:sp>
    </p:spTree>
    <p:extLst>
      <p:ext uri="{BB962C8B-B14F-4D97-AF65-F5344CB8AC3E}">
        <p14:creationId xmlns:p14="http://schemas.microsoft.com/office/powerpoint/2010/main" val="426122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What are some things you do in your classroom to help with Hyposensitivity?</a:t>
            </a:r>
          </a:p>
          <a:p>
            <a:endParaRPr lang="en-US"/>
          </a:p>
        </p:txBody>
      </p:sp>
    </p:spTree>
    <p:extLst>
      <p:ext uri="{BB962C8B-B14F-4D97-AF65-F5344CB8AC3E}">
        <p14:creationId xmlns:p14="http://schemas.microsoft.com/office/powerpoint/2010/main" val="10514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33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546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What are some things you do in your classroom to help with Hypersensitivity?</a:t>
            </a:r>
          </a:p>
        </p:txBody>
      </p:sp>
    </p:spTree>
    <p:extLst>
      <p:ext uri="{BB962C8B-B14F-4D97-AF65-F5344CB8AC3E}">
        <p14:creationId xmlns:p14="http://schemas.microsoft.com/office/powerpoint/2010/main" val="2420611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0170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3894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8899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780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193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909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6278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8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976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018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060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yenfkKNZmQ?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cdc.gov/ActEarl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hyperlink" Target="https://www.infinitechangesaba.com/" TargetMode="External"/><Relationship Id="rId13" Type="http://schemas.openxmlformats.org/officeDocument/2006/relationships/hyperlink" Target="http://bscmemphis.com/" TargetMode="External"/><Relationship Id="rId3" Type="http://schemas.openxmlformats.org/officeDocument/2006/relationships/image" Target="../media/image7.png"/><Relationship Id="rId7" Type="http://schemas.openxmlformats.org/officeDocument/2006/relationships/hyperlink" Target="https://www.hopebridge.com/" TargetMode="External"/><Relationship Id="rId12" Type="http://schemas.openxmlformats.org/officeDocument/2006/relationships/hyperlink" Target="https://harwoodcenter.org/"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teamautism.org/" TargetMode="External"/><Relationship Id="rId11" Type="http://schemas.openxmlformats.org/officeDocument/2006/relationships/hyperlink" Target="mailto:mwilkins@memphis.edu" TargetMode="External"/><Relationship Id="rId5" Type="http://schemas.openxmlformats.org/officeDocument/2006/relationships/hyperlink" Target="mailto:contactus@autismcenterstn.com" TargetMode="External"/><Relationship Id="rId15" Type="http://schemas.openxmlformats.org/officeDocument/2006/relationships/image" Target="../media/image5.png"/><Relationship Id="rId10" Type="http://schemas.openxmlformats.org/officeDocument/2006/relationships/hyperlink" Target="http://www.abadevelopment01@gmail.com" TargetMode="External"/><Relationship Id="rId4" Type="http://schemas.openxmlformats.org/officeDocument/2006/relationships/hyperlink" Target="https://www.behaviorservicesmidsouth.com/" TargetMode="External"/><Relationship Id="rId9" Type="http://schemas.openxmlformats.org/officeDocument/2006/relationships/hyperlink" Target="http://www.transformingautism.com/" TargetMode="External"/><Relationship Id="rId14" Type="http://schemas.openxmlformats.org/officeDocument/2006/relationships/hyperlink" Target="https://pinnacleautismtherapy.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autism-society.org/" TargetMode="External"/><Relationship Id="rId5" Type="http://schemas.openxmlformats.org/officeDocument/2006/relationships/hyperlink" Target="https://nationalautismassociation.org/" TargetMode="External"/><Relationship Id="rId4" Type="http://schemas.openxmlformats.org/officeDocument/2006/relationships/hyperlink" Target="https://www.autismspeaks.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mailto:carsons@scsk12.org" TargetMode="External"/><Relationship Id="rId13" Type="http://schemas.openxmlformats.org/officeDocument/2006/relationships/hyperlink" Target="mailto:boycepc@scsk12.org" TargetMode="External"/><Relationship Id="rId3" Type="http://schemas.openxmlformats.org/officeDocument/2006/relationships/image" Target="../media/image7.png"/><Relationship Id="rId7" Type="http://schemas.openxmlformats.org/officeDocument/2006/relationships/hyperlink" Target="mailto:tysoncm@scsk12.org" TargetMode="External"/><Relationship Id="rId12" Type="http://schemas.openxmlformats.org/officeDocument/2006/relationships/hyperlink" Target="mailto:Robertsv@scsk12.org" TargetMode="External"/><Relationship Id="rId2" Type="http://schemas.openxmlformats.org/officeDocument/2006/relationships/notesSlide" Target="../notesSlides/notesSlide24.xml"/><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mailto:hilliardn2@scsk12.org" TargetMode="External"/><Relationship Id="rId11" Type="http://schemas.openxmlformats.org/officeDocument/2006/relationships/hyperlink" Target="mailto:smithm12@scsk12.org" TargetMode="External"/><Relationship Id="rId5" Type="http://schemas.openxmlformats.org/officeDocument/2006/relationships/hyperlink" Target="mailto:corralozaetad@scsk12.org" TargetMode="External"/><Relationship Id="rId15" Type="http://schemas.openxmlformats.org/officeDocument/2006/relationships/hyperlink" Target="mailto:smithky@scsk12.org" TargetMode="External"/><Relationship Id="rId10" Type="http://schemas.openxmlformats.org/officeDocument/2006/relationships/hyperlink" Target="mailto:myersmd1@scsk12.org" TargetMode="External"/><Relationship Id="rId4" Type="http://schemas.openxmlformats.org/officeDocument/2006/relationships/hyperlink" Target="mailto:sholarts@scsk12.org" TargetMode="External"/><Relationship Id="rId9" Type="http://schemas.openxmlformats.org/officeDocument/2006/relationships/hyperlink" Target="mailto:pates@scsk12.org" TargetMode="External"/><Relationship Id="rId14" Type="http://schemas.openxmlformats.org/officeDocument/2006/relationships/hyperlink" Target="mailto:bentonjonesle@scsk12.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www.cdc.gov/ncbddd/autism/facts.html" TargetMode="External"/><Relationship Id="rId4" Type="http://schemas.openxmlformats.org/officeDocument/2006/relationships/hyperlink" Target="https://nationalautismassociatio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www.cdc.gov/ActEarly"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JstvhNqk3is?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cdc.gov/ActEarly"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LvhXmdxqC6o?start=5&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 name="TextBox 6"/>
          <p:cNvSpPr txBox="1"/>
          <p:nvPr/>
        </p:nvSpPr>
        <p:spPr>
          <a:xfrm>
            <a:off x="416340" y="3924513"/>
            <a:ext cx="6756400"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600">
                <a:solidFill>
                  <a:srgbClr val="FF0000"/>
                </a:solidFill>
                <a:latin typeface="Comic Sans MS"/>
                <a:ea typeface="Comic Sans MS"/>
                <a:cs typeface="Comic Sans MS"/>
                <a:sym typeface="Comic Sans MS"/>
              </a:defRPr>
            </a:pPr>
            <a:r>
              <a:rPr lang="en-US" sz="5400">
                <a:solidFill>
                  <a:srgbClr val="C00000"/>
                </a:solidFill>
                <a:latin typeface="Aldhabi" panose="01000000000000000000" pitchFamily="2" charset="-78"/>
                <a:cs typeface="Aldhabi" panose="01000000000000000000" pitchFamily="2" charset="-78"/>
              </a:rPr>
              <a:t>Autism Spectrum Disorder Professional Learning Series Part 3 </a:t>
            </a:r>
            <a:endParaRPr sz="5400">
              <a:solidFill>
                <a:srgbClr val="C00000"/>
              </a:solidFill>
              <a:latin typeface="Aldhabi" panose="01000000000000000000" pitchFamily="2" charset="-78"/>
              <a:cs typeface="Aldhabi" panose="01000000000000000000" pitchFamily="2" charset="-78"/>
            </a:endParaRPr>
          </a:p>
        </p:txBody>
      </p:sp>
      <p:sp>
        <p:nvSpPr>
          <p:cNvPr id="95" name="TextBox 3"/>
          <p:cNvSpPr txBox="1"/>
          <p:nvPr/>
        </p:nvSpPr>
        <p:spPr>
          <a:xfrm>
            <a:off x="127190" y="5678839"/>
            <a:ext cx="7045549"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defRPr sz="1400"/>
            </a:pPr>
            <a:r>
              <a:rPr sz="2000">
                <a:latin typeface="Aldhabi" panose="01000000000000000000" pitchFamily="2" charset="-78"/>
                <a:cs typeface="Aldhabi" panose="01000000000000000000" pitchFamily="2" charset="-78"/>
              </a:rPr>
              <a:t>Created and Presented by: M</a:t>
            </a:r>
            <a:r>
              <a:rPr lang="en-US" sz="2000">
                <a:latin typeface="Aldhabi" panose="01000000000000000000" pitchFamily="2" charset="-78"/>
                <a:cs typeface="Aldhabi" panose="01000000000000000000" pitchFamily="2" charset="-78"/>
              </a:rPr>
              <a:t>-</a:t>
            </a:r>
            <a:r>
              <a:rPr sz="2000">
                <a:latin typeface="Aldhabi" panose="01000000000000000000" pitchFamily="2" charset="-78"/>
                <a:cs typeface="Aldhabi" panose="01000000000000000000" pitchFamily="2" charset="-78"/>
              </a:rPr>
              <a:t>SCS Health Services Program Advisors</a:t>
            </a:r>
          </a:p>
          <a:p>
            <a:pPr>
              <a:defRPr sz="1400"/>
            </a:pPr>
            <a:r>
              <a:rPr lang="en-US" sz="2000">
                <a:latin typeface="Aldhabi" panose="01000000000000000000" pitchFamily="2" charset="-78"/>
                <a:ea typeface="+mn-lt"/>
                <a:cs typeface="Aldhabi" panose="01000000000000000000" pitchFamily="2" charset="-78"/>
              </a:rPr>
              <a:t>Timika Sholar, Nicole Hilliard, </a:t>
            </a:r>
            <a:r>
              <a:rPr lang="en-US" sz="2000" err="1">
                <a:latin typeface="Aldhabi" panose="01000000000000000000" pitchFamily="2" charset="-78"/>
                <a:ea typeface="+mn-lt"/>
                <a:cs typeface="Aldhabi" panose="01000000000000000000" pitchFamily="2" charset="-78"/>
              </a:rPr>
              <a:t>Shanel</a:t>
            </a:r>
            <a:r>
              <a:rPr lang="en-US" sz="2000">
                <a:latin typeface="Aldhabi" panose="01000000000000000000" pitchFamily="2" charset="-78"/>
                <a:cs typeface="Aldhabi" panose="01000000000000000000" pitchFamily="2" charset="-78"/>
              </a:rPr>
              <a:t> Carson, LaTasha Jones, </a:t>
            </a:r>
            <a:r>
              <a:rPr sz="2000">
                <a:latin typeface="Aldhabi" panose="01000000000000000000" pitchFamily="2" charset="-78"/>
                <a:cs typeface="Aldhabi" panose="01000000000000000000" pitchFamily="2" charset="-78"/>
              </a:rPr>
              <a:t>Michaela Myers, </a:t>
            </a:r>
            <a:r>
              <a:rPr lang="en-US" sz="2000">
                <a:latin typeface="Aldhabi" panose="01000000000000000000" pitchFamily="2" charset="-78"/>
                <a:cs typeface="Aldhabi" panose="01000000000000000000" pitchFamily="2" charset="-78"/>
              </a:rPr>
              <a:t>and Veronica</a:t>
            </a:r>
            <a:r>
              <a:rPr sz="2000">
                <a:latin typeface="Aldhabi" panose="01000000000000000000" pitchFamily="2" charset="-78"/>
                <a:cs typeface="Aldhabi" panose="01000000000000000000" pitchFamily="2" charset="-78"/>
              </a:rPr>
              <a:t> Roberts</a:t>
            </a:r>
            <a:endParaRPr lang="en-US" sz="2000">
              <a:latin typeface="Aldhabi" panose="01000000000000000000" pitchFamily="2" charset="-78"/>
              <a:cs typeface="Aldhabi" panose="01000000000000000000" pitchFamily="2" charset="-78"/>
            </a:endParaRPr>
          </a:p>
        </p:txBody>
      </p:sp>
      <p:pic>
        <p:nvPicPr>
          <p:cNvPr id="96" name="Picture 1" descr="Picture 1"/>
          <p:cNvPicPr>
            <a:picLocks noChangeAspect="1"/>
          </p:cNvPicPr>
          <p:nvPr/>
        </p:nvPicPr>
        <p:blipFill>
          <a:blip r:embed="rId4"/>
          <a:srcRect l="5257" t="22719" r="80302" b="20509"/>
          <a:stretch>
            <a:fillRect/>
          </a:stretch>
        </p:blipFill>
        <p:spPr>
          <a:xfrm>
            <a:off x="339724" y="353582"/>
            <a:ext cx="1142096" cy="114209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14FF-C3DD-53E7-10FF-3D9089FC472B}"/>
              </a:ext>
            </a:extLst>
          </p:cNvPr>
          <p:cNvSpPr>
            <a:spLocks noGrp="1"/>
          </p:cNvSpPr>
          <p:nvPr>
            <p:ph type="title"/>
          </p:nvPr>
        </p:nvSpPr>
        <p:spPr/>
        <p:txBody>
          <a:bodyPr lIns="45719" tIns="45720" rIns="45719" bIns="45720" anchor="ctr">
            <a:noAutofit/>
          </a:bodyPr>
          <a:lstStyle/>
          <a:p>
            <a:pPr algn="ctr"/>
            <a:r>
              <a:rPr lang="en-US" sz="3200">
                <a:latin typeface="Aldhabi"/>
              </a:rPr>
              <a:t>cdc.gov  Training Module #4  Watch Me! Learn the Signs. Act Early</a:t>
            </a:r>
            <a:br>
              <a:rPr lang="en-US" sz="3200">
                <a:latin typeface="Aldhabi"/>
              </a:rPr>
            </a:br>
            <a:r>
              <a:rPr lang="en-US" sz="3200">
                <a:solidFill>
                  <a:srgbClr val="C00000"/>
                </a:solidFill>
                <a:latin typeface="Aldhabi"/>
              </a:rPr>
              <a:t>Conversation about a non-typical developing child</a:t>
            </a:r>
            <a:br>
              <a:rPr lang="en-US" sz="3200">
                <a:solidFill>
                  <a:srgbClr val="C00000"/>
                </a:solidFill>
                <a:latin typeface="Aldhabi"/>
              </a:rPr>
            </a:br>
            <a:r>
              <a:rPr lang="en-US" sz="3200">
                <a:solidFill>
                  <a:srgbClr val="C00000"/>
                </a:solidFill>
                <a:latin typeface="Aldhabi"/>
              </a:rPr>
              <a:t>"Putting the Milestones into Practice: Jacob and Tyler, a Case Study"</a:t>
            </a:r>
            <a:endParaRPr lang="en-US">
              <a:solidFill>
                <a:srgbClr val="C00000"/>
              </a:solidFill>
            </a:endParaRPr>
          </a:p>
        </p:txBody>
      </p:sp>
      <p:sp>
        <p:nvSpPr>
          <p:cNvPr id="3" name="Text Placeholder 2">
            <a:extLst>
              <a:ext uri="{FF2B5EF4-FFF2-40B4-BE49-F238E27FC236}">
                <a16:creationId xmlns:a16="http://schemas.microsoft.com/office/drawing/2014/main" id="{CB2561FF-4CFE-3042-BD36-DE110B4A9764}"/>
              </a:ext>
            </a:extLst>
          </p:cNvPr>
          <p:cNvSpPr>
            <a:spLocks noGrp="1"/>
          </p:cNvSpPr>
          <p:nvPr>
            <p:ph type="body" idx="1"/>
          </p:nvPr>
        </p:nvSpPr>
        <p:spPr/>
        <p:txBody>
          <a:bodyPr lIns="45719" tIns="45720" rIns="45719" bIns="45720" anchor="t">
            <a:normAutofit/>
          </a:bodyPr>
          <a:lstStyle/>
          <a:p>
            <a:pPr marL="0" indent="0">
              <a:buNone/>
            </a:pPr>
            <a:endParaRPr lang="en-US"/>
          </a:p>
        </p:txBody>
      </p:sp>
      <p:pic>
        <p:nvPicPr>
          <p:cNvPr id="4" name="Online Media 3" title="Putting the Milestones into Practice: Jacob and Tyler, a Case Study">
            <a:hlinkClick r:id="" action="ppaction://media"/>
            <a:extLst>
              <a:ext uri="{FF2B5EF4-FFF2-40B4-BE49-F238E27FC236}">
                <a16:creationId xmlns:a16="http://schemas.microsoft.com/office/drawing/2014/main" id="{2AB97DEA-F6A5-4D95-5CB9-F76BDC9ECB4C}"/>
              </a:ext>
            </a:extLst>
          </p:cNvPr>
          <p:cNvPicPr>
            <a:picLocks noRot="1" noChangeAspect="1"/>
          </p:cNvPicPr>
          <p:nvPr>
            <a:videoFile r:link="rId1"/>
          </p:nvPr>
        </p:nvPicPr>
        <p:blipFill>
          <a:blip r:embed="rId3"/>
          <a:stretch>
            <a:fillRect/>
          </a:stretch>
        </p:blipFill>
        <p:spPr>
          <a:xfrm>
            <a:off x="846059" y="1801436"/>
            <a:ext cx="10466990" cy="4395387"/>
          </a:xfrm>
          <a:prstGeom prst="rect">
            <a:avLst/>
          </a:prstGeom>
        </p:spPr>
      </p:pic>
    </p:spTree>
    <p:extLst>
      <p:ext uri="{BB962C8B-B14F-4D97-AF65-F5344CB8AC3E}">
        <p14:creationId xmlns:p14="http://schemas.microsoft.com/office/powerpoint/2010/main" val="30866941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CF281B-CFBD-581C-E793-EC8D68D45502}"/>
              </a:ext>
            </a:extLst>
          </p:cNvPr>
          <p:cNvPicPr>
            <a:picLocks noChangeAspect="1"/>
          </p:cNvPicPr>
          <p:nvPr/>
        </p:nvPicPr>
        <p:blipFill>
          <a:blip r:embed="rId4"/>
          <a:stretch>
            <a:fillRect/>
          </a:stretch>
        </p:blipFill>
        <p:spPr>
          <a:xfrm>
            <a:off x="9804811" y="0"/>
            <a:ext cx="2201662" cy="1979584"/>
          </a:xfrm>
          <a:prstGeom prst="rect">
            <a:avLst/>
          </a:prstGeom>
        </p:spPr>
      </p:pic>
      <p:sp>
        <p:nvSpPr>
          <p:cNvPr id="5" name="TextBox 4">
            <a:extLst>
              <a:ext uri="{FF2B5EF4-FFF2-40B4-BE49-F238E27FC236}">
                <a16:creationId xmlns:a16="http://schemas.microsoft.com/office/drawing/2014/main" id="{AB1FDB29-9CCE-6C0C-BF46-ED9F53D11DE5}"/>
              </a:ext>
            </a:extLst>
          </p:cNvPr>
          <p:cNvSpPr txBox="1"/>
          <p:nvPr/>
        </p:nvSpPr>
        <p:spPr>
          <a:xfrm>
            <a:off x="264040" y="1901744"/>
            <a:ext cx="9190048"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5400">
                <a:solidFill>
                  <a:schemeClr val="tx1"/>
                </a:solidFill>
                <a:latin typeface="Aldhabi"/>
                <a:cs typeface="Segoe UI"/>
              </a:rPr>
              <a:t>When Parents Disagree with Your Concerns </a:t>
            </a:r>
          </a:p>
          <a:p>
            <a:pPr algn="ctr"/>
            <a:r>
              <a:rPr lang="en-US" sz="5400">
                <a:solidFill>
                  <a:schemeClr val="tx1"/>
                </a:solidFill>
                <a:latin typeface="Aldhabi"/>
                <a:cs typeface="Segoe UI"/>
              </a:rPr>
              <a:t>OR</a:t>
            </a:r>
          </a:p>
          <a:p>
            <a:pPr algn="ctr"/>
            <a:r>
              <a:rPr lang="en-US" sz="5400">
                <a:solidFill>
                  <a:schemeClr val="tx1"/>
                </a:solidFill>
                <a:latin typeface="Aldhabi"/>
                <a:cs typeface="Segoe UI"/>
              </a:rPr>
              <a:t>Doctors  Want to Wait/Don't See What You See</a:t>
            </a:r>
            <a:endParaRPr lang="en-US" sz="5400">
              <a:solidFill>
                <a:schemeClr val="tx1"/>
              </a:solidFill>
            </a:endParaRPr>
          </a:p>
        </p:txBody>
      </p:sp>
    </p:spTree>
    <p:extLst>
      <p:ext uri="{BB962C8B-B14F-4D97-AF65-F5344CB8AC3E}">
        <p14:creationId xmlns:p14="http://schemas.microsoft.com/office/powerpoint/2010/main" val="3914762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474777" y="1782795"/>
            <a:ext cx="8642329" cy="4939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gn="ctr">
              <a:defRPr sz="3200" b="1">
                <a:solidFill>
                  <a:srgbClr val="FFFFFF"/>
                </a:solidFill>
                <a:latin typeface="Century Gothic"/>
                <a:ea typeface="Century Gothic"/>
                <a:cs typeface="Century Gothic"/>
                <a:sym typeface="Century Gothic"/>
              </a:defRPr>
            </a:lvl1pPr>
          </a:lstStyle>
          <a:p>
            <a:pPr marL="685800" indent="-685800" algn="l">
              <a:buFont typeface="Wingdings"/>
              <a:buChar char="§"/>
            </a:pPr>
            <a:endParaRPr lang="en-US" sz="2500">
              <a:solidFill>
                <a:schemeClr val="tx1"/>
              </a:solidFill>
              <a:latin typeface="Aldhabi"/>
            </a:endParaRPr>
          </a:p>
          <a:p>
            <a:pPr marL="685800" indent="-685800" algn="l">
              <a:buFont typeface="Wingdings"/>
              <a:buChar char="§"/>
            </a:pPr>
            <a:r>
              <a:rPr lang="en-US" sz="2500">
                <a:solidFill>
                  <a:schemeClr val="tx1"/>
                </a:solidFill>
                <a:latin typeface="Aldhabi"/>
              </a:rPr>
              <a:t>Sometimes children behave differently at home and school so I'm only able to share what I've witnessed in the classroom.  We can refer your child to our  school district’s Local Education Agency to discuss concerns further/request an evaluation or we can continue to monitor and have a follow-up discussion in a few weeks to see how you feel.</a:t>
            </a:r>
          </a:p>
          <a:p>
            <a:pPr marL="685800" indent="-685800" algn="l">
              <a:buFont typeface="Wingdings"/>
              <a:buChar char="§"/>
            </a:pPr>
            <a:r>
              <a:rPr lang="en-US" sz="2500">
                <a:solidFill>
                  <a:schemeClr val="tx1"/>
                </a:solidFill>
                <a:latin typeface="Aldhabi"/>
              </a:rPr>
              <a:t>I understand that you are upset, but I also want the best for your child so it's important for me to share what I have observed.  We can move forward however you feel is best.</a:t>
            </a:r>
          </a:p>
          <a:p>
            <a:pPr marL="685800" indent="-685800" algn="l">
              <a:buFont typeface="Wingdings"/>
              <a:buChar char="§"/>
            </a:pPr>
            <a:r>
              <a:rPr lang="en-US" sz="2500">
                <a:solidFill>
                  <a:schemeClr val="tx1"/>
                </a:solidFill>
                <a:latin typeface="Aldhabi"/>
              </a:rPr>
              <a:t>I understand the Doctor prefers to wait and it's true all children develop at their own pace, but if you're willing, there are alternate avenues we can take such as getting a second opinion or calling our district’s Local Education Agency to make sure there are no legitimate concerns because early intervention is key.</a:t>
            </a:r>
          </a:p>
          <a:p>
            <a:r>
              <a:rPr lang="en-US" sz="4000">
                <a:solidFill>
                  <a:srgbClr val="C00000"/>
                </a:solidFill>
                <a:latin typeface="Aldhabi" panose="01000000000000000000" pitchFamily="2" charset="-78"/>
                <a:cs typeface="Aldhabi" panose="01000000000000000000" pitchFamily="2" charset="-78"/>
                <a:hlinkClick r:id="rId4">
                  <a:extLst>
                    <a:ext uri="{A12FA001-AC4F-418D-AE19-62706E023703}">
                      <ahyp:hlinkClr xmlns:ahyp="http://schemas.microsoft.com/office/drawing/2018/hyperlinkcolor" val="tx"/>
                    </a:ext>
                  </a:extLst>
                </a:hlinkClick>
              </a:rPr>
              <a:t>www.cdc.gov/ActEarly</a:t>
            </a:r>
            <a:endParaRPr lang="en-US" sz="4000">
              <a:solidFill>
                <a:srgbClr val="C00000"/>
              </a:solidFill>
              <a:latin typeface="Aldhabi" panose="01000000000000000000" pitchFamily="2" charset="-78"/>
              <a:cs typeface="Aldhabi" panose="01000000000000000000" pitchFamily="2" charset="-78"/>
            </a:endParaRPr>
          </a:p>
        </p:txBody>
      </p:sp>
      <p:pic>
        <p:nvPicPr>
          <p:cNvPr id="2" name="Picture 1">
            <a:extLst>
              <a:ext uri="{FF2B5EF4-FFF2-40B4-BE49-F238E27FC236}">
                <a16:creationId xmlns:a16="http://schemas.microsoft.com/office/drawing/2014/main" id="{98593182-9FB3-CA94-F633-C2E5044515A3}"/>
              </a:ext>
            </a:extLst>
          </p:cNvPr>
          <p:cNvPicPr>
            <a:picLocks noChangeAspect="1"/>
          </p:cNvPicPr>
          <p:nvPr/>
        </p:nvPicPr>
        <p:blipFill>
          <a:blip r:embed="rId5"/>
          <a:stretch>
            <a:fillRect/>
          </a:stretch>
        </p:blipFill>
        <p:spPr>
          <a:xfrm>
            <a:off x="9774316" y="0"/>
            <a:ext cx="2201662" cy="1979584"/>
          </a:xfrm>
          <a:prstGeom prst="rect">
            <a:avLst/>
          </a:prstGeom>
        </p:spPr>
      </p:pic>
      <p:sp>
        <p:nvSpPr>
          <p:cNvPr id="5" name="TextBox 4">
            <a:extLst>
              <a:ext uri="{FF2B5EF4-FFF2-40B4-BE49-F238E27FC236}">
                <a16:creationId xmlns:a16="http://schemas.microsoft.com/office/drawing/2014/main" id="{721334EF-7839-1179-AEEF-BAFBE3136357}"/>
              </a:ext>
            </a:extLst>
          </p:cNvPr>
          <p:cNvSpPr txBox="1"/>
          <p:nvPr/>
        </p:nvSpPr>
        <p:spPr>
          <a:xfrm>
            <a:off x="376518" y="332521"/>
            <a:ext cx="8982635"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6000" b="0" i="0" strike="noStrike" kern="0" cap="none" spc="0" normalizeH="0" baseline="0" noProof="0">
                <a:ln>
                  <a:noFill/>
                </a:ln>
                <a:solidFill>
                  <a:schemeClr val="bg1"/>
                </a:solidFill>
                <a:effectLst/>
                <a:uLnTx/>
                <a:uFillTx/>
                <a:latin typeface="Aldhabi"/>
                <a:cs typeface="Calibri"/>
                <a:sym typeface="Calibri"/>
              </a:rPr>
              <a:t>Examples of Statements </a:t>
            </a:r>
            <a:r>
              <a:rPr lang="en-US" sz="6000">
                <a:solidFill>
                  <a:schemeClr val="bg1"/>
                </a:solidFill>
                <a:latin typeface="Aldhabi"/>
                <a:cs typeface="Calibri"/>
              </a:rPr>
              <a:t>Y</a:t>
            </a:r>
            <a:r>
              <a:rPr kumimoji="0" lang="en-US" sz="6000" b="0" i="0" strike="noStrike" kern="0" cap="none" spc="0" normalizeH="0" baseline="0" noProof="0" err="1">
                <a:ln>
                  <a:noFill/>
                </a:ln>
                <a:solidFill>
                  <a:schemeClr val="bg1"/>
                </a:solidFill>
                <a:effectLst/>
                <a:uLnTx/>
                <a:uFillTx/>
                <a:latin typeface="Aldhabi"/>
                <a:cs typeface="Calibri"/>
                <a:sym typeface="Calibri"/>
              </a:rPr>
              <a:t>ou</a:t>
            </a:r>
            <a:r>
              <a:rPr kumimoji="0" lang="en-US" sz="6000" b="0" i="0" strike="noStrike" kern="0" cap="none" spc="0" normalizeH="0" baseline="0" noProof="0">
                <a:ln>
                  <a:noFill/>
                </a:ln>
                <a:solidFill>
                  <a:schemeClr val="bg1"/>
                </a:solidFill>
                <a:effectLst/>
                <a:uLnTx/>
                <a:uFillTx/>
                <a:latin typeface="Aldhabi"/>
                <a:cs typeface="Calibri"/>
                <a:sym typeface="Calibri"/>
              </a:rPr>
              <a:t> </a:t>
            </a:r>
            <a:r>
              <a:rPr lang="en-US" sz="6000">
                <a:solidFill>
                  <a:schemeClr val="bg1"/>
                </a:solidFill>
                <a:latin typeface="Aldhabi"/>
                <a:cs typeface="Calibri"/>
              </a:rPr>
              <a:t>C</a:t>
            </a:r>
            <a:r>
              <a:rPr kumimoji="0" lang="en-US" sz="6000" b="0" i="0" strike="noStrike" kern="0" cap="none" spc="0" normalizeH="0" baseline="0" noProof="0">
                <a:ln>
                  <a:noFill/>
                </a:ln>
                <a:solidFill>
                  <a:schemeClr val="bg1"/>
                </a:solidFill>
                <a:effectLst/>
                <a:uLnTx/>
                <a:uFillTx/>
                <a:latin typeface="Aldhabi"/>
                <a:cs typeface="Calibri"/>
                <a:sym typeface="Calibri"/>
              </a:rPr>
              <a:t>an </a:t>
            </a:r>
            <a:r>
              <a:rPr lang="en-US" sz="6000">
                <a:solidFill>
                  <a:schemeClr val="bg1"/>
                </a:solidFill>
                <a:latin typeface="Aldhabi"/>
                <a:cs typeface="Calibri"/>
              </a:rPr>
              <a:t>E</a:t>
            </a:r>
            <a:r>
              <a:rPr kumimoji="0" lang="en-US" sz="6000" b="0" i="0" strike="noStrike" kern="0" cap="none" spc="0" normalizeH="0" baseline="0" noProof="0" err="1">
                <a:ln>
                  <a:noFill/>
                </a:ln>
                <a:solidFill>
                  <a:schemeClr val="bg1"/>
                </a:solidFill>
                <a:effectLst/>
                <a:uLnTx/>
                <a:uFillTx/>
                <a:latin typeface="Aldhabi"/>
                <a:cs typeface="Calibri"/>
                <a:sym typeface="Calibri"/>
              </a:rPr>
              <a:t>xpress</a:t>
            </a:r>
            <a:endParaRPr kumimoji="0" lang="en-US" sz="6000" b="0" i="0" u="sng" strike="noStrike" kern="0" cap="none" spc="0" normalizeH="0" baseline="0" noProof="0">
              <a:ln>
                <a:noFill/>
              </a:ln>
              <a:solidFill>
                <a:schemeClr val="bg1"/>
              </a:solidFill>
              <a:effectLst/>
              <a:uLnTx/>
              <a:uFillTx/>
              <a:latin typeface="Aldhabi"/>
              <a:cs typeface="Calibri"/>
              <a:sym typeface="Calibri"/>
            </a:endParaRPr>
          </a:p>
        </p:txBody>
      </p:sp>
      <p:sp>
        <p:nvSpPr>
          <p:cNvPr id="6" name="TextBox 5">
            <a:extLst>
              <a:ext uri="{FF2B5EF4-FFF2-40B4-BE49-F238E27FC236}">
                <a16:creationId xmlns:a16="http://schemas.microsoft.com/office/drawing/2014/main" id="{E43BA83D-EC6E-2E1C-5535-978C38384792}"/>
              </a:ext>
            </a:extLst>
          </p:cNvPr>
          <p:cNvSpPr txBox="1"/>
          <p:nvPr/>
        </p:nvSpPr>
        <p:spPr>
          <a:xfrm>
            <a:off x="2169459" y="1459631"/>
            <a:ext cx="620458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a:ln>
                  <a:noFill/>
                </a:ln>
                <a:solidFill>
                  <a:srgbClr val="000000"/>
                </a:solidFill>
                <a:effectLst/>
                <a:uLnTx/>
                <a:uFillTx/>
                <a:latin typeface="Aldhabi"/>
                <a:cs typeface="Calibri"/>
                <a:sym typeface="Calibri"/>
              </a:rPr>
              <a:t>REMEMBER TO NEVER DIAGNOSE A CHILD….. </a:t>
            </a:r>
          </a:p>
        </p:txBody>
      </p:sp>
    </p:spTree>
    <p:extLst>
      <p:ext uri="{BB962C8B-B14F-4D97-AF65-F5344CB8AC3E}">
        <p14:creationId xmlns:p14="http://schemas.microsoft.com/office/powerpoint/2010/main" val="23789379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additive="base">
                                        <p:cTn id="15" dur="500" fill="hold"/>
                                        <p:tgtEl>
                                          <p:spTgt spid="103"/>
                                        </p:tgtEl>
                                        <p:attrNameLst>
                                          <p:attrName>ppt_x</p:attrName>
                                        </p:attrNameLst>
                                      </p:cBhvr>
                                      <p:tavLst>
                                        <p:tav tm="0">
                                          <p:val>
                                            <p:strVal val="#ppt_x"/>
                                          </p:val>
                                        </p:tav>
                                        <p:tav tm="100000">
                                          <p:val>
                                            <p:strVal val="#ppt_x"/>
                                          </p:val>
                                        </p:tav>
                                      </p:tavLst>
                                    </p:anim>
                                    <p:anim calcmode="lin" valueType="num">
                                      <p:cBhvr additive="base">
                                        <p:cTn id="1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437907" y="1696643"/>
            <a:ext cx="10574447"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3200" b="1">
                <a:solidFill>
                  <a:srgbClr val="FFFFFF"/>
                </a:solidFill>
                <a:latin typeface="Century Gothic"/>
                <a:ea typeface="Century Gothic"/>
                <a:cs typeface="Century Gothic"/>
                <a:sym typeface="Century Gothic"/>
              </a:defRPr>
            </a:lvl1pPr>
          </a:lstStyle>
          <a:p>
            <a:pPr marL="457200" indent="-457200">
              <a:buFont typeface="Wingdings" panose="05000000000000000000" pitchFamily="2" charset="2"/>
              <a:buChar char="Ø"/>
            </a:pPr>
            <a:r>
              <a:rPr lang="en-US" sz="4800" b="0">
                <a:solidFill>
                  <a:schemeClr val="tx1"/>
                </a:solidFill>
                <a:latin typeface="Aldhabi" panose="01000000000000000000" pitchFamily="2" charset="-78"/>
                <a:cs typeface="Aldhabi" panose="01000000000000000000" pitchFamily="2" charset="-78"/>
              </a:rPr>
              <a:t>Ask the PCP about completing Developmental Screenings</a:t>
            </a:r>
            <a:endParaRPr b="0"/>
          </a:p>
        </p:txBody>
      </p:sp>
      <p:pic>
        <p:nvPicPr>
          <p:cNvPr id="2" name="Picture 1">
            <a:extLst>
              <a:ext uri="{FF2B5EF4-FFF2-40B4-BE49-F238E27FC236}">
                <a16:creationId xmlns:a16="http://schemas.microsoft.com/office/drawing/2014/main" id="{C8C092EC-C8BC-90B0-4D59-2C62D34DBF7F}"/>
              </a:ext>
            </a:extLst>
          </p:cNvPr>
          <p:cNvPicPr>
            <a:picLocks noChangeAspect="1"/>
          </p:cNvPicPr>
          <p:nvPr/>
        </p:nvPicPr>
        <p:blipFill>
          <a:blip r:embed="rId4"/>
          <a:stretch>
            <a:fillRect/>
          </a:stretch>
        </p:blipFill>
        <p:spPr>
          <a:xfrm>
            <a:off x="9809827" y="0"/>
            <a:ext cx="2201662" cy="1979584"/>
          </a:xfrm>
          <a:prstGeom prst="rect">
            <a:avLst/>
          </a:prstGeom>
        </p:spPr>
      </p:pic>
      <p:sp>
        <p:nvSpPr>
          <p:cNvPr id="14" name="TextBox 13">
            <a:extLst>
              <a:ext uri="{FF2B5EF4-FFF2-40B4-BE49-F238E27FC236}">
                <a16:creationId xmlns:a16="http://schemas.microsoft.com/office/drawing/2014/main" id="{58DA9BD9-139A-5A64-7F70-0A715EEC30A4}"/>
              </a:ext>
            </a:extLst>
          </p:cNvPr>
          <p:cNvSpPr txBox="1"/>
          <p:nvPr/>
        </p:nvSpPr>
        <p:spPr>
          <a:xfrm>
            <a:off x="0" y="2527640"/>
            <a:ext cx="712507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sz="4800" b="0" i="0" u="none" strike="noStrike" cap="none" spc="0" normalizeH="0" baseline="0">
                <a:ln>
                  <a:noFill/>
                </a:ln>
                <a:solidFill>
                  <a:srgbClr val="000000"/>
                </a:solidFill>
                <a:effectLst/>
                <a:uFillTx/>
                <a:latin typeface="Aldhabi" panose="01000000000000000000" pitchFamily="2" charset="-78"/>
                <a:cs typeface="Aldhabi" panose="01000000000000000000" pitchFamily="2" charset="-78"/>
                <a:sym typeface="Calibri"/>
              </a:rPr>
              <a:t>Ask the PCP for a referral to a Specialist</a:t>
            </a:r>
          </a:p>
        </p:txBody>
      </p:sp>
      <p:sp>
        <p:nvSpPr>
          <p:cNvPr id="15" name="TextBox 14">
            <a:extLst>
              <a:ext uri="{FF2B5EF4-FFF2-40B4-BE49-F238E27FC236}">
                <a16:creationId xmlns:a16="http://schemas.microsoft.com/office/drawing/2014/main" id="{E6BA9B94-3AF2-6DA8-6938-26C0388E17D7}"/>
              </a:ext>
            </a:extLst>
          </p:cNvPr>
          <p:cNvSpPr txBox="1"/>
          <p:nvPr/>
        </p:nvSpPr>
        <p:spPr>
          <a:xfrm>
            <a:off x="0" y="3177324"/>
            <a:ext cx="1138020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US" sz="4800">
                <a:latin typeface="Aldhabi" panose="01000000000000000000" pitchFamily="2" charset="-78"/>
                <a:cs typeface="Aldhabi" panose="01000000000000000000" pitchFamily="2" charset="-78"/>
              </a:rPr>
              <a:t>Get an evaluation completed by an outside provider (2</a:t>
            </a:r>
            <a:r>
              <a:rPr lang="en-US" sz="4800" baseline="30000">
                <a:latin typeface="Aldhabi" panose="01000000000000000000" pitchFamily="2" charset="-78"/>
                <a:cs typeface="Aldhabi" panose="01000000000000000000" pitchFamily="2" charset="-78"/>
              </a:rPr>
              <a:t>nd</a:t>
            </a:r>
            <a:r>
              <a:rPr lang="en-US" sz="4800">
                <a:latin typeface="Aldhabi" panose="01000000000000000000" pitchFamily="2" charset="-78"/>
                <a:cs typeface="Aldhabi" panose="01000000000000000000" pitchFamily="2" charset="-78"/>
              </a:rPr>
              <a:t> Opinion)</a:t>
            </a:r>
            <a:endParaRPr kumimoji="0" lang="en-US" sz="4800" b="0" i="0" u="none" strike="noStrike" cap="none" spc="0" normalizeH="0" baseline="0">
              <a:ln>
                <a:noFill/>
              </a:ln>
              <a:solidFill>
                <a:srgbClr val="000000"/>
              </a:solidFill>
              <a:effectLst/>
              <a:uFillTx/>
              <a:latin typeface="Aldhabi" panose="01000000000000000000" pitchFamily="2" charset="-78"/>
              <a:cs typeface="Aldhabi" panose="01000000000000000000" pitchFamily="2" charset="-78"/>
              <a:sym typeface="Calibri"/>
            </a:endParaRPr>
          </a:p>
        </p:txBody>
      </p:sp>
      <p:sp>
        <p:nvSpPr>
          <p:cNvPr id="16" name="TextBox 15">
            <a:extLst>
              <a:ext uri="{FF2B5EF4-FFF2-40B4-BE49-F238E27FC236}">
                <a16:creationId xmlns:a16="http://schemas.microsoft.com/office/drawing/2014/main" id="{1795DF65-CF09-28D0-07CF-099810866952}"/>
              </a:ext>
            </a:extLst>
          </p:cNvPr>
          <p:cNvSpPr txBox="1"/>
          <p:nvPr/>
        </p:nvSpPr>
        <p:spPr>
          <a:xfrm>
            <a:off x="0" y="4008319"/>
            <a:ext cx="895387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Wingdings" panose="05000000000000000000" pitchFamily="2" charset="2"/>
              <a:buChar char="Ø"/>
              <a:tabLst/>
            </a:pPr>
            <a:r>
              <a:rPr lang="en-US" sz="4800">
                <a:latin typeface="Aldhabi" panose="01000000000000000000" pitchFamily="2" charset="-78"/>
                <a:cs typeface="Aldhabi" panose="01000000000000000000" pitchFamily="2" charset="-78"/>
              </a:rPr>
              <a:t>Contact the assigned HSA for additional guidance</a:t>
            </a:r>
            <a:endParaRPr kumimoji="0" lang="en-US" sz="4800" b="0" i="0" u="none" strike="noStrike" cap="none" spc="0" normalizeH="0" baseline="0">
              <a:ln>
                <a:noFill/>
              </a:ln>
              <a:solidFill>
                <a:srgbClr val="000000"/>
              </a:solidFill>
              <a:effectLst/>
              <a:uFillTx/>
              <a:latin typeface="Aldhabi" panose="01000000000000000000" pitchFamily="2" charset="-78"/>
              <a:cs typeface="Aldhabi" panose="01000000000000000000" pitchFamily="2" charset="-78"/>
              <a:sym typeface="Calibri"/>
            </a:endParaRPr>
          </a:p>
        </p:txBody>
      </p:sp>
      <p:sp>
        <p:nvSpPr>
          <p:cNvPr id="17" name="TextBox 16">
            <a:extLst>
              <a:ext uri="{FF2B5EF4-FFF2-40B4-BE49-F238E27FC236}">
                <a16:creationId xmlns:a16="http://schemas.microsoft.com/office/drawing/2014/main" id="{99B5F887-20EE-406F-7FCE-B6411C9D5380}"/>
              </a:ext>
            </a:extLst>
          </p:cNvPr>
          <p:cNvSpPr txBox="1"/>
          <p:nvPr/>
        </p:nvSpPr>
        <p:spPr>
          <a:xfrm>
            <a:off x="325926" y="173151"/>
            <a:ext cx="10031238"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6600" b="0" i="0" u="none" strike="noStrike" cap="none" spc="0" normalizeH="0" baseline="0">
                <a:ln>
                  <a:noFill/>
                </a:ln>
                <a:solidFill>
                  <a:schemeClr val="bg1"/>
                </a:solidFill>
                <a:effectLst/>
                <a:uFillTx/>
                <a:latin typeface="Aldhabi" panose="01000000000000000000" pitchFamily="2" charset="-78"/>
                <a:cs typeface="Aldhabi" panose="01000000000000000000" pitchFamily="2" charset="-78"/>
                <a:sym typeface="Calibri"/>
              </a:rPr>
              <a:t>Recommendations You Can Offer Parents</a:t>
            </a:r>
          </a:p>
        </p:txBody>
      </p:sp>
    </p:spTree>
    <p:extLst>
      <p:ext uri="{BB962C8B-B14F-4D97-AF65-F5344CB8AC3E}">
        <p14:creationId xmlns:p14="http://schemas.microsoft.com/office/powerpoint/2010/main" val="150226946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C3FC5-686A-23FD-5736-EBE920E66294}"/>
              </a:ext>
            </a:extLst>
          </p:cNvPr>
          <p:cNvPicPr>
            <a:picLocks noChangeAspect="1"/>
          </p:cNvPicPr>
          <p:nvPr/>
        </p:nvPicPr>
        <p:blipFill>
          <a:blip r:embed="rId4"/>
          <a:stretch>
            <a:fillRect/>
          </a:stretch>
        </p:blipFill>
        <p:spPr>
          <a:xfrm>
            <a:off x="9789759" y="0"/>
            <a:ext cx="2201662" cy="1979584"/>
          </a:xfrm>
          <a:prstGeom prst="rect">
            <a:avLst/>
          </a:prstGeom>
        </p:spPr>
      </p:pic>
      <p:sp>
        <p:nvSpPr>
          <p:cNvPr id="3" name="TextBox 2">
            <a:extLst>
              <a:ext uri="{FF2B5EF4-FFF2-40B4-BE49-F238E27FC236}">
                <a16:creationId xmlns:a16="http://schemas.microsoft.com/office/drawing/2014/main" id="{16999A00-C2AC-9FC4-F831-106975722B6E}"/>
              </a:ext>
            </a:extLst>
          </p:cNvPr>
          <p:cNvSpPr txBox="1"/>
          <p:nvPr/>
        </p:nvSpPr>
        <p:spPr>
          <a:xfrm>
            <a:off x="210457" y="-181429"/>
            <a:ext cx="9702799"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9600">
                <a:solidFill>
                  <a:schemeClr val="bg1"/>
                </a:solidFill>
                <a:latin typeface="Aldhabi"/>
                <a:ea typeface="+mn-lt"/>
                <a:cs typeface="+mn-lt"/>
              </a:rPr>
              <a:t>Tip Sheet</a:t>
            </a:r>
            <a:endParaRPr lang="en-US" sz="9600">
              <a:solidFill>
                <a:schemeClr val="bg1"/>
              </a:solidFill>
              <a:latin typeface="Aldhabi"/>
            </a:endParaRPr>
          </a:p>
        </p:txBody>
      </p:sp>
      <p:sp>
        <p:nvSpPr>
          <p:cNvPr id="4" name="TextBox 3">
            <a:extLst>
              <a:ext uri="{FF2B5EF4-FFF2-40B4-BE49-F238E27FC236}">
                <a16:creationId xmlns:a16="http://schemas.microsoft.com/office/drawing/2014/main" id="{919D5BEE-4583-7FEC-C550-46BF52854B05}"/>
              </a:ext>
            </a:extLst>
          </p:cNvPr>
          <p:cNvSpPr txBox="1"/>
          <p:nvPr/>
        </p:nvSpPr>
        <p:spPr>
          <a:xfrm>
            <a:off x="1962561" y="3365956"/>
            <a:ext cx="27432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5" descr="Graphical user interface, text, application&#10;&#10;Description automatically generated">
            <a:extLst>
              <a:ext uri="{FF2B5EF4-FFF2-40B4-BE49-F238E27FC236}">
                <a16:creationId xmlns:a16="http://schemas.microsoft.com/office/drawing/2014/main" id="{8AA53CF3-A6C0-CCE3-7DFB-C052349430EC}"/>
              </a:ext>
            </a:extLst>
          </p:cNvPr>
          <p:cNvPicPr>
            <a:picLocks noChangeAspect="1"/>
          </p:cNvPicPr>
          <p:nvPr/>
        </p:nvPicPr>
        <p:blipFill>
          <a:blip r:embed="rId5"/>
          <a:stretch>
            <a:fillRect/>
          </a:stretch>
        </p:blipFill>
        <p:spPr>
          <a:xfrm>
            <a:off x="263762" y="1302327"/>
            <a:ext cx="4267199" cy="5211105"/>
          </a:xfrm>
          <a:prstGeom prst="rect">
            <a:avLst/>
          </a:prstGeom>
        </p:spPr>
      </p:pic>
      <p:pic>
        <p:nvPicPr>
          <p:cNvPr id="6" name="Picture 6" descr="Text, letter&#10;&#10;Description automatically generated">
            <a:extLst>
              <a:ext uri="{FF2B5EF4-FFF2-40B4-BE49-F238E27FC236}">
                <a16:creationId xmlns:a16="http://schemas.microsoft.com/office/drawing/2014/main" id="{C9115843-3BF2-F663-6180-024617724CA4}"/>
              </a:ext>
            </a:extLst>
          </p:cNvPr>
          <p:cNvPicPr>
            <a:picLocks noChangeAspect="1"/>
          </p:cNvPicPr>
          <p:nvPr/>
        </p:nvPicPr>
        <p:blipFill>
          <a:blip r:embed="rId6"/>
          <a:stretch>
            <a:fillRect/>
          </a:stretch>
        </p:blipFill>
        <p:spPr>
          <a:xfrm>
            <a:off x="4670854" y="1302327"/>
            <a:ext cx="4261716" cy="5214393"/>
          </a:xfrm>
          <a:prstGeom prst="rect">
            <a:avLst/>
          </a:prstGeom>
        </p:spPr>
      </p:pic>
    </p:spTree>
    <p:extLst>
      <p:ext uri="{BB962C8B-B14F-4D97-AF65-F5344CB8AC3E}">
        <p14:creationId xmlns:p14="http://schemas.microsoft.com/office/powerpoint/2010/main" val="24941743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592644" y="2181613"/>
            <a:ext cx="8338920" cy="4770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3200" b="1">
                <a:solidFill>
                  <a:srgbClr val="FFFFFF"/>
                </a:solidFill>
                <a:latin typeface="Century Gothic"/>
                <a:ea typeface="Century Gothic"/>
                <a:cs typeface="Century Gothic"/>
                <a:sym typeface="Century Gothic"/>
              </a:defRPr>
            </a:lvl1pPr>
          </a:lstStyle>
          <a:p>
            <a:r>
              <a:rPr lang="en-US" sz="2800" i="0" u="sng">
                <a:solidFill>
                  <a:srgbClr val="C00000"/>
                </a:solidFill>
                <a:effectLst/>
                <a:latin typeface="Aldhabi" panose="01000000000000000000" pitchFamily="2" charset="-78"/>
                <a:cs typeface="Aldhabi" panose="01000000000000000000" pitchFamily="2" charset="-78"/>
              </a:rPr>
              <a:t>Purpose of the IDEA</a:t>
            </a:r>
            <a:endParaRPr lang="en-US" sz="2800" b="0" i="0">
              <a:solidFill>
                <a:srgbClr val="C00000"/>
              </a:solidFill>
              <a:effectLst/>
              <a:latin typeface="Aldhabi" panose="01000000000000000000" pitchFamily="2" charset="-78"/>
              <a:cs typeface="Aldhabi" panose="01000000000000000000" pitchFamily="2" charset="-78"/>
            </a:endParaRPr>
          </a:p>
          <a:p>
            <a:pPr algn="l">
              <a:buFont typeface="Arial" panose="020B0604020202020204" pitchFamily="34" charset="0"/>
              <a:buChar char="•"/>
            </a:pPr>
            <a:r>
              <a:rPr lang="en-US" sz="2000" b="0" i="0">
                <a:solidFill>
                  <a:schemeClr val="tx1"/>
                </a:solidFill>
                <a:effectLst/>
                <a:latin typeface="Aldhabi" panose="01000000000000000000" pitchFamily="2" charset="-78"/>
                <a:cs typeface="Aldhabi" panose="01000000000000000000" pitchFamily="2" charset="-78"/>
              </a:rPr>
              <a:t>to ensure that all children with disabilities have available to them a free appropriate public education that emphasizes special education and related services designed to meet their unique needs and prepare them for further education, employment, and independent living;</a:t>
            </a:r>
          </a:p>
          <a:p>
            <a:pPr algn="l">
              <a:buFont typeface="Arial" panose="020B0604020202020204" pitchFamily="34" charset="0"/>
              <a:buChar char="•"/>
            </a:pPr>
            <a:r>
              <a:rPr lang="en-US" sz="2000" b="0" i="0">
                <a:solidFill>
                  <a:schemeClr val="tx1"/>
                </a:solidFill>
                <a:effectLst/>
                <a:latin typeface="Aldhabi" panose="01000000000000000000" pitchFamily="2" charset="-78"/>
                <a:cs typeface="Aldhabi" panose="01000000000000000000" pitchFamily="2" charset="-78"/>
              </a:rPr>
              <a:t>to ensure that the rights of children with disabilities and parents of such children are protected;</a:t>
            </a:r>
          </a:p>
          <a:p>
            <a:pPr algn="l">
              <a:buFont typeface="Arial" panose="020B0604020202020204" pitchFamily="34" charset="0"/>
              <a:buChar char="•"/>
            </a:pPr>
            <a:r>
              <a:rPr lang="en-US" sz="2000" b="0" i="0">
                <a:solidFill>
                  <a:schemeClr val="tx1"/>
                </a:solidFill>
                <a:effectLst/>
                <a:latin typeface="Aldhabi" panose="01000000000000000000" pitchFamily="2" charset="-78"/>
                <a:cs typeface="Aldhabi" panose="01000000000000000000" pitchFamily="2" charset="-78"/>
              </a:rPr>
              <a:t>to assist States, localities, educational service agencies, and Federal agencies to provide for the education of all children with disabilities;</a:t>
            </a:r>
          </a:p>
          <a:p>
            <a:pPr algn="l">
              <a:buFont typeface="Arial" panose="020B0604020202020204" pitchFamily="34" charset="0"/>
              <a:buChar char="•"/>
            </a:pPr>
            <a:r>
              <a:rPr lang="en-US" sz="2000" b="0" i="0">
                <a:solidFill>
                  <a:schemeClr val="tx1"/>
                </a:solidFill>
                <a:effectLst/>
                <a:latin typeface="Aldhabi" panose="01000000000000000000" pitchFamily="2" charset="-78"/>
                <a:cs typeface="Aldhabi" panose="01000000000000000000" pitchFamily="2" charset="-78"/>
              </a:rPr>
              <a:t>to assist States in the implementation of a statewide, comprehensive, coordinated, multidisciplinary, interagency system of early intervention services for infants and toddlers with disabilities and their families;</a:t>
            </a:r>
          </a:p>
          <a:p>
            <a:pPr algn="l">
              <a:buFont typeface="Arial" panose="020B0604020202020204" pitchFamily="34" charset="0"/>
              <a:buChar char="•"/>
            </a:pPr>
            <a:r>
              <a:rPr lang="en-US" sz="2000" b="0" i="0">
                <a:solidFill>
                  <a:schemeClr val="tx1"/>
                </a:solidFill>
                <a:effectLst/>
                <a:latin typeface="Aldhabi" panose="01000000000000000000" pitchFamily="2" charset="-78"/>
                <a:cs typeface="Aldhabi" panose="01000000000000000000" pitchFamily="2" charset="-78"/>
              </a:rPr>
              <a:t>to ensure that educators and parents have the necessary tools to improve educational results for children with disabilities by supporting system improvement activities; coordinated research and personnel preparation; coordinated technical assistance, dissemination, and support; and technology development and media services;</a:t>
            </a:r>
          </a:p>
          <a:p>
            <a:pPr algn="l">
              <a:buFont typeface="Arial" panose="020B0604020202020204" pitchFamily="34" charset="0"/>
              <a:buChar char="•"/>
            </a:pPr>
            <a:r>
              <a:rPr lang="en-US" sz="2000" b="0" i="0">
                <a:solidFill>
                  <a:schemeClr val="tx1"/>
                </a:solidFill>
                <a:effectLst/>
                <a:latin typeface="Aldhabi" panose="01000000000000000000" pitchFamily="2" charset="-78"/>
                <a:cs typeface="Aldhabi" panose="01000000000000000000" pitchFamily="2" charset="-78"/>
              </a:rPr>
              <a:t>to assess, and ensure the effectiveness of, efforts to educate children with disabilities.</a:t>
            </a:r>
          </a:p>
          <a:p>
            <a:r>
              <a:rPr lang="en-US" sz="3600" i="0">
                <a:solidFill>
                  <a:srgbClr val="C00000"/>
                </a:solidFill>
                <a:effectLst/>
                <a:latin typeface="Aldhabi" panose="01000000000000000000" pitchFamily="2" charset="-78"/>
                <a:cs typeface="Aldhabi" panose="01000000000000000000" pitchFamily="2" charset="-78"/>
              </a:rPr>
              <a:t>https://sites.ed.gov/idea/</a:t>
            </a:r>
          </a:p>
        </p:txBody>
      </p:sp>
      <p:pic>
        <p:nvPicPr>
          <p:cNvPr id="2" name="Picture 1">
            <a:extLst>
              <a:ext uri="{FF2B5EF4-FFF2-40B4-BE49-F238E27FC236}">
                <a16:creationId xmlns:a16="http://schemas.microsoft.com/office/drawing/2014/main" id="{5CC34820-1297-6C0A-B657-1255881FB763}"/>
              </a:ext>
            </a:extLst>
          </p:cNvPr>
          <p:cNvPicPr>
            <a:picLocks noChangeAspect="1"/>
          </p:cNvPicPr>
          <p:nvPr/>
        </p:nvPicPr>
        <p:blipFill>
          <a:blip r:embed="rId4"/>
          <a:stretch>
            <a:fillRect/>
          </a:stretch>
        </p:blipFill>
        <p:spPr>
          <a:xfrm>
            <a:off x="9774315" y="0"/>
            <a:ext cx="2201662" cy="1979584"/>
          </a:xfrm>
          <a:prstGeom prst="rect">
            <a:avLst/>
          </a:prstGeom>
        </p:spPr>
      </p:pic>
      <p:sp>
        <p:nvSpPr>
          <p:cNvPr id="3" name="TextBox 2">
            <a:extLst>
              <a:ext uri="{FF2B5EF4-FFF2-40B4-BE49-F238E27FC236}">
                <a16:creationId xmlns:a16="http://schemas.microsoft.com/office/drawing/2014/main" id="{ACB102A1-C813-1E45-3E1C-D16BE4A6BFEB}"/>
              </a:ext>
            </a:extLst>
          </p:cNvPr>
          <p:cNvSpPr txBox="1"/>
          <p:nvPr/>
        </p:nvSpPr>
        <p:spPr>
          <a:xfrm>
            <a:off x="1" y="-350849"/>
            <a:ext cx="10165845"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6000">
                <a:solidFill>
                  <a:schemeClr val="bg1"/>
                </a:solidFill>
                <a:latin typeface="Aldhabi"/>
              </a:rPr>
              <a:t>Supporting Parents with Their Rights and Responsibilities</a:t>
            </a:r>
            <a:endParaRPr kumimoji="0" lang="en-US" sz="6000" b="0" i="0" u="none" strike="noStrike" cap="none" spc="0" normalizeH="0" baseline="0">
              <a:ln>
                <a:noFill/>
              </a:ln>
              <a:solidFill>
                <a:schemeClr val="bg1"/>
              </a:solidFill>
              <a:effectLst/>
              <a:uFillTx/>
              <a:latin typeface="Aldhabi"/>
              <a:ea typeface="+mn-ea"/>
              <a:cs typeface="+mn-cs"/>
              <a:sym typeface="Calibri"/>
            </a:endParaRPr>
          </a:p>
        </p:txBody>
      </p:sp>
      <p:sp>
        <p:nvSpPr>
          <p:cNvPr id="4" name="TextBox 3">
            <a:extLst>
              <a:ext uri="{FF2B5EF4-FFF2-40B4-BE49-F238E27FC236}">
                <a16:creationId xmlns:a16="http://schemas.microsoft.com/office/drawing/2014/main" id="{98F6408B-5B3F-3C3D-81EA-B22ECE5DF78E}"/>
              </a:ext>
            </a:extLst>
          </p:cNvPr>
          <p:cNvSpPr txBox="1"/>
          <p:nvPr/>
        </p:nvSpPr>
        <p:spPr>
          <a:xfrm>
            <a:off x="285423" y="1477075"/>
            <a:ext cx="886879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a:ln>
                  <a:noFill/>
                </a:ln>
                <a:solidFill>
                  <a:schemeClr val="tx1"/>
                </a:solidFill>
                <a:effectLst/>
                <a:uFillTx/>
                <a:latin typeface="Aldhabi" panose="01000000000000000000" pitchFamily="2" charset="-78"/>
                <a:cs typeface="Aldhabi" panose="01000000000000000000" pitchFamily="2" charset="-78"/>
                <a:sym typeface="Calibri"/>
              </a:rPr>
              <a:t>Remember whenever a disability is SUSPECTED, the student is IMMEDIATELY protected by the Individual’s with Disability’s Education Act (IDEA) and the TN Rule 0520-01-09.  In addition, parents are given the right to participate in their child’s education.</a:t>
            </a:r>
          </a:p>
        </p:txBody>
      </p:sp>
    </p:spTree>
    <p:extLst>
      <p:ext uri="{BB962C8B-B14F-4D97-AF65-F5344CB8AC3E}">
        <p14:creationId xmlns:p14="http://schemas.microsoft.com/office/powerpoint/2010/main" val="3301552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03"/>
                                        </p:tgtEl>
                                      </p:cBhvr>
                                    </p:animEffect>
                                    <p:animScale>
                                      <p:cBhvr>
                                        <p:cTn id="14" dur="250" autoRev="1" fill="hold"/>
                                        <p:tgtEl>
                                          <p:spTgt spid="1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6D263D-B612-FD91-3FC7-55673C2DE764}"/>
              </a:ext>
            </a:extLst>
          </p:cNvPr>
          <p:cNvPicPr>
            <a:picLocks noChangeAspect="1"/>
          </p:cNvPicPr>
          <p:nvPr/>
        </p:nvPicPr>
        <p:blipFill>
          <a:blip r:embed="rId4"/>
          <a:stretch>
            <a:fillRect/>
          </a:stretch>
        </p:blipFill>
        <p:spPr>
          <a:xfrm>
            <a:off x="9795347" y="0"/>
            <a:ext cx="2206943" cy="1981372"/>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B3E98085-2BAD-31E8-73AF-C821A7733D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25623"/>
            <a:ext cx="4429957" cy="5903651"/>
          </a:xfrm>
          <a:prstGeom prst="rect">
            <a:avLst/>
          </a:prstGeom>
        </p:spPr>
      </p:pic>
      <p:pic>
        <p:nvPicPr>
          <p:cNvPr id="18" name="Picture 17">
            <a:extLst>
              <a:ext uri="{FF2B5EF4-FFF2-40B4-BE49-F238E27FC236}">
                <a16:creationId xmlns:a16="http://schemas.microsoft.com/office/drawing/2014/main" id="{74399CAB-804C-7071-E2FB-37BD0D6A9BDB}"/>
              </a:ext>
            </a:extLst>
          </p:cNvPr>
          <p:cNvPicPr>
            <a:picLocks noChangeAspect="1"/>
          </p:cNvPicPr>
          <p:nvPr/>
        </p:nvPicPr>
        <p:blipFill>
          <a:blip r:embed="rId6"/>
          <a:stretch>
            <a:fillRect/>
          </a:stretch>
        </p:blipFill>
        <p:spPr>
          <a:xfrm>
            <a:off x="4517892" y="825623"/>
            <a:ext cx="4305670" cy="6032377"/>
          </a:xfrm>
          <a:prstGeom prst="rect">
            <a:avLst/>
          </a:prstGeom>
        </p:spPr>
      </p:pic>
      <p:sp>
        <p:nvSpPr>
          <p:cNvPr id="21" name="Rectangle 20">
            <a:extLst>
              <a:ext uri="{FF2B5EF4-FFF2-40B4-BE49-F238E27FC236}">
                <a16:creationId xmlns:a16="http://schemas.microsoft.com/office/drawing/2014/main" id="{3BA7F456-2EC4-469C-1426-217F0E024013}"/>
              </a:ext>
            </a:extLst>
          </p:cNvPr>
          <p:cNvSpPr/>
          <p:nvPr/>
        </p:nvSpPr>
        <p:spPr>
          <a:xfrm>
            <a:off x="-140525" y="-123968"/>
            <a:ext cx="10136845" cy="1754326"/>
          </a:xfrm>
          <a:prstGeom prst="rect">
            <a:avLst/>
          </a:prstGeom>
          <a:noFill/>
        </p:spPr>
        <p:txBody>
          <a:bodyPr wrap="square" lIns="91440" tIns="45720" rIns="91440" bIns="45720">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dhabi" panose="01000000000000000000" pitchFamily="2" charset="-78"/>
                <a:cs typeface="Aldhabi" panose="01000000000000000000" pitchFamily="2" charset="-78"/>
              </a:rPr>
              <a:t>TN DOE QUICK GUIDE TO PARENT RIGHTS AND RESPONSIBILITIES IN SPECIAL EDUCATION</a:t>
            </a:r>
            <a:endPar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838977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6D263D-B612-FD91-3FC7-55673C2DE764}"/>
              </a:ext>
            </a:extLst>
          </p:cNvPr>
          <p:cNvPicPr>
            <a:picLocks noChangeAspect="1"/>
          </p:cNvPicPr>
          <p:nvPr/>
        </p:nvPicPr>
        <p:blipFill>
          <a:blip r:embed="rId4"/>
          <a:stretch>
            <a:fillRect/>
          </a:stretch>
        </p:blipFill>
        <p:spPr>
          <a:xfrm>
            <a:off x="9795347" y="0"/>
            <a:ext cx="2206943" cy="1981372"/>
          </a:xfrm>
          <a:prstGeom prst="rect">
            <a:avLst/>
          </a:prstGeom>
        </p:spPr>
      </p:pic>
      <p:pic>
        <p:nvPicPr>
          <p:cNvPr id="9" name="Picture 8">
            <a:extLst>
              <a:ext uri="{FF2B5EF4-FFF2-40B4-BE49-F238E27FC236}">
                <a16:creationId xmlns:a16="http://schemas.microsoft.com/office/drawing/2014/main" id="{D7C09B3B-2E07-0F0F-4333-7A42CF30A49A}"/>
              </a:ext>
            </a:extLst>
          </p:cNvPr>
          <p:cNvPicPr>
            <a:picLocks noChangeAspect="1"/>
          </p:cNvPicPr>
          <p:nvPr/>
        </p:nvPicPr>
        <p:blipFill>
          <a:blip r:embed="rId5"/>
          <a:stretch>
            <a:fillRect/>
          </a:stretch>
        </p:blipFill>
        <p:spPr>
          <a:xfrm>
            <a:off x="2218099" y="155360"/>
            <a:ext cx="6027938" cy="6702640"/>
          </a:xfrm>
          <a:prstGeom prst="rect">
            <a:avLst/>
          </a:prstGeom>
        </p:spPr>
      </p:pic>
    </p:spTree>
    <p:extLst>
      <p:ext uri="{BB962C8B-B14F-4D97-AF65-F5344CB8AC3E}">
        <p14:creationId xmlns:p14="http://schemas.microsoft.com/office/powerpoint/2010/main" val="35193992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3115D3-E947-3EE5-274B-90D72394FC47}"/>
              </a:ext>
            </a:extLst>
          </p:cNvPr>
          <p:cNvPicPr>
            <a:picLocks noChangeAspect="1"/>
          </p:cNvPicPr>
          <p:nvPr/>
        </p:nvPicPr>
        <p:blipFill>
          <a:blip r:embed="rId4"/>
          <a:stretch>
            <a:fillRect/>
          </a:stretch>
        </p:blipFill>
        <p:spPr>
          <a:xfrm>
            <a:off x="9777592" y="0"/>
            <a:ext cx="2206943" cy="1981372"/>
          </a:xfrm>
          <a:prstGeom prst="rect">
            <a:avLst/>
          </a:prstGeom>
        </p:spPr>
      </p:pic>
      <p:sp>
        <p:nvSpPr>
          <p:cNvPr id="3" name="TextBox 2">
            <a:extLst>
              <a:ext uri="{FF2B5EF4-FFF2-40B4-BE49-F238E27FC236}">
                <a16:creationId xmlns:a16="http://schemas.microsoft.com/office/drawing/2014/main" id="{D00BEF79-A4BB-9174-7130-690B79AC02FD}"/>
              </a:ext>
            </a:extLst>
          </p:cNvPr>
          <p:cNvSpPr txBox="1"/>
          <p:nvPr/>
        </p:nvSpPr>
        <p:spPr>
          <a:xfrm>
            <a:off x="285914" y="-531091"/>
            <a:ext cx="10521785"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9600">
                <a:solidFill>
                  <a:schemeClr val="bg1"/>
                </a:solidFill>
                <a:latin typeface="Aldhabi"/>
              </a:rPr>
              <a:t>    S-TEAM/SST PROCESS</a:t>
            </a:r>
          </a:p>
          <a:p>
            <a:r>
              <a:rPr lang="en-US" sz="5400">
                <a:solidFill>
                  <a:schemeClr val="tx1"/>
                </a:solidFill>
                <a:latin typeface="Aldhabi"/>
              </a:rPr>
              <a:t>           </a:t>
            </a:r>
          </a:p>
        </p:txBody>
      </p:sp>
      <p:sp>
        <p:nvSpPr>
          <p:cNvPr id="6" name="TextBox 5">
            <a:extLst>
              <a:ext uri="{FF2B5EF4-FFF2-40B4-BE49-F238E27FC236}">
                <a16:creationId xmlns:a16="http://schemas.microsoft.com/office/drawing/2014/main" id="{4E91BEDD-E41C-51B7-B542-327AD34149F2}"/>
              </a:ext>
            </a:extLst>
          </p:cNvPr>
          <p:cNvSpPr txBox="1"/>
          <p:nvPr/>
        </p:nvSpPr>
        <p:spPr>
          <a:xfrm>
            <a:off x="-115455" y="531090"/>
            <a:ext cx="9705108"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a:ea typeface="+mn-lt"/>
                <a:cs typeface="+mn-lt"/>
              </a:rPr>
              <a:t>   </a:t>
            </a:r>
            <a:r>
              <a:rPr lang="en-US" sz="5400">
                <a:latin typeface="Aldhabi"/>
                <a:ea typeface="+mn-lt"/>
                <a:cs typeface="+mn-lt"/>
              </a:rPr>
              <a:t>  </a:t>
            </a:r>
            <a:r>
              <a:rPr lang="en-US" sz="6000">
                <a:latin typeface="Aldhabi"/>
                <a:ea typeface="+mn-lt"/>
                <a:cs typeface="+mn-lt"/>
              </a:rPr>
              <a:t> Referral to Student Support Team</a:t>
            </a:r>
            <a:endParaRPr lang="en-US" sz="6000">
              <a:latin typeface="Aldhabi"/>
            </a:endParaRPr>
          </a:p>
        </p:txBody>
      </p:sp>
      <p:sp>
        <p:nvSpPr>
          <p:cNvPr id="7" name="TextBox 6">
            <a:extLst>
              <a:ext uri="{FF2B5EF4-FFF2-40B4-BE49-F238E27FC236}">
                <a16:creationId xmlns:a16="http://schemas.microsoft.com/office/drawing/2014/main" id="{2C2C88EB-6EBC-E8E6-21A0-284BB5F74F1E}"/>
              </a:ext>
            </a:extLst>
          </p:cNvPr>
          <p:cNvSpPr txBox="1"/>
          <p:nvPr/>
        </p:nvSpPr>
        <p:spPr>
          <a:xfrm>
            <a:off x="2124363" y="2436090"/>
            <a:ext cx="27432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graphicFrame>
        <p:nvGraphicFramePr>
          <p:cNvPr id="9" name="Table 8">
            <a:extLst>
              <a:ext uri="{FF2B5EF4-FFF2-40B4-BE49-F238E27FC236}">
                <a16:creationId xmlns:a16="http://schemas.microsoft.com/office/drawing/2014/main" id="{2D335788-A86F-8520-C69C-2258D2554441}"/>
              </a:ext>
            </a:extLst>
          </p:cNvPr>
          <p:cNvGraphicFramePr>
            <a:graphicFrameLocks noGrp="1"/>
          </p:cNvGraphicFramePr>
          <p:nvPr>
            <p:extLst>
              <p:ext uri="{D42A27DB-BD31-4B8C-83A1-F6EECF244321}">
                <p14:modId xmlns:p14="http://schemas.microsoft.com/office/powerpoint/2010/main" val="2682019331"/>
              </p:ext>
            </p:extLst>
          </p:nvPr>
        </p:nvGraphicFramePr>
        <p:xfrm>
          <a:off x="0" y="1605713"/>
          <a:ext cx="8986323" cy="5252287"/>
        </p:xfrm>
        <a:graphic>
          <a:graphicData uri="http://schemas.openxmlformats.org/drawingml/2006/table">
            <a:tbl>
              <a:tblPr firstRow="1" bandRow="1">
                <a:tableStyleId>{5940675A-B579-460E-94D1-54222C63F5DA}</a:tableStyleId>
              </a:tblPr>
              <a:tblGrid>
                <a:gridCol w="8986323">
                  <a:extLst>
                    <a:ext uri="{9D8B030D-6E8A-4147-A177-3AD203B41FA5}">
                      <a16:colId xmlns:a16="http://schemas.microsoft.com/office/drawing/2014/main" val="3859850989"/>
                    </a:ext>
                  </a:extLst>
                </a:gridCol>
              </a:tblGrid>
              <a:tr h="5252287">
                <a:tc>
                  <a:txBody>
                    <a:bodyPr/>
                    <a:lstStyle/>
                    <a:p>
                      <a:pPr marL="0" marR="0" algn="l">
                        <a:spcBef>
                          <a:spcPts val="0"/>
                        </a:spcBef>
                        <a:spcAft>
                          <a:spcPts val="0"/>
                        </a:spcAft>
                      </a:pPr>
                      <a:r>
                        <a:rPr lang="en-US" sz="2800">
                          <a:solidFill>
                            <a:srgbClr val="C00000"/>
                          </a:solidFill>
                          <a:effectLst/>
                          <a:latin typeface="Aldhabi"/>
                        </a:rPr>
                        <a:t>If additional student concerns are noted, the student will be referred to the Student Support Team (SST) to discuss the need for further testing.  If agreed upon by the SST Team members, the child will be referred to the Local Education Agency (LEA) for further evaluation.</a:t>
                      </a:r>
                    </a:p>
                    <a:p>
                      <a:pPr marL="0" marR="0" algn="l">
                        <a:spcBef>
                          <a:spcPts val="0"/>
                        </a:spcBef>
                        <a:spcAft>
                          <a:spcPts val="0"/>
                        </a:spcAft>
                      </a:pPr>
                      <a:endParaRPr lang="en-US" sz="2800">
                        <a:solidFill>
                          <a:srgbClr val="C00000"/>
                        </a:solidFill>
                        <a:effectLst/>
                        <a:latin typeface="Aldhabi"/>
                      </a:endParaRPr>
                    </a:p>
                    <a:p>
                      <a:pPr marL="0" marR="0" algn="l">
                        <a:spcBef>
                          <a:spcPts val="0"/>
                        </a:spcBef>
                        <a:spcAft>
                          <a:spcPts val="0"/>
                        </a:spcAft>
                      </a:pPr>
                      <a:r>
                        <a:rPr lang="en-US" sz="2800" u="sng">
                          <a:solidFill>
                            <a:srgbClr val="C00000"/>
                          </a:solidFill>
                          <a:effectLst/>
                          <a:latin typeface="Aldhabi"/>
                        </a:rPr>
                        <a:t>School-Based Sites</a:t>
                      </a:r>
                      <a:r>
                        <a:rPr lang="en-US" sz="2800">
                          <a:solidFill>
                            <a:srgbClr val="C00000"/>
                          </a:solidFill>
                          <a:effectLst/>
                          <a:latin typeface="Aldhabi"/>
                        </a:rPr>
                        <a:t>: The FES will contact the School Counselor or S-Team Chairperson to initiate the process. </a:t>
                      </a:r>
                    </a:p>
                    <a:p>
                      <a:pPr marL="0" marR="0" algn="l">
                        <a:spcBef>
                          <a:spcPts val="0"/>
                        </a:spcBef>
                        <a:spcAft>
                          <a:spcPts val="0"/>
                        </a:spcAft>
                      </a:pPr>
                      <a:r>
                        <a:rPr lang="en-US" sz="2800" u="sng">
                          <a:solidFill>
                            <a:srgbClr val="C00000"/>
                          </a:solidFill>
                          <a:effectLst/>
                          <a:latin typeface="Aldhabi"/>
                        </a:rPr>
                        <a:t>Center-Based Sites</a:t>
                      </a:r>
                      <a:r>
                        <a:rPr lang="en-US" sz="2800">
                          <a:solidFill>
                            <a:srgbClr val="C00000"/>
                          </a:solidFill>
                          <a:effectLst/>
                          <a:latin typeface="Aldhabi"/>
                        </a:rPr>
                        <a:t>: The FES will compile the necessary referral packet documentation (listed below).  The referral packet is then given to the HSA to process with Colonial.  </a:t>
                      </a:r>
                    </a:p>
                    <a:p>
                      <a:pPr marL="0" marR="0" algn="l">
                        <a:spcBef>
                          <a:spcPts val="0"/>
                        </a:spcBef>
                        <a:spcAft>
                          <a:spcPts val="0"/>
                        </a:spcAft>
                      </a:pPr>
                      <a:r>
                        <a:rPr lang="en-US" sz="2800" u="sng">
                          <a:solidFill>
                            <a:srgbClr val="C00000"/>
                          </a:solidFill>
                          <a:effectLst/>
                          <a:latin typeface="Aldhabi"/>
                        </a:rPr>
                        <a:t>Community Partner Sites</a:t>
                      </a:r>
                      <a:r>
                        <a:rPr lang="en-US" sz="2800">
                          <a:solidFill>
                            <a:srgbClr val="C00000"/>
                          </a:solidFill>
                          <a:effectLst/>
                          <a:latin typeface="Aldhabi"/>
                        </a:rPr>
                        <a:t>: The FES will assist the parent in scheduling an appointment with the LEA and continue to follow-up with the Parent throughout the process.  The FES will also notify the HSA of the referral and provide updates throughout the process.</a:t>
                      </a:r>
                    </a:p>
                  </a:txBody>
                  <a:tcPr marL="114300" marR="114300" marT="0" marB="0"/>
                </a:tc>
                <a:extLst>
                  <a:ext uri="{0D108BD9-81ED-4DB2-BD59-A6C34878D82A}">
                    <a16:rowId xmlns:a16="http://schemas.microsoft.com/office/drawing/2014/main" val="2721849300"/>
                  </a:ext>
                </a:extLst>
              </a:tr>
            </a:tbl>
          </a:graphicData>
        </a:graphic>
      </p:graphicFrame>
    </p:spTree>
    <p:extLst>
      <p:ext uri="{BB962C8B-B14F-4D97-AF65-F5344CB8AC3E}">
        <p14:creationId xmlns:p14="http://schemas.microsoft.com/office/powerpoint/2010/main" val="3835953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100630" y="1489612"/>
            <a:ext cx="10969662" cy="56323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lvl1pPr algn="ctr">
              <a:defRPr sz="3200" b="1">
                <a:solidFill>
                  <a:srgbClr val="FFFFFF"/>
                </a:solidFill>
                <a:latin typeface="Century Gothic"/>
                <a:ea typeface="Century Gothic"/>
                <a:cs typeface="Century Gothic"/>
                <a:sym typeface="Century Gothic"/>
              </a:defRPr>
            </a:lvl1pPr>
          </a:lstStyle>
          <a:p>
            <a:pPr marL="571500" indent="-571500" algn="l">
              <a:buFont typeface="Wingdings"/>
              <a:buChar char="v"/>
            </a:pPr>
            <a:r>
              <a:rPr lang="en-US" sz="3600" b="0">
                <a:solidFill>
                  <a:schemeClr val="tx1"/>
                </a:solidFill>
                <a:latin typeface="Aldhabi"/>
              </a:rPr>
              <a:t>Copy of vision screening results (must state “Passed” status) </a:t>
            </a:r>
            <a:endParaRPr lang="en-US">
              <a:solidFill>
                <a:schemeClr val="tx1"/>
              </a:solidFill>
            </a:endParaRPr>
          </a:p>
          <a:p>
            <a:pPr marL="571500" indent="-571500" algn="l">
              <a:buFont typeface="Wingdings"/>
              <a:buChar char="v"/>
            </a:pPr>
            <a:r>
              <a:rPr lang="en-US" sz="3600" b="0">
                <a:solidFill>
                  <a:schemeClr val="tx1"/>
                </a:solidFill>
                <a:latin typeface="Aldhabi"/>
              </a:rPr>
              <a:t>Copy of hearing screening results (must state “Passed” status) </a:t>
            </a:r>
          </a:p>
          <a:p>
            <a:pPr marL="571500" indent="-571500" algn="l">
              <a:buFont typeface="Wingdings"/>
              <a:buChar char="v"/>
            </a:pPr>
            <a:r>
              <a:rPr lang="en-US" sz="3600" b="0">
                <a:solidFill>
                  <a:schemeClr val="tx1"/>
                </a:solidFill>
                <a:latin typeface="Aldhabi"/>
              </a:rPr>
              <a:t>Copy of speech screening results/referral packet </a:t>
            </a:r>
          </a:p>
          <a:p>
            <a:pPr marL="571500" indent="-571500" algn="l">
              <a:buFont typeface="Wingdings"/>
              <a:buChar char="v"/>
            </a:pPr>
            <a:r>
              <a:rPr lang="en-US" sz="3600" b="0">
                <a:solidFill>
                  <a:schemeClr val="tx1"/>
                </a:solidFill>
                <a:latin typeface="Aldhabi"/>
              </a:rPr>
              <a:t>FBA/BIP (if applicable)</a:t>
            </a:r>
          </a:p>
          <a:p>
            <a:pPr marL="571500" indent="-571500" algn="l">
              <a:buFont typeface="Wingdings"/>
              <a:buChar char="v"/>
            </a:pPr>
            <a:r>
              <a:rPr lang="en-US" sz="3600" b="0">
                <a:solidFill>
                  <a:schemeClr val="tx1"/>
                </a:solidFill>
                <a:latin typeface="Aldhabi"/>
              </a:rPr>
              <a:t>Copy of any evaluations from outside agencies</a:t>
            </a:r>
          </a:p>
          <a:p>
            <a:pPr marL="571500" indent="-571500" algn="l">
              <a:buFont typeface="Wingdings"/>
              <a:buChar char="v"/>
            </a:pPr>
            <a:r>
              <a:rPr lang="en-US" sz="3600" b="0">
                <a:solidFill>
                  <a:schemeClr val="tx1"/>
                </a:solidFill>
                <a:latin typeface="Aldhabi"/>
              </a:rPr>
              <a:t>Copies of all Student Support documents</a:t>
            </a:r>
          </a:p>
          <a:p>
            <a:pPr marL="571500" indent="-571500" algn="l">
              <a:buFont typeface="Wingdings"/>
              <a:buChar char="v"/>
            </a:pPr>
            <a:r>
              <a:rPr lang="en-US" sz="3600" b="0">
                <a:solidFill>
                  <a:schemeClr val="tx1"/>
                </a:solidFill>
                <a:latin typeface="Aldhabi"/>
              </a:rPr>
              <a:t>The Head Start Referral for Further Evaluation Form (Center-Based Sites)</a:t>
            </a:r>
          </a:p>
          <a:p>
            <a:pPr marL="571500" indent="-571500" algn="l">
              <a:buFont typeface="Wingdings"/>
              <a:buChar char="v"/>
            </a:pPr>
            <a:r>
              <a:rPr lang="en-US" sz="3600" b="0">
                <a:solidFill>
                  <a:schemeClr val="tx1"/>
                </a:solidFill>
                <a:latin typeface="Aldhabi"/>
              </a:rPr>
              <a:t>Brigance Screener</a:t>
            </a:r>
          </a:p>
          <a:p>
            <a:pPr algn="l"/>
            <a:r>
              <a:rPr lang="en-US" b="0">
                <a:solidFill>
                  <a:schemeClr val="tx1"/>
                </a:solidFill>
                <a:latin typeface="Aldhabi"/>
              </a:rPr>
              <a:t>***Additional documents may be required by the Local Education Agency (LEA)***</a:t>
            </a:r>
          </a:p>
          <a:p>
            <a:endParaRPr sz="3600">
              <a:solidFill>
                <a:schemeClr val="tx1"/>
              </a:solidFill>
              <a:latin typeface="Aldhabi"/>
            </a:endParaRPr>
          </a:p>
        </p:txBody>
      </p:sp>
      <p:pic>
        <p:nvPicPr>
          <p:cNvPr id="2" name="Picture 1">
            <a:extLst>
              <a:ext uri="{FF2B5EF4-FFF2-40B4-BE49-F238E27FC236}">
                <a16:creationId xmlns:a16="http://schemas.microsoft.com/office/drawing/2014/main" id="{1686237B-87FF-0010-C850-162BB36AC607}"/>
              </a:ext>
            </a:extLst>
          </p:cNvPr>
          <p:cNvPicPr>
            <a:picLocks noChangeAspect="1"/>
          </p:cNvPicPr>
          <p:nvPr/>
        </p:nvPicPr>
        <p:blipFill>
          <a:blip r:embed="rId4"/>
          <a:stretch>
            <a:fillRect/>
          </a:stretch>
        </p:blipFill>
        <p:spPr>
          <a:xfrm>
            <a:off x="9795347" y="0"/>
            <a:ext cx="2206943" cy="1981372"/>
          </a:xfrm>
          <a:prstGeom prst="rect">
            <a:avLst/>
          </a:prstGeom>
        </p:spPr>
      </p:pic>
      <p:sp>
        <p:nvSpPr>
          <p:cNvPr id="3" name="TextBox 2">
            <a:extLst>
              <a:ext uri="{FF2B5EF4-FFF2-40B4-BE49-F238E27FC236}">
                <a16:creationId xmlns:a16="http://schemas.microsoft.com/office/drawing/2014/main" id="{F5784532-5890-8AA7-4E0C-8E13FA0865F4}"/>
              </a:ext>
            </a:extLst>
          </p:cNvPr>
          <p:cNvSpPr txBox="1"/>
          <p:nvPr/>
        </p:nvSpPr>
        <p:spPr>
          <a:xfrm>
            <a:off x="473365" y="-311728"/>
            <a:ext cx="9820561"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6000">
                <a:solidFill>
                  <a:schemeClr val="bg1"/>
                </a:solidFill>
                <a:latin typeface="Aldhabi"/>
                <a:ea typeface="+mn-lt"/>
                <a:cs typeface="+mn-lt"/>
              </a:rPr>
              <a:t>The following items must be included in the referral packet: </a:t>
            </a:r>
            <a:endParaRPr lang="en-US" sz="6000">
              <a:solidFill>
                <a:schemeClr val="bg1"/>
              </a:solidFill>
              <a:latin typeface="Aldhabi"/>
            </a:endParaRPr>
          </a:p>
        </p:txBody>
      </p:sp>
    </p:spTree>
    <p:extLst>
      <p:ext uri="{BB962C8B-B14F-4D97-AF65-F5344CB8AC3E}">
        <p14:creationId xmlns:p14="http://schemas.microsoft.com/office/powerpoint/2010/main" val="28893975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4"/>
          <p:cNvSpPr txBox="1"/>
          <p:nvPr/>
        </p:nvSpPr>
        <p:spPr>
          <a:xfrm>
            <a:off x="284203" y="1772475"/>
            <a:ext cx="3055255" cy="157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solidFill>
                  <a:srgbClr val="FFFFFF"/>
                </a:solidFill>
                <a:latin typeface="Century Gothic"/>
                <a:ea typeface="Century Gothic"/>
                <a:cs typeface="Century Gothic"/>
                <a:sym typeface="Century Gothic"/>
              </a:defRPr>
            </a:lvl1pPr>
          </a:lstStyle>
          <a:p>
            <a:r>
              <a:t>Smaller Title or Accent  Image Here</a:t>
            </a:r>
          </a:p>
        </p:txBody>
      </p:sp>
      <p:sp>
        <p:nvSpPr>
          <p:cNvPr id="99" name="TextBox 6"/>
          <p:cNvSpPr txBox="1"/>
          <p:nvPr/>
        </p:nvSpPr>
        <p:spPr>
          <a:xfrm>
            <a:off x="281805" y="2238592"/>
            <a:ext cx="8389896"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Char char="❖"/>
              <a:defRPr sz="3200"/>
            </a:pPr>
            <a:endParaRPr/>
          </a:p>
        </p:txBody>
      </p:sp>
      <p:pic>
        <p:nvPicPr>
          <p:cNvPr id="2" name="Picture 1">
            <a:extLst>
              <a:ext uri="{FF2B5EF4-FFF2-40B4-BE49-F238E27FC236}">
                <a16:creationId xmlns:a16="http://schemas.microsoft.com/office/drawing/2014/main" id="{117D2D4C-EF3F-060B-8864-AEC8AA47FB0A}"/>
              </a:ext>
            </a:extLst>
          </p:cNvPr>
          <p:cNvPicPr>
            <a:picLocks noChangeAspect="1"/>
          </p:cNvPicPr>
          <p:nvPr/>
        </p:nvPicPr>
        <p:blipFill rotWithShape="1">
          <a:blip r:embed="rId3">
            <a:extLst>
              <a:ext uri="{28A0092B-C50C-407E-A947-70E740481C1C}">
                <a14:useLocalDpi xmlns:a14="http://schemas.microsoft.com/office/drawing/2010/main" val="0"/>
              </a:ext>
            </a:extLst>
          </a:blip>
          <a:srcRect t="40001" b="19364"/>
          <a:stretch/>
        </p:blipFill>
        <p:spPr bwMode="auto">
          <a:xfrm>
            <a:off x="281805" y="341927"/>
            <a:ext cx="7438857" cy="6297412"/>
          </a:xfrm>
          <a:prstGeom prst="rect">
            <a:avLst/>
          </a:prstGeom>
          <a:noFill/>
          <a:ln>
            <a:noFill/>
          </a:ln>
        </p:spPr>
      </p:pic>
      <p:pic>
        <p:nvPicPr>
          <p:cNvPr id="3" name="Picture 2">
            <a:extLst>
              <a:ext uri="{FF2B5EF4-FFF2-40B4-BE49-F238E27FC236}">
                <a16:creationId xmlns:a16="http://schemas.microsoft.com/office/drawing/2014/main" id="{F21D11F8-60B7-7737-5DB7-66688FE227CB}"/>
              </a:ext>
            </a:extLst>
          </p:cNvPr>
          <p:cNvPicPr>
            <a:picLocks noChangeAspect="1"/>
          </p:cNvPicPr>
          <p:nvPr/>
        </p:nvPicPr>
        <p:blipFill>
          <a:blip r:embed="rId4"/>
          <a:stretch>
            <a:fillRect/>
          </a:stretch>
        </p:blipFill>
        <p:spPr>
          <a:xfrm>
            <a:off x="7871582" y="341927"/>
            <a:ext cx="3480045" cy="1880117"/>
          </a:xfrm>
          <a:prstGeom prst="rect">
            <a:avLst/>
          </a:prstGeom>
        </p:spPr>
      </p:pic>
      <p:pic>
        <p:nvPicPr>
          <p:cNvPr id="4" name="Picture 3">
            <a:extLst>
              <a:ext uri="{FF2B5EF4-FFF2-40B4-BE49-F238E27FC236}">
                <a16:creationId xmlns:a16="http://schemas.microsoft.com/office/drawing/2014/main" id="{D80FBDCD-4A91-0C8B-A8FC-66CDBA3B7608}"/>
              </a:ext>
            </a:extLst>
          </p:cNvPr>
          <p:cNvPicPr>
            <a:picLocks noChangeAspect="1"/>
          </p:cNvPicPr>
          <p:nvPr/>
        </p:nvPicPr>
        <p:blipFill>
          <a:blip r:embed="rId5"/>
          <a:stretch>
            <a:fillRect/>
          </a:stretch>
        </p:blipFill>
        <p:spPr>
          <a:xfrm>
            <a:off x="8762261" y="4536490"/>
            <a:ext cx="2201662" cy="1979584"/>
          </a:xfrm>
          <a:prstGeom prst="rect">
            <a:avLst/>
          </a:prstGeom>
        </p:spPr>
      </p:pic>
      <p:pic>
        <p:nvPicPr>
          <p:cNvPr id="1026" name="Picture 2" descr="Autism awareness day colorful cubes blocks Vector Image">
            <a:extLst>
              <a:ext uri="{FF2B5EF4-FFF2-40B4-BE49-F238E27FC236}">
                <a16:creationId xmlns:a16="http://schemas.microsoft.com/office/drawing/2014/main" id="{8A03EECF-C903-EFDC-A4E3-677288135E9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460"/>
          <a:stretch/>
        </p:blipFill>
        <p:spPr bwMode="auto">
          <a:xfrm>
            <a:off x="7828422" y="2399768"/>
            <a:ext cx="4121425" cy="195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0409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99">
                                            <p:bg/>
                                          </p:spTgt>
                                        </p:tgtEl>
                                        <p:attrNameLst>
                                          <p:attrName>style.visibility</p:attrName>
                                        </p:attrNameLst>
                                      </p:cBhvr>
                                      <p:to>
                                        <p:strVal val="visible"/>
                                      </p:to>
                                    </p:set>
                                    <p:animEffect transition="in" filter="blinds(horizontal)">
                                      <p:cBhvr>
                                        <p:cTn id="7" dur="500"/>
                                        <p:tgtEl>
                                          <p:spTgt spid="99">
                                            <p:bg/>
                                          </p:spTgt>
                                        </p:tgtEl>
                                      </p:cBhvr>
                                    </p:animEffect>
                                  </p:childTnLst>
                                </p:cTn>
                              </p:par>
                              <p:par>
                                <p:cTn id="8" presetID="3" presetClass="entr" presetSubtype="10" fill="hold" grpId="0" nodeType="withEffect" nodePh="1">
                                  <p:stCondLst>
                                    <p:cond delay="0"/>
                                  </p:stCondLst>
                                  <p:endCondLst>
                                    <p:cond evt="begin" delay="0">
                                      <p:tn val="8"/>
                                    </p:cond>
                                  </p:endCondLst>
                                  <p:iterate>
                                    <p:tmAbs val="0"/>
                                  </p:iterate>
                                  <p:childTnLst>
                                    <p:set>
                                      <p:cBhvr>
                                        <p:cTn id="9" fill="hold"/>
                                        <p:tgtEl>
                                          <p:spTgt spid="99">
                                            <p:txEl>
                                              <p:pRg st="0" end="0"/>
                                            </p:txEl>
                                          </p:spTgt>
                                        </p:tgtEl>
                                        <p:attrNameLst>
                                          <p:attrName>style.visibility</p:attrName>
                                        </p:attrNameLst>
                                      </p:cBhvr>
                                      <p:to>
                                        <p:strVal val="visible"/>
                                      </p:to>
                                    </p:set>
                                    <p:animEffect transition="in" filter="blinds(horizontal)">
                                      <p:cBhvr>
                                        <p:cTn id="10" dur="500"/>
                                        <p:tgtEl>
                                          <p:spTgt spid="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86427" y="1464978"/>
            <a:ext cx="9497618" cy="138499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lvl1pPr algn="ctr">
              <a:defRPr sz="3200" b="1">
                <a:solidFill>
                  <a:srgbClr val="FFFFFF"/>
                </a:solidFill>
                <a:latin typeface="Century Gothic"/>
                <a:ea typeface="Century Gothic"/>
                <a:cs typeface="Century Gothic"/>
                <a:sym typeface="Century Gothic"/>
              </a:defRPr>
            </a:lvl1pPr>
          </a:lstStyle>
          <a:p>
            <a:pPr algn="l"/>
            <a:r>
              <a:rPr lang="en-US" sz="2800">
                <a:solidFill>
                  <a:schemeClr val="tx1"/>
                </a:solidFill>
                <a:latin typeface="Aldhabi"/>
              </a:rPr>
              <a:t>If a parent has an evaluation from an outside provider, the evaluation will need to be submitted to the LEA (Local Education Agency) via the parent or the assigned site HSA.  Within our school district, the LEA is Colonial Hearing, Speech, and Vision Center.</a:t>
            </a:r>
          </a:p>
        </p:txBody>
      </p:sp>
      <p:pic>
        <p:nvPicPr>
          <p:cNvPr id="2" name="Picture 1">
            <a:extLst>
              <a:ext uri="{FF2B5EF4-FFF2-40B4-BE49-F238E27FC236}">
                <a16:creationId xmlns:a16="http://schemas.microsoft.com/office/drawing/2014/main" id="{C2F0C459-2CC7-F17F-EF61-8768EA93CA77}"/>
              </a:ext>
            </a:extLst>
          </p:cNvPr>
          <p:cNvPicPr>
            <a:picLocks noChangeAspect="1"/>
          </p:cNvPicPr>
          <p:nvPr/>
        </p:nvPicPr>
        <p:blipFill>
          <a:blip r:embed="rId4"/>
          <a:stretch>
            <a:fillRect/>
          </a:stretch>
        </p:blipFill>
        <p:spPr>
          <a:xfrm>
            <a:off x="9792071" y="0"/>
            <a:ext cx="2201662" cy="1979584"/>
          </a:xfrm>
          <a:prstGeom prst="rect">
            <a:avLst/>
          </a:prstGeom>
        </p:spPr>
      </p:pic>
      <p:sp>
        <p:nvSpPr>
          <p:cNvPr id="3" name="TextBox 2">
            <a:extLst>
              <a:ext uri="{FF2B5EF4-FFF2-40B4-BE49-F238E27FC236}">
                <a16:creationId xmlns:a16="http://schemas.microsoft.com/office/drawing/2014/main" id="{CE503622-6877-BECA-E9D9-6D03819BD14D}"/>
              </a:ext>
            </a:extLst>
          </p:cNvPr>
          <p:cNvSpPr txBox="1"/>
          <p:nvPr/>
        </p:nvSpPr>
        <p:spPr>
          <a:xfrm>
            <a:off x="46182" y="-225138"/>
            <a:ext cx="9578108"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6000">
                <a:solidFill>
                  <a:schemeClr val="bg1"/>
                </a:solidFill>
                <a:latin typeface="Aldhabi"/>
              </a:rPr>
              <a:t>WHAT TO DO WITH OUTSIDE EVALUATIONS</a:t>
            </a:r>
            <a:endParaRPr lang="en-US"/>
          </a:p>
        </p:txBody>
      </p:sp>
      <p:sp>
        <p:nvSpPr>
          <p:cNvPr id="6" name="TextBox 5">
            <a:extLst>
              <a:ext uri="{FF2B5EF4-FFF2-40B4-BE49-F238E27FC236}">
                <a16:creationId xmlns:a16="http://schemas.microsoft.com/office/drawing/2014/main" id="{AA3F15D2-0144-FC17-5854-891661714658}"/>
              </a:ext>
            </a:extLst>
          </p:cNvPr>
          <p:cNvSpPr txBox="1"/>
          <p:nvPr/>
        </p:nvSpPr>
        <p:spPr>
          <a:xfrm>
            <a:off x="88069" y="2601099"/>
            <a:ext cx="9383250" cy="4734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400050" algn="ctr">
              <a:lnSpc>
                <a:spcPts val="2250"/>
              </a:lnSpc>
              <a:spcBef>
                <a:spcPts val="1050"/>
              </a:spcBef>
              <a:spcAft>
                <a:spcPts val="840"/>
              </a:spcAft>
            </a:pPr>
            <a:r>
              <a:rPr lang="en-US" sz="2800" b="1" cap="all">
                <a:solidFill>
                  <a:srgbClr val="C00000"/>
                </a:solidFill>
                <a:effectLst/>
                <a:latin typeface="Aldhabi" panose="01000000000000000000" pitchFamily="2" charset="-78"/>
                <a:ea typeface="Times New Roman" panose="02020603050405020304" pitchFamily="18" charset="0"/>
                <a:cs typeface="Aldhabi" panose="01000000000000000000" pitchFamily="2" charset="-78"/>
              </a:rPr>
              <a:t>COLONIAL HEARING, SPEECH &amp; VISION CENTER</a:t>
            </a:r>
            <a:endParaRPr lang="en-US" sz="2800" b="1">
              <a:solidFill>
                <a:srgbClr val="C00000"/>
              </a:solidFill>
              <a:effectLst/>
              <a:latin typeface="Aldhabi" panose="01000000000000000000" pitchFamily="2" charset="-78"/>
              <a:cs typeface="Aldhabi" panose="01000000000000000000" pitchFamily="2" charset="-78"/>
            </a:endParaRPr>
          </a:p>
          <a:p>
            <a:pPr marL="0" marR="0"/>
            <a:r>
              <a:rPr lang="en-US" sz="2800">
                <a:solidFill>
                  <a:srgbClr val="222222"/>
                </a:solidFill>
                <a:latin typeface="Aldhabi" panose="01000000000000000000" pitchFamily="2" charset="-78"/>
                <a:ea typeface="Times New Roman" panose="02020603050405020304" pitchFamily="18" charset="0"/>
                <a:cs typeface="Aldhabi" panose="01000000000000000000" pitchFamily="2" charset="-78"/>
              </a:rPr>
              <a:t>O</a:t>
            </a: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ffers FREE hearing evaluations and vision screenings to all SCS students, age 3 – 22. This includes Pre-K speech/language and developmental testing.</a:t>
            </a:r>
            <a:endParaRPr lang="en-US" sz="2800">
              <a:effectLst/>
              <a:latin typeface="Aldhabi" panose="01000000000000000000" pitchFamily="2" charset="-78"/>
              <a:ea typeface="Times New Roman" panose="02020603050405020304" pitchFamily="18" charset="0"/>
              <a:cs typeface="Aldhabi" panose="01000000000000000000" pitchFamily="2" charset="-78"/>
            </a:endParaRPr>
          </a:p>
          <a:p>
            <a:pPr marL="0" marR="0"/>
            <a:r>
              <a:rPr lang="en-US" sz="2800" b="1">
                <a:solidFill>
                  <a:srgbClr val="C00000"/>
                </a:solidFill>
                <a:effectLst/>
                <a:latin typeface="Aldhabi" panose="01000000000000000000" pitchFamily="2" charset="-78"/>
                <a:ea typeface="Times New Roman" panose="02020603050405020304" pitchFamily="18" charset="0"/>
                <a:cs typeface="Aldhabi" panose="01000000000000000000" pitchFamily="2" charset="-78"/>
              </a:rPr>
              <a:t>AVAILABLE SCREENING SERVICES:</a:t>
            </a:r>
            <a:endParaRPr lang="en-US" sz="2800">
              <a:solidFill>
                <a:srgbClr val="C00000"/>
              </a:solidFill>
              <a:effectLst/>
              <a:latin typeface="Aldhabi" panose="01000000000000000000" pitchFamily="2" charset="-78"/>
              <a:ea typeface="Times New Roman" panose="02020603050405020304" pitchFamily="18" charset="0"/>
              <a:cs typeface="Aldhabi" panose="01000000000000000000" pitchFamily="2" charset="-78"/>
            </a:endParaRP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Audiological Therapy</a:t>
            </a: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Diagnostic Testing</a:t>
            </a: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Hearing Impaired</a:t>
            </a: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Interpreting for Deaf Students</a:t>
            </a: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OT/PT</a:t>
            </a: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Special Education Preschool</a:t>
            </a: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Speech Language Therapy</a:t>
            </a:r>
          </a:p>
          <a:p>
            <a:pPr marL="342900" marR="0" lvl="0" indent="-342900">
              <a:lnSpc>
                <a:spcPts val="1920"/>
              </a:lnSpc>
              <a:spcBef>
                <a:spcPts val="0"/>
              </a:spcBef>
              <a:spcAft>
                <a:spcPts val="0"/>
              </a:spcAft>
              <a:buSzPts val="1000"/>
              <a:buFont typeface="Symbol" panose="05050102010706020507" pitchFamily="18" charset="2"/>
              <a:buChar char=""/>
              <a:tabLst>
                <a:tab pos="457200" algn="l"/>
              </a:tabLst>
            </a:pPr>
            <a:r>
              <a:rPr lang="en-US" sz="2800">
                <a:solidFill>
                  <a:srgbClr val="222222"/>
                </a:solidFill>
                <a:effectLst/>
                <a:latin typeface="Aldhabi" panose="01000000000000000000" pitchFamily="2" charset="-78"/>
                <a:ea typeface="Times New Roman" panose="02020603050405020304" pitchFamily="18" charset="0"/>
                <a:cs typeface="Aldhabi" panose="01000000000000000000" pitchFamily="2" charset="-78"/>
              </a:rPr>
              <a:t>Vision</a:t>
            </a:r>
          </a:p>
          <a:p>
            <a:pPr marL="0" marR="0" lvl="0" indent="0" algn="l" defTabSz="914400" rtl="0" eaLnBrk="1" fontAlgn="auto" latinLnBrk="0" hangingPunct="0">
              <a:lnSpc>
                <a:spcPct val="100000"/>
              </a:lnSpc>
              <a:spcBef>
                <a:spcPts val="0"/>
              </a:spcBef>
              <a:spcAft>
                <a:spcPts val="0"/>
              </a:spcAft>
              <a:buClrTx/>
              <a:buSzTx/>
              <a:buFontTx/>
              <a:buNone/>
              <a:tabLst/>
              <a:defRPr/>
            </a:pPr>
            <a:r>
              <a:rPr lang="en-US" sz="2800" b="1">
                <a:solidFill>
                  <a:srgbClr val="C00000"/>
                </a:solidFill>
                <a:effectLst/>
                <a:latin typeface="Aldhabi" panose="01000000000000000000" pitchFamily="2" charset="-78"/>
                <a:ea typeface="Times New Roman" panose="02020603050405020304" pitchFamily="18" charset="0"/>
                <a:cs typeface="Aldhabi" panose="01000000000000000000" pitchFamily="2" charset="-78"/>
              </a:rPr>
              <a:t>CONTACT FOR AN APPOINTMENT:  </a:t>
            </a:r>
            <a:r>
              <a:rPr kumimoji="0" lang="en-US" sz="2800" b="0" i="0" u="none" strike="noStrike" kern="0" cap="none" spc="0" normalizeH="0" baseline="0" noProof="0">
                <a:ln>
                  <a:noFill/>
                </a:ln>
                <a:solidFill>
                  <a:srgbClr val="C00000"/>
                </a:solidFill>
                <a:effectLst/>
                <a:uLnTx/>
                <a:uFillTx/>
                <a:latin typeface="Aldhabi" panose="01000000000000000000" pitchFamily="2" charset="-78"/>
                <a:ea typeface="Times New Roman" panose="02020603050405020304" pitchFamily="18" charset="0"/>
                <a:cs typeface="Aldhabi" panose="01000000000000000000" pitchFamily="2" charset="-78"/>
                <a:sym typeface="Calibri"/>
              </a:rPr>
              <a:t>(901) 416-5206 | 4774 SEA ISLE RD.</a:t>
            </a:r>
          </a:p>
          <a:p>
            <a:pPr marL="0" marR="0"/>
            <a:endParaRPr lang="en-US" sz="2800">
              <a:effectLst/>
              <a:latin typeface="Aldhabi" panose="01000000000000000000" pitchFamily="2" charset="-78"/>
              <a:ea typeface="Times New Roman" panose="02020603050405020304" pitchFamily="18" charset="0"/>
              <a:cs typeface="Aldhabi" panose="01000000000000000000" pitchFamily="2" charset="-78"/>
            </a:endParaRPr>
          </a:p>
        </p:txBody>
      </p:sp>
    </p:spTree>
    <p:extLst>
      <p:ext uri="{BB962C8B-B14F-4D97-AF65-F5344CB8AC3E}">
        <p14:creationId xmlns:p14="http://schemas.microsoft.com/office/powerpoint/2010/main" val="3781671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284203" y="1772475"/>
            <a:ext cx="3055255" cy="15773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ctr">
              <a:defRPr sz="3200" b="1">
                <a:solidFill>
                  <a:srgbClr val="FFFFFF"/>
                </a:solidFill>
                <a:latin typeface="Century Gothic"/>
                <a:ea typeface="Century Gothic"/>
                <a:cs typeface="Century Gothic"/>
                <a:sym typeface="Century Gothic"/>
              </a:defRPr>
            </a:lvl1pPr>
          </a:lstStyle>
          <a:p>
            <a:r>
              <a:t>Smaller Title or Accent  Image Here</a:t>
            </a:r>
          </a:p>
        </p:txBody>
      </p:sp>
      <p:pic>
        <p:nvPicPr>
          <p:cNvPr id="2" name="Picture 1">
            <a:extLst>
              <a:ext uri="{FF2B5EF4-FFF2-40B4-BE49-F238E27FC236}">
                <a16:creationId xmlns:a16="http://schemas.microsoft.com/office/drawing/2014/main" id="{7167A631-F96B-A9A0-B1A3-5658E9C41DE5}"/>
              </a:ext>
            </a:extLst>
          </p:cNvPr>
          <p:cNvPicPr>
            <a:picLocks noChangeAspect="1"/>
          </p:cNvPicPr>
          <p:nvPr/>
        </p:nvPicPr>
        <p:blipFill>
          <a:blip r:embed="rId4"/>
          <a:stretch>
            <a:fillRect/>
          </a:stretch>
        </p:blipFill>
        <p:spPr>
          <a:xfrm>
            <a:off x="9795347" y="0"/>
            <a:ext cx="2206943" cy="1981372"/>
          </a:xfrm>
          <a:prstGeom prst="rect">
            <a:avLst/>
          </a:prstGeom>
        </p:spPr>
      </p:pic>
      <p:sp>
        <p:nvSpPr>
          <p:cNvPr id="3" name="Rectangle 2">
            <a:extLst>
              <a:ext uri="{FF2B5EF4-FFF2-40B4-BE49-F238E27FC236}">
                <a16:creationId xmlns:a16="http://schemas.microsoft.com/office/drawing/2014/main" id="{26930AF2-651B-11B4-6AD5-6B3CE919A175}"/>
              </a:ext>
            </a:extLst>
          </p:cNvPr>
          <p:cNvSpPr/>
          <p:nvPr/>
        </p:nvSpPr>
        <p:spPr>
          <a:xfrm rot="20162737">
            <a:off x="-718112" y="2288783"/>
            <a:ext cx="11039294" cy="1569660"/>
          </a:xfrm>
          <a:prstGeom prst="rect">
            <a:avLst/>
          </a:prstGeom>
          <a:noFill/>
          <a:effectLst>
            <a:innerShdw blurRad="114300">
              <a:prstClr val="black"/>
            </a:innerShdw>
          </a:effectLst>
          <a:scene3d>
            <a:camera prst="orthographicFront"/>
            <a:lightRig rig="threePt" dir="t"/>
          </a:scene3d>
          <a:sp3d>
            <a:bevelT/>
          </a:sp3d>
        </p:spPr>
        <p:txBody>
          <a:bodyPr wrap="square" lIns="91440" tIns="45720" rIns="91440" bIns="45720">
            <a:spAutoFit/>
          </a:bodyPr>
          <a:lstStyle/>
          <a:p>
            <a:pPr algn="ctr"/>
            <a:r>
              <a:rPr lang="en-US" sz="9600" b="1" cap="none" spc="0">
                <a:ln w="9525">
                  <a:solidFill>
                    <a:schemeClr val="bg1"/>
                  </a:solidFill>
                  <a:prstDash val="solid"/>
                </a:ln>
                <a:solidFill>
                  <a:schemeClr val="bg1"/>
                </a:solidFill>
                <a:effectLst>
                  <a:glow rad="139700">
                    <a:schemeClr val="accent4">
                      <a:satMod val="175000"/>
                      <a:alpha val="40000"/>
                    </a:schemeClr>
                  </a:glow>
                  <a:outerShdw blurRad="12700" dist="38100" dir="2700000" algn="tl" rotWithShape="0">
                    <a:schemeClr val="bg1">
                      <a:lumMod val="50000"/>
                    </a:schemeClr>
                  </a:outerShdw>
                </a:effectLst>
                <a:latin typeface="Berlin Sans FB Demi" panose="020E0802020502020306" pitchFamily="34" charset="0"/>
                <a:cs typeface="Aharoni" panose="02010803020104030203" pitchFamily="2" charset="-79"/>
              </a:rPr>
              <a:t>RESOURCES</a:t>
            </a:r>
          </a:p>
        </p:txBody>
      </p:sp>
    </p:spTree>
    <p:extLst>
      <p:ext uri="{BB962C8B-B14F-4D97-AF65-F5344CB8AC3E}">
        <p14:creationId xmlns:p14="http://schemas.microsoft.com/office/powerpoint/2010/main" val="15626184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284203" y="1772475"/>
            <a:ext cx="3055255" cy="157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solidFill>
                  <a:srgbClr val="FFFFFF"/>
                </a:solidFill>
                <a:latin typeface="Century Gothic"/>
                <a:ea typeface="Century Gothic"/>
                <a:cs typeface="Century Gothic"/>
                <a:sym typeface="Century Gothic"/>
              </a:defRPr>
            </a:lvl1pPr>
          </a:lstStyle>
          <a:p>
            <a:r>
              <a:t>Smaller Title or Accent  Image Here</a:t>
            </a:r>
          </a:p>
        </p:txBody>
      </p:sp>
      <p:pic>
        <p:nvPicPr>
          <p:cNvPr id="2" name="Picture 1">
            <a:extLst>
              <a:ext uri="{FF2B5EF4-FFF2-40B4-BE49-F238E27FC236}">
                <a16:creationId xmlns:a16="http://schemas.microsoft.com/office/drawing/2014/main" id="{5905DBF5-DCBD-FCDB-9BD2-670AA24591BD}"/>
              </a:ext>
            </a:extLst>
          </p:cNvPr>
          <p:cNvPicPr>
            <a:picLocks noChangeAspect="1"/>
          </p:cNvPicPr>
          <p:nvPr/>
        </p:nvPicPr>
        <p:blipFill>
          <a:blip r:embed="rId4"/>
          <a:stretch>
            <a:fillRect/>
          </a:stretch>
        </p:blipFill>
        <p:spPr>
          <a:xfrm>
            <a:off x="9792071" y="0"/>
            <a:ext cx="2201662" cy="1979584"/>
          </a:xfrm>
          <a:prstGeom prst="rect">
            <a:avLst/>
          </a:prstGeom>
        </p:spPr>
      </p:pic>
      <p:pic>
        <p:nvPicPr>
          <p:cNvPr id="5" name="Picture 4" descr="Text, letter&#10;&#10;Description automatically generated">
            <a:extLst>
              <a:ext uri="{FF2B5EF4-FFF2-40B4-BE49-F238E27FC236}">
                <a16:creationId xmlns:a16="http://schemas.microsoft.com/office/drawing/2014/main" id="{86EECEC8-7DEA-B32B-D649-B8ECF14466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37" y="57975"/>
            <a:ext cx="2987922" cy="3429000"/>
          </a:xfrm>
          <a:prstGeom prst="rect">
            <a:avLst/>
          </a:prstGeom>
        </p:spPr>
      </p:pic>
      <p:pic>
        <p:nvPicPr>
          <p:cNvPr id="7" name="Picture 6" descr="Text, letter&#10;&#10;Description automatically generated">
            <a:extLst>
              <a:ext uri="{FF2B5EF4-FFF2-40B4-BE49-F238E27FC236}">
                <a16:creationId xmlns:a16="http://schemas.microsoft.com/office/drawing/2014/main" id="{800248B1-9CED-CFC6-24FC-0523AC52F1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2166" y="2900918"/>
            <a:ext cx="3135866" cy="3689500"/>
          </a:xfrm>
          <a:prstGeom prst="rect">
            <a:avLst/>
          </a:prstGeom>
        </p:spPr>
      </p:pic>
      <p:sp>
        <p:nvSpPr>
          <p:cNvPr id="8" name="TextBox 7">
            <a:extLst>
              <a:ext uri="{FF2B5EF4-FFF2-40B4-BE49-F238E27FC236}">
                <a16:creationId xmlns:a16="http://schemas.microsoft.com/office/drawing/2014/main" id="{C88E02EC-7518-A934-5A0F-B3A24535761F}"/>
              </a:ext>
            </a:extLst>
          </p:cNvPr>
          <p:cNvSpPr txBox="1"/>
          <p:nvPr/>
        </p:nvSpPr>
        <p:spPr>
          <a:xfrm>
            <a:off x="4714721" y="-333645"/>
            <a:ext cx="3685906"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8000">
                <a:solidFill>
                  <a:schemeClr val="bg1"/>
                </a:solidFill>
                <a:latin typeface="Aldhabi" panose="01000000000000000000" pitchFamily="2" charset="-78"/>
                <a:cs typeface="Aldhabi" panose="01000000000000000000" pitchFamily="2" charset="-78"/>
              </a:rPr>
              <a:t>Sample Tools</a:t>
            </a:r>
            <a:endParaRPr kumimoji="0" lang="en-US" sz="8000" b="0" i="0" u="none" strike="noStrike" cap="none" spc="0" normalizeH="0" baseline="0">
              <a:ln>
                <a:noFill/>
              </a:ln>
              <a:solidFill>
                <a:schemeClr val="bg1"/>
              </a:solidFill>
              <a:effectLst/>
              <a:uFillTx/>
              <a:latin typeface="Aldhabi" panose="01000000000000000000" pitchFamily="2" charset="-78"/>
              <a:cs typeface="Aldhabi" panose="01000000000000000000" pitchFamily="2" charset="-78"/>
              <a:sym typeface="Calibri"/>
            </a:endParaRPr>
          </a:p>
        </p:txBody>
      </p:sp>
      <p:pic>
        <p:nvPicPr>
          <p:cNvPr id="10" name="Picture 9" descr="Graphical user interface, text, application&#10;&#10;Description automatically generated">
            <a:extLst>
              <a:ext uri="{FF2B5EF4-FFF2-40B4-BE49-F238E27FC236}">
                <a16:creationId xmlns:a16="http://schemas.microsoft.com/office/drawing/2014/main" id="{DD451D74-0015-B045-46F8-0D737CC330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30588" y="1087762"/>
            <a:ext cx="3938137" cy="4682476"/>
          </a:xfrm>
          <a:prstGeom prst="rect">
            <a:avLst/>
          </a:prstGeom>
        </p:spPr>
      </p:pic>
    </p:spTree>
    <p:extLst>
      <p:ext uri="{BB962C8B-B14F-4D97-AF65-F5344CB8AC3E}">
        <p14:creationId xmlns:p14="http://schemas.microsoft.com/office/powerpoint/2010/main" val="2742530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6D263D-B612-FD91-3FC7-55673C2DE764}"/>
              </a:ext>
            </a:extLst>
          </p:cNvPr>
          <p:cNvPicPr>
            <a:picLocks noChangeAspect="1"/>
          </p:cNvPicPr>
          <p:nvPr/>
        </p:nvPicPr>
        <p:blipFill>
          <a:blip r:embed="rId4"/>
          <a:stretch>
            <a:fillRect/>
          </a:stretch>
        </p:blipFill>
        <p:spPr>
          <a:xfrm>
            <a:off x="9795347" y="0"/>
            <a:ext cx="2206943" cy="1981372"/>
          </a:xfrm>
          <a:prstGeom prst="rect">
            <a:avLst/>
          </a:prstGeom>
        </p:spPr>
      </p:pic>
      <p:sp>
        <p:nvSpPr>
          <p:cNvPr id="14" name="TextBox 13">
            <a:extLst>
              <a:ext uri="{FF2B5EF4-FFF2-40B4-BE49-F238E27FC236}">
                <a16:creationId xmlns:a16="http://schemas.microsoft.com/office/drawing/2014/main" id="{53E45298-B0AF-14D1-05B2-A63EE3733A2D}"/>
              </a:ext>
            </a:extLst>
          </p:cNvPr>
          <p:cNvSpPr txBox="1"/>
          <p:nvPr/>
        </p:nvSpPr>
        <p:spPr>
          <a:xfrm>
            <a:off x="71824" y="1492815"/>
            <a:ext cx="5135412" cy="6370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Armond Goes to a Party: A Book About Asperger’s and Friendship </a:t>
            </a:r>
          </a:p>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My Brother Charlie by Holly Robinson Peete and Ryan Elizabeth Peete</a:t>
            </a:r>
          </a:p>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Never Touch a Monster </a:t>
            </a:r>
          </a:p>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Touch! My Big Touch-and-Feel Word Book</a:t>
            </a:r>
          </a:p>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Touch and Explore the Ocean</a:t>
            </a:r>
          </a:p>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Little Monkey Calms Down</a:t>
            </a:r>
          </a:p>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This is Me! I am who I’m meant to be!</a:t>
            </a:r>
          </a:p>
          <a:p>
            <a:pPr marL="285750" marR="0" indent="-285750" algn="l" defTabSz="914400" rtl="0" fontAlgn="auto" latinLnBrk="0" hangingPunct="0">
              <a:lnSpc>
                <a:spcPct val="100000"/>
              </a:lnSpc>
              <a:spcBef>
                <a:spcPts val="0"/>
              </a:spcBef>
              <a:spcAft>
                <a:spcPts val="0"/>
              </a:spcAft>
              <a:buClrTx/>
              <a:buSzTx/>
              <a:buFontTx/>
              <a:buChar char="-"/>
              <a:tabLst/>
            </a:pPr>
            <a:r>
              <a:rPr lang="en-US" sz="2800">
                <a:latin typeface="Aldhabi" panose="01000000000000000000" pitchFamily="2" charset="-78"/>
                <a:cs typeface="Aldhabi" panose="01000000000000000000" pitchFamily="2" charset="-78"/>
              </a:rPr>
              <a:t>Headphones: A Book for Children with Autism &amp; Sensory Disorders</a:t>
            </a:r>
          </a:p>
          <a:p>
            <a:pPr marL="285750" marR="0" indent="-285750" algn="l" defTabSz="914400" rtl="0" fontAlgn="auto" latinLnBrk="0" hangingPunct="0">
              <a:lnSpc>
                <a:spcPct val="100000"/>
              </a:lnSpc>
              <a:spcBef>
                <a:spcPts val="0"/>
              </a:spcBef>
              <a:spcAft>
                <a:spcPts val="0"/>
              </a:spcAft>
              <a:buClrTx/>
              <a:buSzTx/>
              <a:buFontTx/>
              <a:buChar char="-"/>
              <a:tabLst/>
            </a:pPr>
            <a:endParaRPr lang="en-US" sz="2000">
              <a:latin typeface="Aldhabi" panose="01000000000000000000" pitchFamily="2" charset="-78"/>
              <a:cs typeface="Aldhabi" panose="01000000000000000000" pitchFamily="2" charset="-78"/>
            </a:endParaRPr>
          </a:p>
          <a:p>
            <a:pPr marL="285750" marR="0" indent="-285750" algn="l" defTabSz="914400" rtl="0" fontAlgn="auto" latinLnBrk="0" hangingPunct="0">
              <a:lnSpc>
                <a:spcPct val="100000"/>
              </a:lnSpc>
              <a:spcBef>
                <a:spcPts val="0"/>
              </a:spcBef>
              <a:spcAft>
                <a:spcPts val="0"/>
              </a:spcAft>
              <a:buClrTx/>
              <a:buSzTx/>
              <a:buFontTx/>
              <a:buChar char="-"/>
              <a:tabLst/>
            </a:pPr>
            <a:endParaRPr lang="en-US" sz="2000">
              <a:latin typeface="Aldhabi" panose="01000000000000000000" pitchFamily="2" charset="-78"/>
              <a:cs typeface="Aldhabi" panose="01000000000000000000" pitchFamily="2" charset="-78"/>
            </a:endParaRPr>
          </a:p>
          <a:p>
            <a:pPr marL="285750" marR="0" indent="-285750" algn="l" defTabSz="914400" rtl="0" fontAlgn="auto" latinLnBrk="0" hangingPunct="0">
              <a:lnSpc>
                <a:spcPct val="100000"/>
              </a:lnSpc>
              <a:spcBef>
                <a:spcPts val="0"/>
              </a:spcBef>
              <a:spcAft>
                <a:spcPts val="0"/>
              </a:spcAft>
              <a:buClrTx/>
              <a:buSzTx/>
              <a:buFontTx/>
              <a:buChar char="-"/>
              <a:tabLst/>
            </a:pPr>
            <a:endParaRPr lang="en-US" sz="2000">
              <a:latin typeface="Aldhabi" panose="01000000000000000000" pitchFamily="2" charset="-78"/>
              <a:cs typeface="Aldhabi" panose="01000000000000000000" pitchFamily="2" charset="-78"/>
            </a:endParaRPr>
          </a:p>
          <a:p>
            <a:pPr marL="285750" marR="0" indent="-285750" algn="l" defTabSz="914400" rtl="0" fontAlgn="auto" latinLnBrk="0" hangingPunct="0">
              <a:lnSpc>
                <a:spcPct val="100000"/>
              </a:lnSpc>
              <a:spcBef>
                <a:spcPts val="0"/>
              </a:spcBef>
              <a:spcAft>
                <a:spcPts val="0"/>
              </a:spcAft>
              <a:buClrTx/>
              <a:buSzTx/>
              <a:buFontTx/>
              <a:buChar char="-"/>
              <a:tabLst/>
            </a:pPr>
            <a:endParaRPr lang="en-US" sz="2000">
              <a:latin typeface="Aldhabi" panose="01000000000000000000" pitchFamily="2" charset="-78"/>
              <a:cs typeface="Aldhabi" panose="01000000000000000000" pitchFamily="2" charset="-78"/>
            </a:endParaRPr>
          </a:p>
          <a:p>
            <a:pPr marL="285750" marR="0" indent="-285750" algn="l" defTabSz="914400" rtl="0" fontAlgn="auto" latinLnBrk="0" hangingPunct="0">
              <a:lnSpc>
                <a:spcPct val="100000"/>
              </a:lnSpc>
              <a:spcBef>
                <a:spcPts val="0"/>
              </a:spcBef>
              <a:spcAft>
                <a:spcPts val="0"/>
              </a:spcAft>
              <a:buClrTx/>
              <a:buSzTx/>
              <a:buFontTx/>
              <a:buChar char="-"/>
              <a:tabLst/>
            </a:pPr>
            <a:endParaRPr lang="en-US" sz="2000">
              <a:latin typeface="Aldhabi" panose="01000000000000000000" pitchFamily="2" charset="-78"/>
              <a:cs typeface="Aldhabi" panose="01000000000000000000" pitchFamily="2" charset="-78"/>
            </a:endParaRPr>
          </a:p>
        </p:txBody>
      </p:sp>
      <p:sp>
        <p:nvSpPr>
          <p:cNvPr id="4" name="TextBox 3">
            <a:extLst>
              <a:ext uri="{FF2B5EF4-FFF2-40B4-BE49-F238E27FC236}">
                <a16:creationId xmlns:a16="http://schemas.microsoft.com/office/drawing/2014/main" id="{6AE5DEBD-4A12-A595-0919-797BB40D6C66}"/>
              </a:ext>
            </a:extLst>
          </p:cNvPr>
          <p:cNvSpPr txBox="1"/>
          <p:nvPr/>
        </p:nvSpPr>
        <p:spPr>
          <a:xfrm>
            <a:off x="662865" y="0"/>
            <a:ext cx="8653670"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8000" i="0" strike="noStrike" kern="0" normalizeH="0" baseline="0" noProof="0">
                <a:solidFill>
                  <a:schemeClr val="bg1"/>
                </a:solidFill>
                <a:uLnTx/>
                <a:uFillTx/>
                <a:latin typeface="Aldhabi" panose="01000000000000000000" pitchFamily="2" charset="-78"/>
                <a:cs typeface="Aldhabi" panose="01000000000000000000" pitchFamily="2" charset="-78"/>
                <a:sym typeface="Calibri"/>
              </a:rPr>
              <a:t>Children’s Books About Autism</a:t>
            </a:r>
          </a:p>
        </p:txBody>
      </p:sp>
      <p:sp>
        <p:nvSpPr>
          <p:cNvPr id="7" name="TextBox 6">
            <a:extLst>
              <a:ext uri="{FF2B5EF4-FFF2-40B4-BE49-F238E27FC236}">
                <a16:creationId xmlns:a16="http://schemas.microsoft.com/office/drawing/2014/main" id="{BA823753-4B17-39A8-A3DB-82E6FDD034BC}"/>
              </a:ext>
            </a:extLst>
          </p:cNvPr>
          <p:cNvSpPr txBox="1"/>
          <p:nvPr/>
        </p:nvSpPr>
        <p:spPr>
          <a:xfrm>
            <a:off x="5446642" y="1560854"/>
            <a:ext cx="5539410" cy="4832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When Things Get Too Loud</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Silly Sea Creatures</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Poke-A-Dot 10 Little Monkeys</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Catty the Cat, </a:t>
            </a:r>
            <a:r>
              <a:rPr kumimoji="0" lang="en-US" sz="2800" b="0" i="0" u="none" strike="noStrike" kern="0" cap="none" spc="0" normalizeH="0" baseline="0" noProof="0">
                <a:ln>
                  <a:noFill/>
                </a:ln>
                <a:solidFill>
                  <a:srgbClr val="70AD47"/>
                </a:solidFill>
                <a:effectLst/>
                <a:uLnTx/>
                <a:uFillTx/>
                <a:latin typeface="Aldhabi" panose="01000000000000000000" pitchFamily="2" charset="-78"/>
                <a:cs typeface="Aldhabi" panose="01000000000000000000" pitchFamily="2" charset="-78"/>
                <a:sym typeface="Calibri"/>
              </a:rPr>
              <a:t>Green</a:t>
            </a: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 vs. </a:t>
            </a:r>
            <a:r>
              <a:rPr kumimoji="0" lang="en-US" sz="2800" b="0" i="0" u="none" strike="noStrike" kern="0" cap="none" spc="0" normalizeH="0" baseline="0" noProof="0">
                <a:ln>
                  <a:noFill/>
                </a:ln>
                <a:solidFill>
                  <a:srgbClr val="FF0000"/>
                </a:solidFill>
                <a:effectLst/>
                <a:uLnTx/>
                <a:uFillTx/>
                <a:latin typeface="Aldhabi" panose="01000000000000000000" pitchFamily="2" charset="-78"/>
                <a:cs typeface="Aldhabi" panose="01000000000000000000" pitchFamily="2" charset="-78"/>
                <a:sym typeface="Calibri"/>
              </a:rPr>
              <a:t>Red</a:t>
            </a: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 Choices</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See, Touch, Feel: A First Sensory Book</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Touch and Trace Farm</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Point to Happy</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The Color Monster</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Off to School!</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My Awesome AUTISM</a:t>
            </a: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My First Book of Emotions for Toddlers</a:t>
            </a:r>
          </a:p>
        </p:txBody>
      </p:sp>
    </p:spTree>
    <p:extLst>
      <p:ext uri="{BB962C8B-B14F-4D97-AF65-F5344CB8AC3E}">
        <p14:creationId xmlns:p14="http://schemas.microsoft.com/office/powerpoint/2010/main" val="712473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3" name="TextBox 4"/>
          <p:cNvSpPr txBox="1"/>
          <p:nvPr/>
        </p:nvSpPr>
        <p:spPr>
          <a:xfrm>
            <a:off x="0" y="1348800"/>
            <a:ext cx="11870475" cy="55092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algn="ctr">
              <a:defRPr sz="3200" b="1">
                <a:solidFill>
                  <a:srgbClr val="FFFFFF"/>
                </a:solidFill>
                <a:latin typeface="Century Gothic"/>
                <a:ea typeface="Century Gothic"/>
                <a:cs typeface="Century Gothic"/>
                <a:sym typeface="Century Gothic"/>
              </a:defRPr>
            </a:lvl1pPr>
          </a:lstStyle>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Behavior Services of the Mid-South: 901.248.0595 / </a:t>
            </a:r>
            <a:r>
              <a:rPr lang="en-US" b="0">
                <a:solidFill>
                  <a:srgbClr val="000000"/>
                </a:solidFill>
                <a:latin typeface="Aldhabi" panose="01000000000000000000" pitchFamily="2" charset="-78"/>
                <a:cs typeface="Aldhabi" panose="01000000000000000000" pitchFamily="2" charset="-78"/>
                <a:sym typeface="Calibri"/>
                <a:hlinkClick r:id="rId4"/>
              </a:rPr>
              <a:t>https://www.behaviorservicesmidsouth.com</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Autism Centers of TN: 901-567-5361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5"/>
              </a:rPr>
              <a:t>contactus@autismcenterstn.com</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Team Autism Memphis:  .901.337.7524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6"/>
              </a:rPr>
              <a:t>https://www.teamautism.org/</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err="1">
                <a:ln>
                  <a:noFill/>
                </a:ln>
                <a:solidFill>
                  <a:srgbClr val="000000"/>
                </a:solidFill>
                <a:effectLst/>
                <a:uLnTx/>
                <a:uFillTx/>
                <a:latin typeface="Aldhabi" panose="01000000000000000000" pitchFamily="2" charset="-78"/>
                <a:cs typeface="Aldhabi" panose="01000000000000000000" pitchFamily="2" charset="-78"/>
                <a:sym typeface="Calibri"/>
              </a:rPr>
              <a:t>Hopebridge</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 Autism Therapy: 855.324.0885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7"/>
              </a:rPr>
              <a:t>https://www.hopebridge.com/</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Infinite Changes and ABA Therapy &amp; Autism Services: 901.221.7458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8"/>
              </a:rPr>
              <a:t>https://www.infinitechangesaba.com/</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Transformations Autism Treatment Center: 901.231.1931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9"/>
              </a:rPr>
              <a:t>www.transformingautism.com</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ABA Development: 901.634.8005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10"/>
              </a:rPr>
              <a:t>www.abadevelopment01@gmail.com</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Specialized Learning Center: 901.634.5729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11"/>
              </a:rPr>
              <a:t>mwilkins@memphis.edu</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lang="en-US" b="0">
                <a:solidFill>
                  <a:srgbClr val="000000"/>
                </a:solidFill>
                <a:latin typeface="Aldhabi" panose="01000000000000000000" pitchFamily="2" charset="-78"/>
                <a:cs typeface="Aldhabi" panose="01000000000000000000" pitchFamily="2" charset="-78"/>
                <a:sym typeface="Calibri"/>
              </a:rPr>
              <a:t>Harwood Center: 901.584.8281 / </a:t>
            </a:r>
            <a:r>
              <a:rPr lang="en-US" b="0">
                <a:solidFill>
                  <a:srgbClr val="000000"/>
                </a:solidFill>
                <a:latin typeface="Aldhabi" panose="01000000000000000000" pitchFamily="2" charset="-78"/>
                <a:cs typeface="Aldhabi" panose="01000000000000000000" pitchFamily="2" charset="-78"/>
                <a:sym typeface="Calibri"/>
                <a:hlinkClick r:id="rId12"/>
              </a:rPr>
              <a:t>https://harwoodcenter.org/</a:t>
            </a:r>
            <a:endParaRPr lang="en-US" b="0">
              <a:solidFill>
                <a:srgbClr val="000000"/>
              </a:solidFill>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Behavioral Science Consulting: 901.276.9606 / </a:t>
            </a:r>
            <a:r>
              <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hlinkClick r:id="rId13"/>
              </a:rPr>
              <a:t>http://bscmemphis.com/</a:t>
            </a:r>
            <a:endParaRPr kumimoji="0" lang="en-US" sz="3200" b="0" i="0" u="none"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endParaRPr>
          </a:p>
          <a:p>
            <a:pPr marL="285750" marR="0" lvl="0" indent="-285750" algn="l" defTabSz="914400" rtl="0" eaLnBrk="1" fontAlgn="auto" latinLnBrk="0" hangingPunct="0">
              <a:lnSpc>
                <a:spcPct val="100000"/>
              </a:lnSpc>
              <a:spcBef>
                <a:spcPts val="0"/>
              </a:spcBef>
              <a:spcAft>
                <a:spcPts val="0"/>
              </a:spcAft>
              <a:buClrTx/>
              <a:buSzTx/>
              <a:buFontTx/>
              <a:buChar char="-"/>
              <a:tabLst/>
              <a:defRPr/>
            </a:pPr>
            <a:r>
              <a:rPr lang="en-US" b="0">
                <a:solidFill>
                  <a:srgbClr val="000000"/>
                </a:solidFill>
                <a:latin typeface="Aldhabi" panose="01000000000000000000" pitchFamily="2" charset="-78"/>
                <a:cs typeface="Aldhabi" panose="01000000000000000000" pitchFamily="2" charset="-78"/>
                <a:sym typeface="Calibri"/>
              </a:rPr>
              <a:t>Pinnacle Autism Therapy: 1.866.342.8847 / </a:t>
            </a:r>
            <a:r>
              <a:rPr lang="en-US" b="0">
                <a:solidFill>
                  <a:srgbClr val="000000"/>
                </a:solidFill>
                <a:latin typeface="Aldhabi" panose="01000000000000000000" pitchFamily="2" charset="-78"/>
                <a:cs typeface="Aldhabi" panose="01000000000000000000" pitchFamily="2" charset="-78"/>
                <a:sym typeface="Calibri"/>
                <a:hlinkClick r:id="rId14"/>
              </a:rPr>
              <a:t>https://pinnacleautismtherapy.com/</a:t>
            </a:r>
            <a:endParaRPr lang="en-US" b="0">
              <a:solidFill>
                <a:srgbClr val="000000"/>
              </a:solidFill>
              <a:latin typeface="Aldhabi" panose="01000000000000000000" pitchFamily="2" charset="-78"/>
              <a:cs typeface="Aldhabi" panose="01000000000000000000" pitchFamily="2" charset="-78"/>
              <a:sym typeface="Calibri"/>
            </a:endParaRPr>
          </a:p>
        </p:txBody>
      </p:sp>
      <p:pic>
        <p:nvPicPr>
          <p:cNvPr id="2" name="Picture 1">
            <a:extLst>
              <a:ext uri="{FF2B5EF4-FFF2-40B4-BE49-F238E27FC236}">
                <a16:creationId xmlns:a16="http://schemas.microsoft.com/office/drawing/2014/main" id="{0088107A-9372-99E3-622D-C2EE0C40D521}"/>
              </a:ext>
            </a:extLst>
          </p:cNvPr>
          <p:cNvPicPr>
            <a:picLocks noChangeAspect="1"/>
          </p:cNvPicPr>
          <p:nvPr/>
        </p:nvPicPr>
        <p:blipFill>
          <a:blip r:embed="rId15"/>
          <a:stretch>
            <a:fillRect/>
          </a:stretch>
        </p:blipFill>
        <p:spPr>
          <a:xfrm>
            <a:off x="9783193" y="0"/>
            <a:ext cx="2201662" cy="1569660"/>
          </a:xfrm>
          <a:prstGeom prst="rect">
            <a:avLst/>
          </a:prstGeom>
        </p:spPr>
      </p:pic>
      <p:sp>
        <p:nvSpPr>
          <p:cNvPr id="5" name="TextBox 4">
            <a:extLst>
              <a:ext uri="{FF2B5EF4-FFF2-40B4-BE49-F238E27FC236}">
                <a16:creationId xmlns:a16="http://schemas.microsoft.com/office/drawing/2014/main" id="{3285120D-EDDE-71F6-7451-F37DDC507CED}"/>
              </a:ext>
            </a:extLst>
          </p:cNvPr>
          <p:cNvSpPr txBox="1"/>
          <p:nvPr/>
        </p:nvSpPr>
        <p:spPr>
          <a:xfrm>
            <a:off x="978205" y="-220860"/>
            <a:ext cx="8439538"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9600" b="0" i="0" u="sng" strike="noStrike" kern="0" cap="none" spc="0" normalizeH="0" baseline="0" noProof="0">
                <a:ln>
                  <a:noFill/>
                </a:ln>
                <a:solidFill>
                  <a:schemeClr val="bg1"/>
                </a:solidFill>
                <a:effectLst/>
                <a:uLnTx/>
                <a:uFillTx/>
                <a:latin typeface="Aldhabi" panose="01000000000000000000" pitchFamily="2" charset="-78"/>
                <a:cs typeface="Aldhabi" panose="01000000000000000000" pitchFamily="2" charset="-78"/>
                <a:sym typeface="Calibri"/>
              </a:rPr>
              <a:t>ABA Therapy Resources</a:t>
            </a:r>
          </a:p>
        </p:txBody>
      </p:sp>
    </p:spTree>
    <p:extLst>
      <p:ext uri="{BB962C8B-B14F-4D97-AF65-F5344CB8AC3E}">
        <p14:creationId xmlns:p14="http://schemas.microsoft.com/office/powerpoint/2010/main" val="8838096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4" name="TextBox 6"/>
          <p:cNvSpPr txBox="1"/>
          <p:nvPr/>
        </p:nvSpPr>
        <p:spPr>
          <a:xfrm>
            <a:off x="468316" y="1768281"/>
            <a:ext cx="10385213" cy="4893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buSzPct val="100000"/>
              <a:defRPr sz="3200"/>
            </a:pPr>
            <a:r>
              <a:rPr kumimoji="0" lang="en-US" sz="4400" b="0" i="0" u="sng" strike="noStrike" kern="0" cap="none" spc="0" normalizeH="0" baseline="0" noProof="0">
                <a:ln>
                  <a:noFill/>
                </a:ln>
                <a:solidFill>
                  <a:srgbClr val="000000"/>
                </a:solidFill>
                <a:effectLst/>
                <a:uLnTx/>
                <a:uFillTx/>
                <a:latin typeface="Aldhabi" panose="01000000000000000000" pitchFamily="2" charset="-78"/>
                <a:cs typeface="Aldhabi" panose="01000000000000000000" pitchFamily="2" charset="-78"/>
                <a:sym typeface="Calibri"/>
              </a:rPr>
              <a:t>NATIONAL</a:t>
            </a:r>
            <a:endParaRPr lang="en-US" sz="4400" u="sng"/>
          </a:p>
          <a:p>
            <a:pPr marL="285750" indent="-285750">
              <a:buSzPct val="100000"/>
              <a:buChar char="❖"/>
              <a:defRPr sz="3200"/>
            </a:pPr>
            <a:endParaRPr lang="en-US" sz="2000"/>
          </a:p>
          <a:p>
            <a:pPr marL="285750" indent="-285750">
              <a:buSzPct val="100000"/>
              <a:buChar char="❖"/>
              <a:defRPr sz="3200"/>
            </a:pPr>
            <a:r>
              <a:rPr lang="en-US" sz="2000"/>
              <a:t>Autism Speaks Website: </a:t>
            </a:r>
            <a:r>
              <a:rPr lang="en-US" sz="2000">
                <a:hlinkClick r:id="rId4"/>
              </a:rPr>
              <a:t>https://www.autismspeaks.org/</a:t>
            </a:r>
            <a:endParaRPr lang="en-US" sz="2000"/>
          </a:p>
          <a:p>
            <a:pPr>
              <a:buSzPct val="100000"/>
              <a:defRPr sz="3200"/>
            </a:pPr>
            <a:endParaRPr lang="en-US" sz="2000"/>
          </a:p>
          <a:p>
            <a:pPr marL="342900" indent="-342900">
              <a:buSzPct val="100000"/>
              <a:buFont typeface="Wingdings" pitchFamily="2" charset="2"/>
              <a:buChar char="v"/>
              <a:defRPr sz="3200"/>
            </a:pPr>
            <a:r>
              <a:rPr lang="en-US" sz="2000"/>
              <a:t>National Autism Association: </a:t>
            </a:r>
            <a:r>
              <a:rPr lang="en-US" sz="2000">
                <a:hlinkClick r:id="rId5"/>
              </a:rPr>
              <a:t>https://nationalautismassociation.org/</a:t>
            </a:r>
            <a:endParaRPr lang="en-US" sz="2000"/>
          </a:p>
          <a:p>
            <a:pPr>
              <a:buSzPct val="100000"/>
              <a:defRPr sz="3200"/>
            </a:pPr>
            <a:endParaRPr lang="en-US" sz="2000"/>
          </a:p>
          <a:p>
            <a:pPr marL="342900" indent="-342900">
              <a:buSzPct val="100000"/>
              <a:buFont typeface="Wingdings" panose="05000000000000000000" pitchFamily="2" charset="2"/>
              <a:buChar char="v"/>
              <a:defRPr sz="3200"/>
            </a:pPr>
            <a:r>
              <a:rPr lang="en-US" sz="2000"/>
              <a:t>Autism Society: </a:t>
            </a:r>
            <a:r>
              <a:rPr lang="en-US" sz="2000">
                <a:hlinkClick r:id="rId6"/>
              </a:rPr>
              <a:t>https://www.autism-society.org</a:t>
            </a:r>
            <a:endParaRPr lang="en-US" sz="2000"/>
          </a:p>
          <a:p>
            <a:pPr marL="342900" indent="-342900">
              <a:buSzPct val="100000"/>
              <a:buFont typeface="Wingdings" panose="05000000000000000000" pitchFamily="2" charset="2"/>
              <a:buChar char="v"/>
              <a:defRPr sz="3200"/>
            </a:pPr>
            <a:endParaRPr lang="en-US" sz="2000"/>
          </a:p>
          <a:p>
            <a:pPr algn="ctr">
              <a:buSzPct val="100000"/>
              <a:defRPr sz="3200"/>
            </a:pPr>
            <a:r>
              <a:rPr lang="en-US" sz="4800" u="sng">
                <a:latin typeface="Aldhabi" panose="01000000000000000000" pitchFamily="2" charset="-78"/>
                <a:cs typeface="Aldhabi" panose="01000000000000000000" pitchFamily="2" charset="-78"/>
              </a:rPr>
              <a:t> LOCAL FUN</a:t>
            </a:r>
            <a:endParaRPr lang="en-US" sz="4800" u="sng"/>
          </a:p>
          <a:p>
            <a:pPr marL="342900" indent="-342900">
              <a:buSzPct val="100000"/>
              <a:buFont typeface="Wingdings" pitchFamily="2" charset="2"/>
              <a:buChar char="v"/>
              <a:defRPr sz="3200"/>
            </a:pPr>
            <a:r>
              <a:rPr lang="en-US" sz="2000"/>
              <a:t>Chuck E. Cheese Sensory Sunday</a:t>
            </a:r>
          </a:p>
          <a:p>
            <a:pPr>
              <a:buSzPct val="100000"/>
              <a:defRPr sz="3200"/>
            </a:pPr>
            <a:r>
              <a:rPr lang="en-US" sz="2000"/>
              <a:t>First Sunday of each month from 9:00 AM to 11:00 AM</a:t>
            </a:r>
          </a:p>
          <a:p>
            <a:pPr>
              <a:buSzPct val="100000"/>
              <a:defRPr sz="3200"/>
            </a:pPr>
            <a:endParaRPr lang="en-US" sz="2000"/>
          </a:p>
          <a:p>
            <a:pPr>
              <a:buSzPct val="100000"/>
              <a:defRPr sz="3200"/>
            </a:pPr>
            <a:endParaRPr lang="en-US" sz="2000"/>
          </a:p>
        </p:txBody>
      </p:sp>
      <p:sp>
        <p:nvSpPr>
          <p:cNvPr id="105" name="TextBox 5"/>
          <p:cNvSpPr txBox="1"/>
          <p:nvPr/>
        </p:nvSpPr>
        <p:spPr>
          <a:xfrm>
            <a:off x="468317" y="393700"/>
            <a:ext cx="4959717"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6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lvl1pPr>
          </a:lstStyle>
          <a:p>
            <a:pPr>
              <a:defRPr sz="36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pPr>
            <a:endParaRPr lang="en-US" sz="9600">
              <a:latin typeface="Aldhabi" panose="01000000000000000000" pitchFamily="2" charset="-78"/>
              <a:cs typeface="Aldhabi" panose="01000000000000000000" pitchFamily="2" charset="-78"/>
            </a:endParaRPr>
          </a:p>
        </p:txBody>
      </p:sp>
      <p:pic>
        <p:nvPicPr>
          <p:cNvPr id="2" name="Picture 1">
            <a:extLst>
              <a:ext uri="{FF2B5EF4-FFF2-40B4-BE49-F238E27FC236}">
                <a16:creationId xmlns:a16="http://schemas.microsoft.com/office/drawing/2014/main" id="{BA729ACE-9677-57D4-6F80-6038305DFCBE}"/>
              </a:ext>
            </a:extLst>
          </p:cNvPr>
          <p:cNvPicPr>
            <a:picLocks noChangeAspect="1"/>
          </p:cNvPicPr>
          <p:nvPr/>
        </p:nvPicPr>
        <p:blipFill>
          <a:blip r:embed="rId7"/>
          <a:stretch>
            <a:fillRect/>
          </a:stretch>
        </p:blipFill>
        <p:spPr>
          <a:xfrm>
            <a:off x="9712171" y="0"/>
            <a:ext cx="2201662" cy="1979584"/>
          </a:xfrm>
          <a:prstGeom prst="rect">
            <a:avLst/>
          </a:prstGeom>
        </p:spPr>
      </p:pic>
      <p:sp>
        <p:nvSpPr>
          <p:cNvPr id="4" name="TextBox 3">
            <a:extLst>
              <a:ext uri="{FF2B5EF4-FFF2-40B4-BE49-F238E27FC236}">
                <a16:creationId xmlns:a16="http://schemas.microsoft.com/office/drawing/2014/main" id="{0C0ADF44-75E4-333B-4992-267B8E86C435}"/>
              </a:ext>
            </a:extLst>
          </p:cNvPr>
          <p:cNvSpPr txBox="1"/>
          <p:nvPr/>
        </p:nvSpPr>
        <p:spPr>
          <a:xfrm>
            <a:off x="873470" y="-80682"/>
            <a:ext cx="8647048"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sz="36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pPr>
            <a:r>
              <a:rPr lang="en-US" sz="9600">
                <a:latin typeface="Aldhabi" panose="01000000000000000000" pitchFamily="2" charset="-78"/>
                <a:cs typeface="Aldhabi" panose="01000000000000000000" pitchFamily="2" charset="-78"/>
              </a:rPr>
              <a:t>Resources</a:t>
            </a:r>
          </a:p>
        </p:txBody>
      </p:sp>
    </p:spTree>
    <p:extLst>
      <p:ext uri="{BB962C8B-B14F-4D97-AF65-F5344CB8AC3E}">
        <p14:creationId xmlns:p14="http://schemas.microsoft.com/office/powerpoint/2010/main" val="11291770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04" name="TextBox 6"/>
          <p:cNvSpPr txBox="1"/>
          <p:nvPr/>
        </p:nvSpPr>
        <p:spPr>
          <a:xfrm>
            <a:off x="468317" y="1768281"/>
            <a:ext cx="5990849" cy="378565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marL="285750" indent="-285750">
              <a:buSzPct val="100000"/>
              <a:buChar char="❖"/>
              <a:defRPr sz="3200"/>
            </a:pPr>
            <a:r>
              <a:rPr lang="en-US" sz="2000"/>
              <a:t>ABA Development</a:t>
            </a:r>
          </a:p>
          <a:p>
            <a:pPr marL="285750" indent="-285750">
              <a:buSzPct val="100000"/>
              <a:buChar char="❖"/>
              <a:defRPr sz="3200"/>
            </a:pPr>
            <a:r>
              <a:rPr lang="en-US" sz="2000"/>
              <a:t>Specialized Learning Center</a:t>
            </a:r>
          </a:p>
          <a:p>
            <a:pPr marL="285750" indent="-285750">
              <a:buSzPct val="100000"/>
              <a:buChar char="❖"/>
              <a:defRPr sz="3200"/>
            </a:pPr>
            <a:r>
              <a:rPr lang="en-US" sz="2000" err="1"/>
              <a:t>Lebonheur</a:t>
            </a:r>
            <a:endParaRPr lang="en-US" sz="2000"/>
          </a:p>
          <a:p>
            <a:pPr marL="285750" indent="-285750">
              <a:buSzPct val="100000"/>
              <a:buChar char="❖"/>
              <a:defRPr sz="3200"/>
            </a:pPr>
            <a:r>
              <a:rPr lang="en-US" sz="2000"/>
              <a:t>UT Boling Center</a:t>
            </a:r>
          </a:p>
          <a:p>
            <a:pPr marL="285750" indent="-285750">
              <a:buSzPct val="100000"/>
              <a:buChar char="❖"/>
              <a:defRPr sz="3200"/>
            </a:pPr>
            <a:r>
              <a:rPr lang="en-US" sz="2000"/>
              <a:t>Wholistic HC</a:t>
            </a:r>
          </a:p>
          <a:p>
            <a:pPr marL="285750" indent="-285750">
              <a:buSzPct val="100000"/>
              <a:buChar char="❖"/>
              <a:defRPr sz="3200"/>
            </a:pPr>
            <a:r>
              <a:rPr lang="en-US" sz="2000"/>
              <a:t>Knowles M.D. Neurodevelopmental Center</a:t>
            </a:r>
          </a:p>
          <a:p>
            <a:pPr marL="285750" indent="-285750">
              <a:buSzPct val="100000"/>
              <a:buChar char="❖"/>
              <a:defRPr sz="3200"/>
            </a:pPr>
            <a:r>
              <a:rPr lang="en-US" sz="2000"/>
              <a:t>Behavioral Health &amp; Assessment</a:t>
            </a:r>
          </a:p>
          <a:p>
            <a:pPr marL="285750" indent="-285750">
              <a:buSzPct val="100000"/>
              <a:buChar char="❖"/>
              <a:defRPr sz="3200"/>
            </a:pPr>
            <a:r>
              <a:rPr lang="en-US" sz="2000"/>
              <a:t>University of Memphis Psychological Services</a:t>
            </a:r>
          </a:p>
          <a:p>
            <a:pPr marL="285750" indent="-285750">
              <a:buSzPct val="100000"/>
              <a:buChar char="❖"/>
              <a:defRPr sz="3200"/>
            </a:pPr>
            <a:r>
              <a:rPr lang="en-US" sz="2000"/>
              <a:t>Christian Psychological Center</a:t>
            </a:r>
          </a:p>
          <a:p>
            <a:pPr marL="285750" indent="-285750">
              <a:buSzPct val="100000"/>
              <a:buChar char="❖"/>
              <a:defRPr sz="3200"/>
            </a:pPr>
            <a:r>
              <a:rPr lang="en-US" sz="2000"/>
              <a:t>Germantown Psychological Associates</a:t>
            </a:r>
          </a:p>
          <a:p>
            <a:pPr marL="285750" indent="-285750">
              <a:buSzPct val="100000"/>
              <a:buChar char="❖"/>
              <a:defRPr sz="3200"/>
            </a:pPr>
            <a:r>
              <a:rPr lang="en-US" sz="2000" err="1"/>
              <a:t>Vogelfanger</a:t>
            </a:r>
            <a:r>
              <a:rPr lang="en-US" sz="2000"/>
              <a:t> &amp; Struble Clinic</a:t>
            </a:r>
          </a:p>
          <a:p>
            <a:pPr marL="285750" indent="-285750">
              <a:buSzPct val="100000"/>
              <a:buChar char="❖"/>
              <a:defRPr sz="3200"/>
            </a:pPr>
            <a:r>
              <a:rPr lang="en-US" sz="2000"/>
              <a:t>Katherine Powers, Ph. D., BCBA-D</a:t>
            </a:r>
          </a:p>
        </p:txBody>
      </p:sp>
      <p:sp>
        <p:nvSpPr>
          <p:cNvPr id="105" name="TextBox 5"/>
          <p:cNvSpPr txBox="1"/>
          <p:nvPr/>
        </p:nvSpPr>
        <p:spPr>
          <a:xfrm>
            <a:off x="755374" y="-142483"/>
            <a:ext cx="9886121" cy="14465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a:defRPr sz="36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lvl1pPr>
          </a:lstStyle>
          <a:p>
            <a:pPr>
              <a:defRPr sz="36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pPr>
            <a:r>
              <a:rPr lang="en-US" sz="8800">
                <a:latin typeface="Aldhabi" panose="01000000000000000000" pitchFamily="2" charset="-78"/>
                <a:cs typeface="Aldhabi" panose="01000000000000000000" pitchFamily="2" charset="-78"/>
              </a:rPr>
              <a:t>Other Community Resources</a:t>
            </a:r>
          </a:p>
        </p:txBody>
      </p:sp>
      <p:pic>
        <p:nvPicPr>
          <p:cNvPr id="2" name="Picture 1">
            <a:extLst>
              <a:ext uri="{FF2B5EF4-FFF2-40B4-BE49-F238E27FC236}">
                <a16:creationId xmlns:a16="http://schemas.microsoft.com/office/drawing/2014/main" id="{22536427-1755-463D-72A5-9EAAC07EA858}"/>
              </a:ext>
            </a:extLst>
          </p:cNvPr>
          <p:cNvPicPr>
            <a:picLocks noChangeAspect="1"/>
          </p:cNvPicPr>
          <p:nvPr/>
        </p:nvPicPr>
        <p:blipFill>
          <a:blip r:embed="rId4"/>
          <a:stretch>
            <a:fillRect/>
          </a:stretch>
        </p:blipFill>
        <p:spPr>
          <a:xfrm>
            <a:off x="9783193" y="0"/>
            <a:ext cx="2201662" cy="1979584"/>
          </a:xfrm>
          <a:prstGeom prst="rect">
            <a:avLst/>
          </a:prstGeom>
        </p:spPr>
      </p:pic>
    </p:spTree>
    <p:extLst>
      <p:ext uri="{BB962C8B-B14F-4D97-AF65-F5344CB8AC3E}">
        <p14:creationId xmlns:p14="http://schemas.microsoft.com/office/powerpoint/2010/main" val="7091620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8" name="TextBox 5"/>
          <p:cNvSpPr txBox="1"/>
          <p:nvPr/>
        </p:nvSpPr>
        <p:spPr>
          <a:xfrm>
            <a:off x="352691" y="125506"/>
            <a:ext cx="9728543"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4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lvl1pPr>
          </a:lstStyle>
          <a:p>
            <a:r>
              <a:rPr sz="6000">
                <a:latin typeface="Aldhabi" panose="01000000000000000000" pitchFamily="2" charset="-78"/>
                <a:cs typeface="Aldhabi" panose="01000000000000000000" pitchFamily="2" charset="-78"/>
              </a:rPr>
              <a:t>HEALTH SERVICES </a:t>
            </a:r>
            <a:r>
              <a:rPr lang="en-US" sz="6000">
                <a:latin typeface="Aldhabi" panose="01000000000000000000" pitchFamily="2" charset="-78"/>
                <a:cs typeface="Aldhabi" panose="01000000000000000000" pitchFamily="2" charset="-78"/>
              </a:rPr>
              <a:t>TEAM</a:t>
            </a:r>
            <a:r>
              <a:rPr sz="6000">
                <a:latin typeface="Aldhabi" panose="01000000000000000000" pitchFamily="2" charset="-78"/>
                <a:cs typeface="Aldhabi" panose="01000000000000000000" pitchFamily="2" charset="-78"/>
              </a:rPr>
              <a:t> CONTACT</a:t>
            </a:r>
            <a:r>
              <a:rPr lang="en-US" sz="6000">
                <a:latin typeface="Aldhabi" panose="01000000000000000000" pitchFamily="2" charset="-78"/>
                <a:cs typeface="Aldhabi" panose="01000000000000000000" pitchFamily="2" charset="-78"/>
              </a:rPr>
              <a:t> INFO</a:t>
            </a:r>
            <a:endParaRPr sz="6000">
              <a:latin typeface="Aldhabi" panose="01000000000000000000" pitchFamily="2" charset="-78"/>
              <a:cs typeface="Aldhabi" panose="01000000000000000000" pitchFamily="2" charset="-78"/>
            </a:endParaRPr>
          </a:p>
        </p:txBody>
      </p:sp>
      <p:sp>
        <p:nvSpPr>
          <p:cNvPr id="170" name="TextBox 1"/>
          <p:cNvSpPr txBox="1"/>
          <p:nvPr/>
        </p:nvSpPr>
        <p:spPr>
          <a:xfrm>
            <a:off x="193863" y="2041095"/>
            <a:ext cx="5567563"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400"/>
            </a:pPr>
            <a:r>
              <a:rPr lang="en-US" sz="2400">
                <a:solidFill>
                  <a:srgbClr val="C00000"/>
                </a:solidFill>
                <a:latin typeface="Aparajita" panose="020B0502040204020203" pitchFamily="18" charset="0"/>
                <a:cs typeface="Aparajita" panose="020B0502040204020203" pitchFamily="18" charset="0"/>
              </a:rPr>
              <a:t>Timika Sholar, HSA: </a:t>
            </a:r>
            <a:r>
              <a:rPr lang="en-US" sz="2400" u="sng">
                <a:solidFill>
                  <a:srgbClr val="0563C1"/>
                </a:solidFill>
                <a:uFill>
                  <a:solidFill>
                    <a:srgbClr val="0563C1"/>
                  </a:solidFill>
                </a:uFill>
                <a:latin typeface="Aparajita" panose="020B0502040204020203" pitchFamily="18" charset="0"/>
                <a:cs typeface="Aparajita" panose="020B0502040204020203" pitchFamily="18" charset="0"/>
                <a:hlinkClick r:id="rId4"/>
              </a:rPr>
              <a:t>sholarts@scsk12.org</a:t>
            </a:r>
          </a:p>
          <a:p>
            <a:pPr>
              <a:defRPr sz="2400"/>
            </a:pPr>
            <a:r>
              <a:rPr lang="en-US" sz="2400" err="1">
                <a:solidFill>
                  <a:srgbClr val="C00000"/>
                </a:solidFill>
                <a:latin typeface="Aparajita" panose="020B0502040204020203" pitchFamily="18" charset="0"/>
                <a:cs typeface="Aparajita" panose="020B0502040204020203" pitchFamily="18" charset="0"/>
              </a:rPr>
              <a:t>Debany</a:t>
            </a:r>
            <a:r>
              <a:rPr lang="en-US" sz="2400">
                <a:solidFill>
                  <a:srgbClr val="C00000"/>
                </a:solidFill>
                <a:latin typeface="Aparajita" panose="020B0502040204020203" pitchFamily="18" charset="0"/>
                <a:cs typeface="Aparajita" panose="020B0502040204020203" pitchFamily="18" charset="0"/>
              </a:rPr>
              <a:t> Corral, BS: </a:t>
            </a:r>
            <a:r>
              <a:rPr lang="en-US" sz="2400">
                <a:latin typeface="Aparajita" panose="020B0502040204020203" pitchFamily="18" charset="0"/>
                <a:cs typeface="Aparajita" panose="020B0502040204020203" pitchFamily="18" charset="0"/>
                <a:hlinkClick r:id="rId5"/>
              </a:rPr>
              <a:t>corralozaetad@scsk12.org</a:t>
            </a:r>
            <a:endParaRPr lang="en-US" sz="2400">
              <a:latin typeface="Aparajita" panose="020B0502040204020203" pitchFamily="18" charset="0"/>
              <a:cs typeface="Aparajita" panose="020B0502040204020203" pitchFamily="18" charset="0"/>
            </a:endParaRPr>
          </a:p>
          <a:p>
            <a:pPr>
              <a:defRPr sz="2400"/>
            </a:pPr>
            <a:r>
              <a:rPr lang="en-US" sz="2400">
                <a:solidFill>
                  <a:srgbClr val="C00000"/>
                </a:solidFill>
                <a:latin typeface="Aparajita" panose="020B0502040204020203" pitchFamily="18" charset="0"/>
                <a:cs typeface="Aparajita" panose="020B0502040204020203" pitchFamily="18" charset="0"/>
              </a:rPr>
              <a:t>Nicole Hilliard, HSA: </a:t>
            </a:r>
            <a:r>
              <a:rPr lang="en-US" sz="2400" u="sng">
                <a:solidFill>
                  <a:srgbClr val="0563C1"/>
                </a:solidFill>
                <a:uFill>
                  <a:solidFill>
                    <a:srgbClr val="0563C1"/>
                  </a:solidFill>
                </a:uFill>
                <a:latin typeface="Aparajita" panose="020B0502040204020203" pitchFamily="18" charset="0"/>
                <a:cs typeface="Aparajita" panose="020B0502040204020203" pitchFamily="18" charset="0"/>
                <a:hlinkClick r:id="rId6"/>
              </a:rPr>
              <a:t>hilliardn2@scsk12.org</a:t>
            </a:r>
            <a:endParaRPr lang="en-US" sz="2400">
              <a:latin typeface="Aparajita" panose="020B0502040204020203" pitchFamily="18" charset="0"/>
              <a:cs typeface="Aparajita" panose="020B0502040204020203" pitchFamily="18" charset="0"/>
            </a:endParaRPr>
          </a:p>
          <a:p>
            <a:pPr>
              <a:defRPr sz="2400"/>
            </a:pPr>
            <a:r>
              <a:rPr lang="en-US" sz="2400">
                <a:solidFill>
                  <a:srgbClr val="C00000"/>
                </a:solidFill>
                <a:latin typeface="Aparajita" panose="020B0502040204020203" pitchFamily="18" charset="0"/>
                <a:cs typeface="Aparajita" panose="020B0502040204020203" pitchFamily="18" charset="0"/>
              </a:rPr>
              <a:t>Capria Tyson, BS: </a:t>
            </a:r>
            <a:r>
              <a:rPr lang="en-US" sz="2400">
                <a:latin typeface="Aparajita" panose="020B0502040204020203" pitchFamily="18" charset="0"/>
                <a:cs typeface="Aparajita" panose="020B0502040204020203" pitchFamily="18" charset="0"/>
                <a:hlinkClick r:id="rId7"/>
              </a:rPr>
              <a:t>tysoncm@scsk12.org</a:t>
            </a:r>
            <a:endParaRPr lang="en-US" sz="2400">
              <a:latin typeface="Aparajita" panose="020B0502040204020203" pitchFamily="18" charset="0"/>
              <a:cs typeface="Aparajita" panose="020B0502040204020203" pitchFamily="18" charset="0"/>
            </a:endParaRPr>
          </a:p>
          <a:p>
            <a:pPr>
              <a:defRPr sz="2400"/>
            </a:pPr>
            <a:r>
              <a:rPr lang="en-US" sz="2400" err="1">
                <a:solidFill>
                  <a:srgbClr val="C00000"/>
                </a:solidFill>
                <a:latin typeface="Aparajita" panose="020B0502040204020203" pitchFamily="18" charset="0"/>
                <a:cs typeface="Aparajita" panose="020B0502040204020203" pitchFamily="18" charset="0"/>
              </a:rPr>
              <a:t>Shanel</a:t>
            </a:r>
            <a:r>
              <a:rPr lang="en-US" sz="2400">
                <a:solidFill>
                  <a:srgbClr val="C00000"/>
                </a:solidFill>
                <a:latin typeface="Aparajita" panose="020B0502040204020203" pitchFamily="18" charset="0"/>
                <a:cs typeface="Aparajita" panose="020B0502040204020203" pitchFamily="18" charset="0"/>
              </a:rPr>
              <a:t> Carson, HSA: </a:t>
            </a:r>
            <a:r>
              <a:rPr lang="en-US" sz="2400" u="sng">
                <a:solidFill>
                  <a:srgbClr val="0563C1"/>
                </a:solidFill>
                <a:uFill>
                  <a:solidFill>
                    <a:srgbClr val="0563C1"/>
                  </a:solidFill>
                </a:uFill>
                <a:latin typeface="Aparajita" panose="020B0502040204020203" pitchFamily="18" charset="0"/>
                <a:cs typeface="Aparajita" panose="020B0502040204020203" pitchFamily="18" charset="0"/>
                <a:hlinkClick r:id="rId8"/>
              </a:rPr>
              <a:t>carsons@scsk12.org</a:t>
            </a:r>
            <a:endParaRPr lang="en-US" sz="2400" u="sng">
              <a:solidFill>
                <a:srgbClr val="0563C1"/>
              </a:solidFill>
              <a:uFill>
                <a:solidFill>
                  <a:srgbClr val="0563C1"/>
                </a:solidFill>
              </a:uFill>
              <a:latin typeface="Aparajita" panose="020B0502040204020203" pitchFamily="18" charset="0"/>
              <a:cs typeface="Aparajita" panose="020B0502040204020203" pitchFamily="18" charset="0"/>
            </a:endParaRPr>
          </a:p>
          <a:p>
            <a:pPr>
              <a:defRPr sz="2400"/>
            </a:pPr>
            <a:r>
              <a:rPr lang="en-US" sz="2400" err="1">
                <a:solidFill>
                  <a:srgbClr val="C00000"/>
                </a:solidFill>
                <a:latin typeface="Aparajita" panose="020B0502040204020203" pitchFamily="18" charset="0"/>
                <a:cs typeface="Aparajita" panose="020B0502040204020203" pitchFamily="18" charset="0"/>
              </a:rPr>
              <a:t>Shalah</a:t>
            </a:r>
            <a:r>
              <a:rPr lang="en-US" sz="2400">
                <a:solidFill>
                  <a:srgbClr val="C00000"/>
                </a:solidFill>
                <a:latin typeface="Aparajita" panose="020B0502040204020203" pitchFamily="18" charset="0"/>
                <a:cs typeface="Aparajita" panose="020B0502040204020203" pitchFamily="18" charset="0"/>
              </a:rPr>
              <a:t> Pate, BS: </a:t>
            </a:r>
            <a:r>
              <a:rPr lang="en-US" sz="2400">
                <a:latin typeface="Aparajita" panose="020B0502040204020203" pitchFamily="18" charset="0"/>
                <a:cs typeface="Aparajita" panose="020B0502040204020203" pitchFamily="18" charset="0"/>
                <a:hlinkClick r:id="rId9"/>
              </a:rPr>
              <a:t>pates@scsk12.org</a:t>
            </a:r>
            <a:endParaRPr lang="en-US" sz="2400">
              <a:latin typeface="Aparajita" panose="020B0502040204020203" pitchFamily="18" charset="0"/>
              <a:cs typeface="Aparajita" panose="020B0502040204020203" pitchFamily="18" charset="0"/>
            </a:endParaRPr>
          </a:p>
          <a:p>
            <a:pPr>
              <a:defRPr sz="2400"/>
            </a:pPr>
            <a:r>
              <a:rPr lang="en-US" sz="2400">
                <a:solidFill>
                  <a:srgbClr val="C00000"/>
                </a:solidFill>
                <a:latin typeface="Aparajita" panose="020B0502040204020203" pitchFamily="18" charset="0"/>
                <a:cs typeface="Aparajita" panose="020B0502040204020203" pitchFamily="18" charset="0"/>
              </a:rPr>
              <a:t>Michaela Myers, HSA: </a:t>
            </a:r>
            <a:r>
              <a:rPr lang="en-US" sz="2400" u="sng">
                <a:solidFill>
                  <a:srgbClr val="0563C1"/>
                </a:solidFill>
                <a:uFill>
                  <a:solidFill>
                    <a:srgbClr val="0563C1"/>
                  </a:solidFill>
                </a:uFill>
                <a:latin typeface="Aparajita" panose="020B0502040204020203" pitchFamily="18" charset="0"/>
                <a:cs typeface="Aparajita" panose="020B0502040204020203" pitchFamily="18" charset="0"/>
                <a:hlinkClick r:id="rId10"/>
              </a:rPr>
              <a:t>myersmd1@scsk12.org</a:t>
            </a:r>
          </a:p>
          <a:p>
            <a:pPr>
              <a:defRPr sz="2400"/>
            </a:pPr>
            <a:r>
              <a:rPr lang="en-US" sz="2400">
                <a:solidFill>
                  <a:srgbClr val="C00000"/>
                </a:solidFill>
                <a:latin typeface="Aparajita" panose="020B0502040204020203" pitchFamily="18" charset="0"/>
                <a:cs typeface="Aparajita" panose="020B0502040204020203" pitchFamily="18" charset="0"/>
              </a:rPr>
              <a:t>Maya Smith, BS: </a:t>
            </a:r>
            <a:r>
              <a:rPr lang="en-US" sz="2400">
                <a:latin typeface="Aparajita" panose="020B0502040204020203" pitchFamily="18" charset="0"/>
                <a:cs typeface="Aparajita" panose="020B0502040204020203" pitchFamily="18" charset="0"/>
                <a:hlinkClick r:id="rId11"/>
              </a:rPr>
              <a:t>smithm12@scsk12.org</a:t>
            </a:r>
            <a:endParaRPr lang="en-US" sz="2400">
              <a:latin typeface="Aparajita" panose="020B0502040204020203" pitchFamily="18" charset="0"/>
              <a:cs typeface="Aparajita" panose="020B0502040204020203" pitchFamily="18" charset="0"/>
            </a:endParaRPr>
          </a:p>
          <a:p>
            <a:pPr>
              <a:defRPr sz="2400"/>
            </a:pPr>
            <a:r>
              <a:rPr lang="en-US" sz="2400">
                <a:solidFill>
                  <a:srgbClr val="C00000"/>
                </a:solidFill>
                <a:latin typeface="Aparajita" panose="020B0502040204020203" pitchFamily="18" charset="0"/>
                <a:cs typeface="Aparajita" panose="020B0502040204020203" pitchFamily="18" charset="0"/>
              </a:rPr>
              <a:t>Veronica Roberts, HSA: </a:t>
            </a:r>
            <a:r>
              <a:rPr lang="en-US" sz="2400" u="sng">
                <a:solidFill>
                  <a:srgbClr val="0563C1"/>
                </a:solidFill>
                <a:uFill>
                  <a:solidFill>
                    <a:srgbClr val="0563C1"/>
                  </a:solidFill>
                </a:uFill>
                <a:latin typeface="Aparajita" panose="020B0502040204020203" pitchFamily="18" charset="0"/>
                <a:cs typeface="Aparajita" panose="020B0502040204020203" pitchFamily="18" charset="0"/>
                <a:hlinkClick r:id="rId12"/>
              </a:rPr>
              <a:t>robertsv@scsk12.org</a:t>
            </a:r>
          </a:p>
          <a:p>
            <a:pPr>
              <a:defRPr sz="2400"/>
            </a:pPr>
            <a:r>
              <a:rPr lang="en-US" sz="2400">
                <a:solidFill>
                  <a:srgbClr val="C00000"/>
                </a:solidFill>
                <a:latin typeface="Aparajita" panose="020B0502040204020203" pitchFamily="18" charset="0"/>
                <a:cs typeface="Aparajita" panose="020B0502040204020203" pitchFamily="18" charset="0"/>
              </a:rPr>
              <a:t>Pamela Boyce, BS: </a:t>
            </a:r>
            <a:r>
              <a:rPr lang="en-US" sz="2400">
                <a:latin typeface="Aparajita" panose="020B0502040204020203" pitchFamily="18" charset="0"/>
                <a:cs typeface="Aparajita" panose="020B0502040204020203" pitchFamily="18" charset="0"/>
                <a:hlinkClick r:id="rId13"/>
              </a:rPr>
              <a:t>boycepc@scsk12.org</a:t>
            </a:r>
            <a:endParaRPr lang="en-US" sz="2400">
              <a:latin typeface="Aparajita" panose="020B0502040204020203" pitchFamily="18" charset="0"/>
              <a:cs typeface="Aparajita" panose="020B0502040204020203" pitchFamily="18" charset="0"/>
            </a:endParaRPr>
          </a:p>
          <a:p>
            <a:pPr>
              <a:defRPr sz="2400"/>
            </a:pPr>
            <a:r>
              <a:rPr lang="en-US" sz="2400">
                <a:solidFill>
                  <a:srgbClr val="C00000"/>
                </a:solidFill>
                <a:latin typeface="Aparajita" panose="020B0502040204020203" pitchFamily="18" charset="0"/>
                <a:cs typeface="Aparajita" panose="020B0502040204020203" pitchFamily="18" charset="0"/>
              </a:rPr>
              <a:t>Latasha Smith, HSA: </a:t>
            </a:r>
            <a:r>
              <a:rPr lang="en-US" sz="2400" u="sng">
                <a:solidFill>
                  <a:srgbClr val="0563C1"/>
                </a:solidFill>
                <a:uFill>
                  <a:solidFill>
                    <a:srgbClr val="0563C1"/>
                  </a:solidFill>
                </a:uFill>
                <a:latin typeface="Aparajita" panose="020B0502040204020203" pitchFamily="18" charset="0"/>
                <a:cs typeface="Aparajita" panose="020B0502040204020203" pitchFamily="18" charset="0"/>
                <a:hlinkClick r:id="rId14"/>
              </a:rPr>
              <a:t>bentonjonesle@scsk12.org</a:t>
            </a:r>
          </a:p>
          <a:p>
            <a:pPr>
              <a:defRPr sz="2400"/>
            </a:pPr>
            <a:r>
              <a:rPr lang="en-US" sz="2400">
                <a:solidFill>
                  <a:srgbClr val="C00000"/>
                </a:solidFill>
                <a:latin typeface="Aparajita" panose="020B0502040204020203" pitchFamily="18" charset="0"/>
                <a:cs typeface="Aparajita" panose="020B0502040204020203" pitchFamily="18" charset="0"/>
              </a:rPr>
              <a:t>Keva Smith, BS: </a:t>
            </a:r>
            <a:r>
              <a:rPr lang="en-US" sz="2400">
                <a:latin typeface="Aparajita" panose="020B0502040204020203" pitchFamily="18" charset="0"/>
                <a:cs typeface="Aparajita" panose="020B0502040204020203" pitchFamily="18" charset="0"/>
                <a:hlinkClick r:id="rId15"/>
              </a:rPr>
              <a:t>smithky@scsk12.org</a:t>
            </a:r>
            <a:endParaRPr lang="en-US" sz="2400">
              <a:latin typeface="Aparajita" panose="020B0502040204020203" pitchFamily="18" charset="0"/>
              <a:cs typeface="Aparajita" panose="020B0502040204020203" pitchFamily="18" charset="0"/>
            </a:endParaRPr>
          </a:p>
        </p:txBody>
      </p:sp>
      <p:sp>
        <p:nvSpPr>
          <p:cNvPr id="3" name="TextBox 2">
            <a:extLst>
              <a:ext uri="{FF2B5EF4-FFF2-40B4-BE49-F238E27FC236}">
                <a16:creationId xmlns:a16="http://schemas.microsoft.com/office/drawing/2014/main" id="{CAFB9375-C12D-F8C1-67AD-10057A24ACE2}"/>
              </a:ext>
            </a:extLst>
          </p:cNvPr>
          <p:cNvSpPr txBox="1"/>
          <p:nvPr/>
        </p:nvSpPr>
        <p:spPr>
          <a:xfrm>
            <a:off x="5370983" y="1966070"/>
            <a:ext cx="6338664"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buClr>
                <a:srgbClr val="000090"/>
              </a:buClr>
            </a:pPr>
            <a:r>
              <a:rPr lang="en-US" sz="2400" u="sng">
                <a:solidFill>
                  <a:srgbClr val="C00000"/>
                </a:solidFill>
                <a:latin typeface="Aparajita" panose="02020603050405020304" pitchFamily="18" charset="0"/>
                <a:cs typeface="Aparajita" panose="02020603050405020304" pitchFamily="18" charset="0"/>
              </a:rPr>
              <a:t>LEADERSHIP TEAM</a:t>
            </a:r>
          </a:p>
          <a:p>
            <a:pPr algn="l">
              <a:buClr>
                <a:srgbClr val="000090"/>
              </a:buClr>
            </a:pPr>
            <a:r>
              <a:rPr lang="en-US" sz="2400" err="1">
                <a:solidFill>
                  <a:srgbClr val="C00000"/>
                </a:solidFill>
                <a:latin typeface="Aparajita" panose="02020603050405020304" pitchFamily="18" charset="0"/>
                <a:cs typeface="Aparajita" panose="02020603050405020304" pitchFamily="18" charset="0"/>
              </a:rPr>
              <a:t>Divalyn</a:t>
            </a:r>
            <a:r>
              <a:rPr lang="en-US" sz="2400">
                <a:solidFill>
                  <a:srgbClr val="C00000"/>
                </a:solidFill>
                <a:latin typeface="Aparajita" panose="02020603050405020304" pitchFamily="18" charset="0"/>
                <a:cs typeface="Aparajita" panose="02020603050405020304" pitchFamily="18" charset="0"/>
              </a:rPr>
              <a:t> Gordon, Executive Director                 </a:t>
            </a:r>
          </a:p>
          <a:p>
            <a:pPr algn="l">
              <a:buClr>
                <a:srgbClr val="000090"/>
              </a:buClr>
            </a:pPr>
            <a:r>
              <a:rPr lang="en-US" sz="2400" err="1">
                <a:solidFill>
                  <a:srgbClr val="C00000"/>
                </a:solidFill>
                <a:latin typeface="Aparajita" panose="02020603050405020304" pitchFamily="18" charset="0"/>
                <a:cs typeface="Aparajita" panose="02020603050405020304" pitchFamily="18" charset="0"/>
              </a:rPr>
              <a:t>Detris</a:t>
            </a:r>
            <a:r>
              <a:rPr lang="en-US" sz="2400">
                <a:solidFill>
                  <a:srgbClr val="C00000"/>
                </a:solidFill>
                <a:latin typeface="Aparajita" panose="02020603050405020304" pitchFamily="18" charset="0"/>
                <a:cs typeface="Aparajita" panose="02020603050405020304" pitchFamily="18" charset="0"/>
              </a:rPr>
              <a:t> Crane, Ed.D. Head Start Director</a:t>
            </a:r>
          </a:p>
          <a:p>
            <a:pPr algn="l">
              <a:buClr>
                <a:srgbClr val="000090"/>
              </a:buClr>
            </a:pPr>
            <a:r>
              <a:rPr lang="en-US" sz="2400" err="1">
                <a:solidFill>
                  <a:srgbClr val="C00000"/>
                </a:solidFill>
                <a:latin typeface="Aparajita" panose="02020603050405020304" pitchFamily="18" charset="0"/>
                <a:cs typeface="Aparajita" panose="02020603050405020304" pitchFamily="18" charset="0"/>
              </a:rPr>
              <a:t>Tujuana</a:t>
            </a:r>
            <a:r>
              <a:rPr lang="en-US" sz="2400">
                <a:solidFill>
                  <a:srgbClr val="C00000"/>
                </a:solidFill>
                <a:latin typeface="Aparajita" panose="02020603050405020304" pitchFamily="18" charset="0"/>
                <a:cs typeface="Aparajita" panose="02020603050405020304" pitchFamily="18" charset="0"/>
              </a:rPr>
              <a:t> Wallace, Comprehensive Services/ERSEA Manager</a:t>
            </a:r>
          </a:p>
        </p:txBody>
      </p:sp>
      <p:pic>
        <p:nvPicPr>
          <p:cNvPr id="2" name="Picture 1">
            <a:extLst>
              <a:ext uri="{FF2B5EF4-FFF2-40B4-BE49-F238E27FC236}">
                <a16:creationId xmlns:a16="http://schemas.microsoft.com/office/drawing/2014/main" id="{2DA90A1B-DD41-6011-2228-A287959CEB51}"/>
              </a:ext>
            </a:extLst>
          </p:cNvPr>
          <p:cNvPicPr>
            <a:picLocks noChangeAspect="1"/>
          </p:cNvPicPr>
          <p:nvPr/>
        </p:nvPicPr>
        <p:blipFill>
          <a:blip r:embed="rId16"/>
          <a:stretch>
            <a:fillRect/>
          </a:stretch>
        </p:blipFill>
        <p:spPr>
          <a:xfrm>
            <a:off x="9773265" y="-15302"/>
            <a:ext cx="2206943" cy="198137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fill="hold"/>
                                        <p:tgtEl>
                                          <p:spTgt spid="168"/>
                                        </p:tgtEl>
                                        <p:attrNameLst>
                                          <p:attrName>ppt_w</p:attrName>
                                        </p:attrNameLst>
                                      </p:cBhvr>
                                      <p:tavLst>
                                        <p:tav tm="0">
                                          <p:val>
                                            <p:fltVal val="0"/>
                                          </p:val>
                                        </p:tav>
                                        <p:tav tm="100000">
                                          <p:val>
                                            <p:strVal val="#ppt_w"/>
                                          </p:val>
                                        </p:tav>
                                      </p:tavLst>
                                    </p:anim>
                                    <p:anim calcmode="lin" valueType="num">
                                      <p:cBhvr>
                                        <p:cTn id="8" dur="500" fill="hold"/>
                                        <p:tgtEl>
                                          <p:spTgt spid="168"/>
                                        </p:tgtEl>
                                        <p:attrNameLst>
                                          <p:attrName>ppt_h</p:attrName>
                                        </p:attrNameLst>
                                      </p:cBhvr>
                                      <p:tavLst>
                                        <p:tav tm="0">
                                          <p:val>
                                            <p:fltVal val="0"/>
                                          </p:val>
                                        </p:tav>
                                        <p:tav tm="100000">
                                          <p:val>
                                            <p:strVal val="#ppt_h"/>
                                          </p:val>
                                        </p:tav>
                                      </p:tavLst>
                                    </p:anim>
                                    <p:animEffect transition="in" filter="fade">
                                      <p:cBhvr>
                                        <p:cTn id="9" dur="500"/>
                                        <p:tgtEl>
                                          <p:spTgt spid="16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0"/>
                                        </p:tgtEl>
                                        <p:attrNameLst>
                                          <p:attrName>style.visibility</p:attrName>
                                        </p:attrNameLst>
                                      </p:cBhvr>
                                      <p:to>
                                        <p:strVal val="visible"/>
                                      </p:to>
                                    </p:set>
                                    <p:anim calcmode="lin" valueType="num">
                                      <p:cBhvr additive="base">
                                        <p:cTn id="14" dur="500" fill="hold"/>
                                        <p:tgtEl>
                                          <p:spTgt spid="170"/>
                                        </p:tgtEl>
                                        <p:attrNameLst>
                                          <p:attrName>ppt_x</p:attrName>
                                        </p:attrNameLst>
                                      </p:cBhvr>
                                      <p:tavLst>
                                        <p:tav tm="0">
                                          <p:val>
                                            <p:strVal val="#ppt_x"/>
                                          </p:val>
                                        </p:tav>
                                        <p:tav tm="100000">
                                          <p:val>
                                            <p:strVal val="#ppt_x"/>
                                          </p:val>
                                        </p:tav>
                                      </p:tavLst>
                                    </p:anim>
                                    <p:anim calcmode="lin" valueType="num">
                                      <p:cBhvr additive="base">
                                        <p:cTn id="15"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70"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C9BB3E-ACA8-D0D1-4133-74C78E77C47A}"/>
              </a:ext>
            </a:extLst>
          </p:cNvPr>
          <p:cNvPicPr>
            <a:picLocks noChangeAspect="1"/>
          </p:cNvPicPr>
          <p:nvPr/>
        </p:nvPicPr>
        <p:blipFill>
          <a:blip r:embed="rId4"/>
          <a:stretch>
            <a:fillRect/>
          </a:stretch>
        </p:blipFill>
        <p:spPr>
          <a:xfrm>
            <a:off x="9768714" y="0"/>
            <a:ext cx="2206943" cy="1981372"/>
          </a:xfrm>
          <a:prstGeom prst="rect">
            <a:avLst/>
          </a:prstGeom>
        </p:spPr>
      </p:pic>
      <p:sp>
        <p:nvSpPr>
          <p:cNvPr id="3" name="TextBox 2">
            <a:extLst>
              <a:ext uri="{FF2B5EF4-FFF2-40B4-BE49-F238E27FC236}">
                <a16:creationId xmlns:a16="http://schemas.microsoft.com/office/drawing/2014/main" id="{26D573B2-D048-B138-7574-F0EDFB5C1188}"/>
              </a:ext>
            </a:extLst>
          </p:cNvPr>
          <p:cNvSpPr txBox="1"/>
          <p:nvPr/>
        </p:nvSpPr>
        <p:spPr>
          <a:xfrm>
            <a:off x="363604" y="1720840"/>
            <a:ext cx="4464211" cy="3416320"/>
          </a:xfrm>
          <a:prstGeom prst="rect">
            <a:avLst/>
          </a:prstGeom>
          <a:noFill/>
        </p:spPr>
        <p:txBody>
          <a:bodyPr wrap="square" rtlCol="0">
            <a:spAutoFit/>
          </a:bodyPr>
          <a:lstStyle/>
          <a:p>
            <a:pPr algn="ctr" hangingPunct="1"/>
            <a:r>
              <a:rPr lang="en-US" sz="3600" kern="1200">
                <a:solidFill>
                  <a:prstClr val="black"/>
                </a:solidFill>
                <a:latin typeface="Century Gothic" panose="020B0502020202020204" pitchFamily="34" charset="0"/>
              </a:rPr>
              <a:t>Attendance Link</a:t>
            </a:r>
          </a:p>
          <a:p>
            <a:pPr algn="ctr" hangingPunct="1"/>
            <a:endParaRPr lang="en-US" sz="3600" kern="1200">
              <a:solidFill>
                <a:prstClr val="black"/>
              </a:solidFill>
              <a:latin typeface="Century Gothic" panose="020B0502020202020204" pitchFamily="34" charset="0"/>
            </a:endParaRPr>
          </a:p>
          <a:p>
            <a:pPr algn="ctr" hangingPunct="1"/>
            <a:r>
              <a:rPr lang="en-US" sz="3600" kern="1200">
                <a:solidFill>
                  <a:prstClr val="black"/>
                </a:solidFill>
                <a:latin typeface="Century Gothic" panose="020B0502020202020204" pitchFamily="34" charset="0"/>
              </a:rPr>
              <a:t>bit.ly/23maratt</a:t>
            </a:r>
          </a:p>
          <a:p>
            <a:pPr algn="ctr" hangingPunct="1"/>
            <a:endParaRPr lang="en-US" sz="3600" kern="1200">
              <a:solidFill>
                <a:prstClr val="black"/>
              </a:solidFill>
              <a:latin typeface="Century Gothic" panose="020B0502020202020204" pitchFamily="34" charset="0"/>
            </a:endParaRPr>
          </a:p>
          <a:p>
            <a:pPr algn="ctr" hangingPunct="1"/>
            <a:endParaRPr lang="en-US" sz="3600" kern="1200">
              <a:solidFill>
                <a:prstClr val="black"/>
              </a:solidFill>
              <a:latin typeface="Century Gothic" panose="020B0502020202020204" pitchFamily="34" charset="0"/>
            </a:endParaRPr>
          </a:p>
          <a:p>
            <a:pPr algn="ctr" hangingPunct="1"/>
            <a:endParaRPr lang="en-US" sz="3600" kern="1200">
              <a:solidFill>
                <a:prstClr val="black"/>
              </a:solidFill>
              <a:latin typeface="Century Gothic" panose="020B0502020202020204" pitchFamily="34" charset="0"/>
            </a:endParaRPr>
          </a:p>
        </p:txBody>
      </p:sp>
      <p:pic>
        <p:nvPicPr>
          <p:cNvPr id="4" name="Picture 3">
            <a:extLst>
              <a:ext uri="{FF2B5EF4-FFF2-40B4-BE49-F238E27FC236}">
                <a16:creationId xmlns:a16="http://schemas.microsoft.com/office/drawing/2014/main" id="{E408C84C-BDF4-369C-7792-5B9E69267203}"/>
              </a:ext>
            </a:extLst>
          </p:cNvPr>
          <p:cNvPicPr>
            <a:picLocks noChangeAspect="1"/>
          </p:cNvPicPr>
          <p:nvPr/>
        </p:nvPicPr>
        <p:blipFill>
          <a:blip r:embed="rId5"/>
          <a:srcRect/>
          <a:stretch/>
        </p:blipFill>
        <p:spPr>
          <a:xfrm>
            <a:off x="1521366" y="3429000"/>
            <a:ext cx="2216635" cy="2216635"/>
          </a:xfrm>
          <a:prstGeom prst="rect">
            <a:avLst/>
          </a:prstGeom>
        </p:spPr>
      </p:pic>
      <p:sp>
        <p:nvSpPr>
          <p:cNvPr id="6" name="TextBox 5">
            <a:extLst>
              <a:ext uri="{FF2B5EF4-FFF2-40B4-BE49-F238E27FC236}">
                <a16:creationId xmlns:a16="http://schemas.microsoft.com/office/drawing/2014/main" id="{B6C9C638-8C2F-5A3F-7A5A-2704A4089D44}"/>
              </a:ext>
            </a:extLst>
          </p:cNvPr>
          <p:cNvSpPr txBox="1"/>
          <p:nvPr/>
        </p:nvSpPr>
        <p:spPr>
          <a:xfrm>
            <a:off x="4002157" y="1720840"/>
            <a:ext cx="609600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Feedback Link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bit.ly/23marsurv</a:t>
            </a:r>
          </a:p>
        </p:txBody>
      </p:sp>
      <p:pic>
        <p:nvPicPr>
          <p:cNvPr id="7" name="Picture 6">
            <a:extLst>
              <a:ext uri="{FF2B5EF4-FFF2-40B4-BE49-F238E27FC236}">
                <a16:creationId xmlns:a16="http://schemas.microsoft.com/office/drawing/2014/main" id="{B46E6C1B-DB11-D451-250B-23E33B6DFD64}"/>
              </a:ext>
            </a:extLst>
          </p:cNvPr>
          <p:cNvPicPr>
            <a:picLocks noChangeAspect="1"/>
          </p:cNvPicPr>
          <p:nvPr/>
        </p:nvPicPr>
        <p:blipFill>
          <a:blip r:embed="rId6"/>
          <a:srcRect/>
          <a:stretch/>
        </p:blipFill>
        <p:spPr>
          <a:xfrm>
            <a:off x="5985577" y="3475166"/>
            <a:ext cx="2216635" cy="2216635"/>
          </a:xfrm>
          <a:prstGeom prst="rect">
            <a:avLst/>
          </a:prstGeom>
        </p:spPr>
      </p:pic>
      <p:sp>
        <p:nvSpPr>
          <p:cNvPr id="8" name="TextBox 7">
            <a:extLst>
              <a:ext uri="{FF2B5EF4-FFF2-40B4-BE49-F238E27FC236}">
                <a16:creationId xmlns:a16="http://schemas.microsoft.com/office/drawing/2014/main" id="{E325D797-E329-DF76-914F-9694186CAB9E}"/>
              </a:ext>
            </a:extLst>
          </p:cNvPr>
          <p:cNvSpPr txBox="1"/>
          <p:nvPr/>
        </p:nvSpPr>
        <p:spPr>
          <a:xfrm>
            <a:off x="2629683" y="0"/>
            <a:ext cx="4720503" cy="1569660"/>
          </a:xfrm>
          <a:prstGeom prst="rect">
            <a:avLst/>
          </a:prstGeom>
          <a:noFill/>
        </p:spPr>
        <p:txBody>
          <a:bodyPr wrap="square" rtlCol="0">
            <a:spAutoFit/>
          </a:bodyPr>
          <a:lstStyle/>
          <a:p>
            <a:pPr algn="ctr" hangingPunct="1"/>
            <a:r>
              <a:rPr lang="en-US" sz="4800" b="1" kern="1200">
                <a:solidFill>
                  <a:prstClr val="white"/>
                </a:solidFill>
                <a:effectLst>
                  <a:outerShdw blurRad="50800" dist="38100" dir="2700000" algn="tl" rotWithShape="0">
                    <a:prstClr val="black">
                      <a:alpha val="0"/>
                    </a:prstClr>
                  </a:outerShdw>
                </a:effectLst>
                <a:latin typeface="Century Gothic" panose="020B0502020202020204" pitchFamily="34" charset="0"/>
              </a:rPr>
              <a:t>Thanks for Attending!</a:t>
            </a:r>
          </a:p>
        </p:txBody>
      </p:sp>
    </p:spTree>
    <p:extLst>
      <p:ext uri="{BB962C8B-B14F-4D97-AF65-F5344CB8AC3E}">
        <p14:creationId xmlns:p14="http://schemas.microsoft.com/office/powerpoint/2010/main" val="1344154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 name="TextBox 4"/>
          <p:cNvSpPr txBox="1"/>
          <p:nvPr/>
        </p:nvSpPr>
        <p:spPr>
          <a:xfrm>
            <a:off x="284203" y="1772475"/>
            <a:ext cx="3055255" cy="157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solidFill>
                  <a:srgbClr val="FFFFFF"/>
                </a:solidFill>
                <a:latin typeface="Century Gothic"/>
                <a:ea typeface="Century Gothic"/>
                <a:cs typeface="Century Gothic"/>
                <a:sym typeface="Century Gothic"/>
              </a:defRPr>
            </a:lvl1pPr>
          </a:lstStyle>
          <a:p>
            <a:r>
              <a:t>Smaller Title or Accent  Image Here</a:t>
            </a:r>
          </a:p>
        </p:txBody>
      </p:sp>
      <p:sp>
        <p:nvSpPr>
          <p:cNvPr id="99" name="TextBox 6"/>
          <p:cNvSpPr txBox="1"/>
          <p:nvPr/>
        </p:nvSpPr>
        <p:spPr>
          <a:xfrm>
            <a:off x="284203" y="2212087"/>
            <a:ext cx="11141570"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marL="457200" indent="-457200">
              <a:buSzPct val="100000"/>
              <a:buFont typeface="Wingdings" panose="05000000000000000000" pitchFamily="2" charset="2"/>
              <a:buChar char="q"/>
              <a:defRPr sz="3200"/>
            </a:pPr>
            <a:r>
              <a:rPr lang="en-US" sz="4000">
                <a:solidFill>
                  <a:srgbClr val="C00000"/>
                </a:solidFill>
                <a:latin typeface="Aldhabi" panose="01000000000000000000" pitchFamily="2" charset="-78"/>
                <a:cs typeface="Aldhabi" panose="01000000000000000000" pitchFamily="2" charset="-78"/>
              </a:rPr>
              <a:t>Tips for Talking with Parents about Developmental Concerns</a:t>
            </a:r>
          </a:p>
          <a:p>
            <a:pPr marL="457200" indent="-457200">
              <a:buSzPct val="100000"/>
              <a:buFont typeface="Wingdings" panose="05000000000000000000" pitchFamily="2" charset="2"/>
              <a:buChar char="q"/>
              <a:defRPr sz="3200"/>
            </a:pPr>
            <a:r>
              <a:rPr lang="en-US" sz="4000">
                <a:solidFill>
                  <a:srgbClr val="C00000"/>
                </a:solidFill>
                <a:latin typeface="Aldhabi" panose="01000000000000000000" pitchFamily="2" charset="-78"/>
                <a:cs typeface="Aldhabi" panose="01000000000000000000" pitchFamily="2" charset="-78"/>
              </a:rPr>
              <a:t>Supporting Parents with Information About Their Rights and Responsibilities</a:t>
            </a:r>
          </a:p>
          <a:p>
            <a:pPr marL="457200" indent="-457200">
              <a:buSzPct val="100000"/>
              <a:buFont typeface="Wingdings" panose="05000000000000000000" pitchFamily="2" charset="2"/>
              <a:buChar char="q"/>
              <a:defRPr sz="3200"/>
            </a:pPr>
            <a:r>
              <a:rPr lang="en-US" sz="4000">
                <a:solidFill>
                  <a:srgbClr val="C00000"/>
                </a:solidFill>
                <a:latin typeface="Aldhabi" panose="01000000000000000000" pitchFamily="2" charset="-78"/>
                <a:cs typeface="Aldhabi" panose="01000000000000000000" pitchFamily="2" charset="-78"/>
              </a:rPr>
              <a:t>S-TEAM Process (SST Process)</a:t>
            </a:r>
          </a:p>
          <a:p>
            <a:pPr marL="457200" indent="-457200">
              <a:buSzPct val="100000"/>
              <a:buFont typeface="Wingdings" panose="05000000000000000000" pitchFamily="2" charset="2"/>
              <a:buChar char="q"/>
              <a:defRPr sz="3200"/>
            </a:pPr>
            <a:r>
              <a:rPr lang="en-US" sz="4000">
                <a:solidFill>
                  <a:srgbClr val="C00000"/>
                </a:solidFill>
                <a:latin typeface="Aldhabi"/>
                <a:cs typeface="Aldhabi"/>
              </a:rPr>
              <a:t>What to Do if a Parent has an Evaluation from an Outside</a:t>
            </a:r>
          </a:p>
          <a:p>
            <a:pPr>
              <a:buSzPct val="100000"/>
              <a:defRPr sz="3200"/>
            </a:pPr>
            <a:r>
              <a:rPr lang="en-US" sz="4000">
                <a:solidFill>
                  <a:srgbClr val="C00000"/>
                </a:solidFill>
                <a:latin typeface="Aldhabi"/>
                <a:cs typeface="Aldhabi"/>
              </a:rPr>
              <a:t>       Provider Agency</a:t>
            </a:r>
            <a:endParaRPr lang="en-US">
              <a:solidFill>
                <a:srgbClr val="C00000"/>
              </a:solidFill>
              <a:latin typeface="Aldhabi"/>
              <a:cs typeface="Aldhabi"/>
            </a:endParaRPr>
          </a:p>
          <a:p>
            <a:pPr marL="457200" indent="-457200">
              <a:buSzPct val="100000"/>
              <a:buFont typeface="Wingdings" panose="05000000000000000000" pitchFamily="2" charset="2"/>
              <a:buChar char="q"/>
              <a:defRPr sz="3200"/>
            </a:pPr>
            <a:r>
              <a:rPr lang="en-US" sz="4000">
                <a:solidFill>
                  <a:srgbClr val="C00000"/>
                </a:solidFill>
                <a:latin typeface="Aldhabi" panose="01000000000000000000" pitchFamily="2" charset="-78"/>
                <a:cs typeface="Aldhabi" panose="01000000000000000000" pitchFamily="2" charset="-78"/>
              </a:rPr>
              <a:t>Autism Resources</a:t>
            </a:r>
          </a:p>
        </p:txBody>
      </p:sp>
      <p:sp>
        <p:nvSpPr>
          <p:cNvPr id="100" name="TextBox 5"/>
          <p:cNvSpPr txBox="1"/>
          <p:nvPr/>
        </p:nvSpPr>
        <p:spPr>
          <a:xfrm>
            <a:off x="1657925" y="205040"/>
            <a:ext cx="6935660"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pPr>
            <a:r>
              <a:rPr sz="7200">
                <a:latin typeface="Aldhabi" panose="01000000000000000000" pitchFamily="2" charset="-78"/>
                <a:ea typeface="STKaiti" panose="020B0503020204020204" pitchFamily="2" charset="-122"/>
                <a:cs typeface="Aldhabi" panose="01000000000000000000" pitchFamily="2" charset="-78"/>
              </a:rPr>
              <a:t>LEARNING OBJECTIVES</a:t>
            </a:r>
          </a:p>
        </p:txBody>
      </p:sp>
      <p:pic>
        <p:nvPicPr>
          <p:cNvPr id="2" name="Picture 1">
            <a:extLst>
              <a:ext uri="{FF2B5EF4-FFF2-40B4-BE49-F238E27FC236}">
                <a16:creationId xmlns:a16="http://schemas.microsoft.com/office/drawing/2014/main" id="{289154B5-3ECB-01A3-556F-3FB122C02DC7}"/>
              </a:ext>
            </a:extLst>
          </p:cNvPr>
          <p:cNvPicPr>
            <a:picLocks noChangeAspect="1"/>
          </p:cNvPicPr>
          <p:nvPr/>
        </p:nvPicPr>
        <p:blipFill>
          <a:blip r:embed="rId4"/>
          <a:stretch>
            <a:fillRect/>
          </a:stretch>
        </p:blipFill>
        <p:spPr>
          <a:xfrm>
            <a:off x="9827581" y="0"/>
            <a:ext cx="2201662" cy="197958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99">
                                            <p:bg/>
                                          </p:spTgt>
                                        </p:tgtEl>
                                        <p:attrNameLst>
                                          <p:attrName>style.visibility</p:attrName>
                                        </p:attrNameLst>
                                      </p:cBhvr>
                                      <p:to>
                                        <p:strVal val="visible"/>
                                      </p:to>
                                    </p:set>
                                    <p:animEffect transition="in" filter="blinds(horizontal)">
                                      <p:cBhvr>
                                        <p:cTn id="7" dur="500"/>
                                        <p:tgtEl>
                                          <p:spTgt spid="99">
                                            <p:bg/>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9">
                                            <p:txEl>
                                              <p:pRg st="0" end="0"/>
                                            </p:txEl>
                                          </p:spTgt>
                                        </p:tgtEl>
                                        <p:attrNameLst>
                                          <p:attrName>style.visibility</p:attrName>
                                        </p:attrNameLst>
                                      </p:cBhvr>
                                      <p:to>
                                        <p:strVal val="visible"/>
                                      </p:to>
                                    </p:set>
                                    <p:anim calcmode="lin" valueType="num">
                                      <p:cBhvr>
                                        <p:cTn id="11" dur="1000" fill="hold"/>
                                        <p:tgtEl>
                                          <p:spTgt spid="99">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99">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99">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99">
                                            <p:txEl>
                                              <p:pRg st="0" end="0"/>
                                            </p:txEl>
                                          </p:spTgt>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 calcmode="lin" valueType="num">
                                      <p:cBhvr>
                                        <p:cTn id="18" dur="1000" fill="hold"/>
                                        <p:tgtEl>
                                          <p:spTgt spid="9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9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99">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99">
                                            <p:txEl>
                                              <p:pRg st="1" end="1"/>
                                            </p:txEl>
                                          </p:spTgt>
                                        </p:tgtEl>
                                      </p:cBhvr>
                                    </p:animEffect>
                                  </p:childTnLst>
                                </p:cTn>
                              </p:par>
                              <p:par>
                                <p:cTn id="22" presetID="45" presetClass="entr" presetSubtype="0" fill="hold" grpId="0" nodeType="withEffect">
                                  <p:stCondLst>
                                    <p:cond delay="0"/>
                                  </p:stCondLst>
                                  <p:childTnLst>
                                    <p:set>
                                      <p:cBhvr>
                                        <p:cTn id="23" dur="1" fill="hold">
                                          <p:stCondLst>
                                            <p:cond delay="0"/>
                                          </p:stCondLst>
                                        </p:cTn>
                                        <p:tgtEl>
                                          <p:spTgt spid="99">
                                            <p:txEl>
                                              <p:pRg st="2" end="2"/>
                                            </p:txEl>
                                          </p:spTgt>
                                        </p:tgtEl>
                                        <p:attrNameLst>
                                          <p:attrName>style.visibility</p:attrName>
                                        </p:attrNameLst>
                                      </p:cBhvr>
                                      <p:to>
                                        <p:strVal val="visible"/>
                                      </p:to>
                                    </p:set>
                                    <p:animEffect transition="in" filter="fade">
                                      <p:cBhvr>
                                        <p:cTn id="24" dur="2000"/>
                                        <p:tgtEl>
                                          <p:spTgt spid="99">
                                            <p:txEl>
                                              <p:pRg st="2" end="2"/>
                                            </p:txEl>
                                          </p:spTgt>
                                        </p:tgtEl>
                                      </p:cBhvr>
                                    </p:animEffect>
                                    <p:anim calcmode="lin" valueType="num">
                                      <p:cBhvr>
                                        <p:cTn id="25" dur="2000" fill="hold"/>
                                        <p:tgtEl>
                                          <p:spTgt spid="99">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99">
                                            <p:txEl>
                                              <p:pRg st="2" end="2"/>
                                            </p:txEl>
                                          </p:spTgt>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26" presetClass="entr" presetSubtype="0" fill="hold" grpId="0" nodeType="after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Effect transition="in" filter="wipe(down)">
                                      <p:cBhvr>
                                        <p:cTn id="30" dur="580">
                                          <p:stCondLst>
                                            <p:cond delay="0"/>
                                          </p:stCondLst>
                                        </p:cTn>
                                        <p:tgtEl>
                                          <p:spTgt spid="99">
                                            <p:txEl>
                                              <p:pRg st="3" end="3"/>
                                            </p:txEl>
                                          </p:spTgt>
                                        </p:tgtEl>
                                      </p:cBhvr>
                                    </p:animEffect>
                                    <p:anim calcmode="lin" valueType="num">
                                      <p:cBhvr>
                                        <p:cTn id="31" dur="1822" tmFilter="0,0; 0.14,0.36; 0.43,0.73; 0.71,0.91; 1.0,1.0">
                                          <p:stCondLst>
                                            <p:cond delay="0"/>
                                          </p:stCondLst>
                                        </p:cTn>
                                        <p:tgtEl>
                                          <p:spTgt spid="99">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9">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9">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9">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9">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99">
                                            <p:txEl>
                                              <p:pRg st="3" end="3"/>
                                            </p:txEl>
                                          </p:spTgt>
                                        </p:tgtEl>
                                      </p:cBhvr>
                                      <p:to x="100000" y="60000"/>
                                    </p:animScale>
                                    <p:animScale>
                                      <p:cBhvr>
                                        <p:cTn id="37" dur="166" decel="50000">
                                          <p:stCondLst>
                                            <p:cond delay="676"/>
                                          </p:stCondLst>
                                        </p:cTn>
                                        <p:tgtEl>
                                          <p:spTgt spid="99">
                                            <p:txEl>
                                              <p:pRg st="3" end="3"/>
                                            </p:txEl>
                                          </p:spTgt>
                                        </p:tgtEl>
                                      </p:cBhvr>
                                      <p:to x="100000" y="100000"/>
                                    </p:animScale>
                                    <p:animScale>
                                      <p:cBhvr>
                                        <p:cTn id="38" dur="26">
                                          <p:stCondLst>
                                            <p:cond delay="1312"/>
                                          </p:stCondLst>
                                        </p:cTn>
                                        <p:tgtEl>
                                          <p:spTgt spid="99">
                                            <p:txEl>
                                              <p:pRg st="3" end="3"/>
                                            </p:txEl>
                                          </p:spTgt>
                                        </p:tgtEl>
                                      </p:cBhvr>
                                      <p:to x="100000" y="80000"/>
                                    </p:animScale>
                                    <p:animScale>
                                      <p:cBhvr>
                                        <p:cTn id="39" dur="166" decel="50000">
                                          <p:stCondLst>
                                            <p:cond delay="1338"/>
                                          </p:stCondLst>
                                        </p:cTn>
                                        <p:tgtEl>
                                          <p:spTgt spid="99">
                                            <p:txEl>
                                              <p:pRg st="3" end="3"/>
                                            </p:txEl>
                                          </p:spTgt>
                                        </p:tgtEl>
                                      </p:cBhvr>
                                      <p:to x="100000" y="100000"/>
                                    </p:animScale>
                                    <p:animScale>
                                      <p:cBhvr>
                                        <p:cTn id="40" dur="26">
                                          <p:stCondLst>
                                            <p:cond delay="1642"/>
                                          </p:stCondLst>
                                        </p:cTn>
                                        <p:tgtEl>
                                          <p:spTgt spid="99">
                                            <p:txEl>
                                              <p:pRg st="3" end="3"/>
                                            </p:txEl>
                                          </p:spTgt>
                                        </p:tgtEl>
                                      </p:cBhvr>
                                      <p:to x="100000" y="90000"/>
                                    </p:animScale>
                                    <p:animScale>
                                      <p:cBhvr>
                                        <p:cTn id="41" dur="166" decel="50000">
                                          <p:stCondLst>
                                            <p:cond delay="1668"/>
                                          </p:stCondLst>
                                        </p:cTn>
                                        <p:tgtEl>
                                          <p:spTgt spid="99">
                                            <p:txEl>
                                              <p:pRg st="3" end="3"/>
                                            </p:txEl>
                                          </p:spTgt>
                                        </p:tgtEl>
                                      </p:cBhvr>
                                      <p:to x="100000" y="100000"/>
                                    </p:animScale>
                                    <p:animScale>
                                      <p:cBhvr>
                                        <p:cTn id="42" dur="26">
                                          <p:stCondLst>
                                            <p:cond delay="1808"/>
                                          </p:stCondLst>
                                        </p:cTn>
                                        <p:tgtEl>
                                          <p:spTgt spid="99">
                                            <p:txEl>
                                              <p:pRg st="3" end="3"/>
                                            </p:txEl>
                                          </p:spTgt>
                                        </p:tgtEl>
                                      </p:cBhvr>
                                      <p:to x="100000" y="95000"/>
                                    </p:animScale>
                                    <p:animScale>
                                      <p:cBhvr>
                                        <p:cTn id="43" dur="166" decel="50000">
                                          <p:stCondLst>
                                            <p:cond delay="1834"/>
                                          </p:stCondLst>
                                        </p:cTn>
                                        <p:tgtEl>
                                          <p:spTgt spid="99">
                                            <p:txEl>
                                              <p:pRg st="3" end="3"/>
                                            </p:txEl>
                                          </p:spTgt>
                                        </p:tgtEl>
                                      </p:cBhvr>
                                      <p:to x="100000" y="100000"/>
                                    </p:animScale>
                                  </p:childTnLst>
                                </p:cTn>
                              </p:par>
                            </p:childTnLst>
                          </p:cTn>
                        </p:par>
                        <p:par>
                          <p:cTn id="44" fill="hold">
                            <p:stCondLst>
                              <p:cond delay="5500"/>
                            </p:stCondLst>
                            <p:childTnLst>
                              <p:par>
                                <p:cTn id="45" presetID="26" presetClass="entr" presetSubtype="0" fill="hold" grpId="0" nodeType="afterEffect">
                                  <p:stCondLst>
                                    <p:cond delay="0"/>
                                  </p:stCondLst>
                                  <p:childTnLst>
                                    <p:set>
                                      <p:cBhvr>
                                        <p:cTn id="46" dur="1" fill="hold">
                                          <p:stCondLst>
                                            <p:cond delay="0"/>
                                          </p:stCondLst>
                                        </p:cTn>
                                        <p:tgtEl>
                                          <p:spTgt spid="99">
                                            <p:txEl>
                                              <p:pRg st="4" end="4"/>
                                            </p:txEl>
                                          </p:spTgt>
                                        </p:tgtEl>
                                        <p:attrNameLst>
                                          <p:attrName>style.visibility</p:attrName>
                                        </p:attrNameLst>
                                      </p:cBhvr>
                                      <p:to>
                                        <p:strVal val="visible"/>
                                      </p:to>
                                    </p:set>
                                    <p:animEffect transition="in" filter="wipe(down)">
                                      <p:cBhvr>
                                        <p:cTn id="47" dur="580">
                                          <p:stCondLst>
                                            <p:cond delay="0"/>
                                          </p:stCondLst>
                                        </p:cTn>
                                        <p:tgtEl>
                                          <p:spTgt spid="99">
                                            <p:txEl>
                                              <p:pRg st="4" end="4"/>
                                            </p:txEl>
                                          </p:spTgt>
                                        </p:tgtEl>
                                      </p:cBhvr>
                                    </p:animEffect>
                                    <p:anim calcmode="lin" valueType="num">
                                      <p:cBhvr>
                                        <p:cTn id="48" dur="1822" tmFilter="0,0; 0.14,0.36; 0.43,0.73; 0.71,0.91; 1.0,1.0">
                                          <p:stCondLst>
                                            <p:cond delay="0"/>
                                          </p:stCondLst>
                                        </p:cTn>
                                        <p:tgtEl>
                                          <p:spTgt spid="99">
                                            <p:txEl>
                                              <p:pRg st="4" end="4"/>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9">
                                            <p:txEl>
                                              <p:pRg st="4" end="4"/>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9">
                                            <p:txEl>
                                              <p:pRg st="4" end="4"/>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9">
                                            <p:txEl>
                                              <p:pRg st="4" end="4"/>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9">
                                            <p:txEl>
                                              <p:pRg st="4" end="4"/>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99">
                                            <p:txEl>
                                              <p:pRg st="4" end="4"/>
                                            </p:txEl>
                                          </p:spTgt>
                                        </p:tgtEl>
                                      </p:cBhvr>
                                      <p:to x="100000" y="60000"/>
                                    </p:animScale>
                                    <p:animScale>
                                      <p:cBhvr>
                                        <p:cTn id="54" dur="166" decel="50000">
                                          <p:stCondLst>
                                            <p:cond delay="676"/>
                                          </p:stCondLst>
                                        </p:cTn>
                                        <p:tgtEl>
                                          <p:spTgt spid="99">
                                            <p:txEl>
                                              <p:pRg st="4" end="4"/>
                                            </p:txEl>
                                          </p:spTgt>
                                        </p:tgtEl>
                                      </p:cBhvr>
                                      <p:to x="100000" y="100000"/>
                                    </p:animScale>
                                    <p:animScale>
                                      <p:cBhvr>
                                        <p:cTn id="55" dur="26">
                                          <p:stCondLst>
                                            <p:cond delay="1312"/>
                                          </p:stCondLst>
                                        </p:cTn>
                                        <p:tgtEl>
                                          <p:spTgt spid="99">
                                            <p:txEl>
                                              <p:pRg st="4" end="4"/>
                                            </p:txEl>
                                          </p:spTgt>
                                        </p:tgtEl>
                                      </p:cBhvr>
                                      <p:to x="100000" y="80000"/>
                                    </p:animScale>
                                    <p:animScale>
                                      <p:cBhvr>
                                        <p:cTn id="56" dur="166" decel="50000">
                                          <p:stCondLst>
                                            <p:cond delay="1338"/>
                                          </p:stCondLst>
                                        </p:cTn>
                                        <p:tgtEl>
                                          <p:spTgt spid="99">
                                            <p:txEl>
                                              <p:pRg st="4" end="4"/>
                                            </p:txEl>
                                          </p:spTgt>
                                        </p:tgtEl>
                                      </p:cBhvr>
                                      <p:to x="100000" y="100000"/>
                                    </p:animScale>
                                    <p:animScale>
                                      <p:cBhvr>
                                        <p:cTn id="57" dur="26">
                                          <p:stCondLst>
                                            <p:cond delay="1642"/>
                                          </p:stCondLst>
                                        </p:cTn>
                                        <p:tgtEl>
                                          <p:spTgt spid="99">
                                            <p:txEl>
                                              <p:pRg st="4" end="4"/>
                                            </p:txEl>
                                          </p:spTgt>
                                        </p:tgtEl>
                                      </p:cBhvr>
                                      <p:to x="100000" y="90000"/>
                                    </p:animScale>
                                    <p:animScale>
                                      <p:cBhvr>
                                        <p:cTn id="58" dur="166" decel="50000">
                                          <p:stCondLst>
                                            <p:cond delay="1668"/>
                                          </p:stCondLst>
                                        </p:cTn>
                                        <p:tgtEl>
                                          <p:spTgt spid="99">
                                            <p:txEl>
                                              <p:pRg st="4" end="4"/>
                                            </p:txEl>
                                          </p:spTgt>
                                        </p:tgtEl>
                                      </p:cBhvr>
                                      <p:to x="100000" y="100000"/>
                                    </p:animScale>
                                    <p:animScale>
                                      <p:cBhvr>
                                        <p:cTn id="59" dur="26">
                                          <p:stCondLst>
                                            <p:cond delay="1808"/>
                                          </p:stCondLst>
                                        </p:cTn>
                                        <p:tgtEl>
                                          <p:spTgt spid="99">
                                            <p:txEl>
                                              <p:pRg st="4" end="4"/>
                                            </p:txEl>
                                          </p:spTgt>
                                        </p:tgtEl>
                                      </p:cBhvr>
                                      <p:to x="100000" y="95000"/>
                                    </p:animScale>
                                    <p:animScale>
                                      <p:cBhvr>
                                        <p:cTn id="60" dur="166" decel="50000">
                                          <p:stCondLst>
                                            <p:cond delay="1834"/>
                                          </p:stCondLst>
                                        </p:cTn>
                                        <p:tgtEl>
                                          <p:spTgt spid="99">
                                            <p:txEl>
                                              <p:pRg st="4" end="4"/>
                                            </p:txEl>
                                          </p:spTgt>
                                        </p:tgtEl>
                                      </p:cBhvr>
                                      <p:to x="100000" y="100000"/>
                                    </p:animScale>
                                  </p:childTnLst>
                                </p:cTn>
                              </p:par>
                            </p:childTnLst>
                          </p:cTn>
                        </p:par>
                        <p:par>
                          <p:cTn id="61" fill="hold">
                            <p:stCondLst>
                              <p:cond delay="7500"/>
                            </p:stCondLst>
                            <p:childTnLst>
                              <p:par>
                                <p:cTn id="62" presetID="31" presetClass="entr" presetSubtype="0" fill="hold" grpId="0" nodeType="afterEffect">
                                  <p:stCondLst>
                                    <p:cond delay="0"/>
                                  </p:stCondLst>
                                  <p:childTnLst>
                                    <p:set>
                                      <p:cBhvr>
                                        <p:cTn id="63" dur="1" fill="hold">
                                          <p:stCondLst>
                                            <p:cond delay="0"/>
                                          </p:stCondLst>
                                        </p:cTn>
                                        <p:tgtEl>
                                          <p:spTgt spid="99">
                                            <p:txEl>
                                              <p:pRg st="5" end="5"/>
                                            </p:txEl>
                                          </p:spTgt>
                                        </p:tgtEl>
                                        <p:attrNameLst>
                                          <p:attrName>style.visibility</p:attrName>
                                        </p:attrNameLst>
                                      </p:cBhvr>
                                      <p:to>
                                        <p:strVal val="visible"/>
                                      </p:to>
                                    </p:set>
                                    <p:anim calcmode="lin" valueType="num">
                                      <p:cBhvr>
                                        <p:cTn id="64" dur="1000" fill="hold"/>
                                        <p:tgtEl>
                                          <p:spTgt spid="99">
                                            <p:txEl>
                                              <p:pRg st="5" end="5"/>
                                            </p:txEl>
                                          </p:spTgt>
                                        </p:tgtEl>
                                        <p:attrNameLst>
                                          <p:attrName>ppt_w</p:attrName>
                                        </p:attrNameLst>
                                      </p:cBhvr>
                                      <p:tavLst>
                                        <p:tav tm="0">
                                          <p:val>
                                            <p:fltVal val="0"/>
                                          </p:val>
                                        </p:tav>
                                        <p:tav tm="100000">
                                          <p:val>
                                            <p:strVal val="#ppt_w"/>
                                          </p:val>
                                        </p:tav>
                                      </p:tavLst>
                                    </p:anim>
                                    <p:anim calcmode="lin" valueType="num">
                                      <p:cBhvr>
                                        <p:cTn id="65" dur="1000" fill="hold"/>
                                        <p:tgtEl>
                                          <p:spTgt spid="99">
                                            <p:txEl>
                                              <p:pRg st="5" end="5"/>
                                            </p:txEl>
                                          </p:spTgt>
                                        </p:tgtEl>
                                        <p:attrNameLst>
                                          <p:attrName>ppt_h</p:attrName>
                                        </p:attrNameLst>
                                      </p:cBhvr>
                                      <p:tavLst>
                                        <p:tav tm="0">
                                          <p:val>
                                            <p:fltVal val="0"/>
                                          </p:val>
                                        </p:tav>
                                        <p:tav tm="100000">
                                          <p:val>
                                            <p:strVal val="#ppt_h"/>
                                          </p:val>
                                        </p:tav>
                                      </p:tavLst>
                                    </p:anim>
                                    <p:anim calcmode="lin" valueType="num">
                                      <p:cBhvr>
                                        <p:cTn id="66" dur="1000" fill="hold"/>
                                        <p:tgtEl>
                                          <p:spTgt spid="99">
                                            <p:txEl>
                                              <p:pRg st="5" end="5"/>
                                            </p:txEl>
                                          </p:spTgt>
                                        </p:tgtEl>
                                        <p:attrNameLst>
                                          <p:attrName>style.rotation</p:attrName>
                                        </p:attrNameLst>
                                      </p:cBhvr>
                                      <p:tavLst>
                                        <p:tav tm="0">
                                          <p:val>
                                            <p:fltVal val="90"/>
                                          </p:val>
                                        </p:tav>
                                        <p:tav tm="100000">
                                          <p:val>
                                            <p:fltVal val="0"/>
                                          </p:val>
                                        </p:tav>
                                      </p:tavLst>
                                    </p:anim>
                                    <p:animEffect transition="in" filter="fade">
                                      <p:cBhvr>
                                        <p:cTn id="67" dur="10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 name="TextBox 4"/>
          <p:cNvSpPr txBox="1"/>
          <p:nvPr/>
        </p:nvSpPr>
        <p:spPr>
          <a:xfrm>
            <a:off x="284203" y="1772475"/>
            <a:ext cx="3055255" cy="15773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ctr">
              <a:defRPr sz="3200" b="1">
                <a:solidFill>
                  <a:srgbClr val="FFFFFF"/>
                </a:solidFill>
                <a:latin typeface="Century Gothic"/>
                <a:ea typeface="Century Gothic"/>
                <a:cs typeface="Century Gothic"/>
                <a:sym typeface="Century Gothic"/>
              </a:defRPr>
            </a:lvl1pPr>
          </a:lstStyle>
          <a:p>
            <a:r>
              <a:t>Smaller Title or Accent  Image Here</a:t>
            </a:r>
          </a:p>
        </p:txBody>
      </p:sp>
      <p:sp>
        <p:nvSpPr>
          <p:cNvPr id="99" name="TextBox 6"/>
          <p:cNvSpPr txBox="1"/>
          <p:nvPr/>
        </p:nvSpPr>
        <p:spPr>
          <a:xfrm>
            <a:off x="284203" y="1570653"/>
            <a:ext cx="9457664" cy="452431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marL="342900" indent="-342900" fontAlgn="base">
              <a:buFont typeface="Wingdings" panose="05000000000000000000" pitchFamily="2" charset="2"/>
              <a:buChar char="Ø"/>
            </a:pPr>
            <a:r>
              <a:rPr lang="en-US" sz="2400">
                <a:latin typeface="Aldhabi" panose="01000000000000000000" pitchFamily="2" charset="-78"/>
                <a:cs typeface="Aldhabi" panose="01000000000000000000" pitchFamily="2" charset="-78"/>
              </a:rPr>
              <a:t>A bio-neurological developmental disability that generally appears before the age of 3</a:t>
            </a:r>
          </a:p>
          <a:p>
            <a:pPr marL="342900" indent="-342900" fontAlgn="base">
              <a:buFont typeface="Wingdings" panose="05000000000000000000" pitchFamily="2" charset="2"/>
              <a:buChar char="Ø"/>
            </a:pPr>
            <a:r>
              <a:rPr lang="en-US" sz="2400">
                <a:latin typeface="Aldhabi" panose="01000000000000000000" pitchFamily="2" charset="-78"/>
                <a:cs typeface="Aldhabi" panose="01000000000000000000" pitchFamily="2" charset="-78"/>
              </a:rPr>
              <a:t>Impacts the normal development of the brain in the areas of social interaction, communication skills, and cognitive function and can cause significant social, communication, and behavioral challenges. </a:t>
            </a:r>
          </a:p>
          <a:p>
            <a:pPr marL="342900" indent="-342900" fontAlgn="base">
              <a:buFont typeface="Wingdings" panose="05000000000000000000" pitchFamily="2" charset="2"/>
              <a:buChar char="Ø"/>
            </a:pPr>
            <a:r>
              <a:rPr lang="en-US" sz="2400">
                <a:latin typeface="Aldhabi" panose="01000000000000000000" pitchFamily="2" charset="-78"/>
                <a:cs typeface="Aldhabi" panose="01000000000000000000" pitchFamily="2" charset="-78"/>
              </a:rPr>
              <a:t>Typical difficulties are seen in the areas of verbal/non-verbal communication, social interactions/communications, and leisure/play activities</a:t>
            </a:r>
          </a:p>
          <a:p>
            <a:pPr marL="342900" indent="-342900" fontAlgn="base">
              <a:buFont typeface="Wingdings" panose="05000000000000000000" pitchFamily="2" charset="2"/>
              <a:buChar char="Ø"/>
            </a:pPr>
            <a:r>
              <a:rPr lang="en-US" sz="2400">
                <a:latin typeface="Aldhabi" panose="01000000000000000000" pitchFamily="2" charset="-78"/>
                <a:cs typeface="Aldhabi" panose="01000000000000000000" pitchFamily="2" charset="-78"/>
              </a:rPr>
              <a:t>Individuals with autism often suffer from numerous co-morbid medical conditions which may include allergies, anxiety, </a:t>
            </a:r>
            <a:r>
              <a:rPr lang="en-US" sz="2400" err="1">
                <a:latin typeface="Aldhabi" panose="01000000000000000000" pitchFamily="2" charset="-78"/>
                <a:cs typeface="Aldhabi" panose="01000000000000000000" pitchFamily="2" charset="-78"/>
              </a:rPr>
              <a:t>adhd</a:t>
            </a:r>
            <a:r>
              <a:rPr lang="en-US" sz="2400">
                <a:latin typeface="Aldhabi" panose="01000000000000000000" pitchFamily="2" charset="-78"/>
                <a:cs typeface="Aldhabi" panose="01000000000000000000" pitchFamily="2" charset="-78"/>
              </a:rPr>
              <a:t>, asthma, epilepsy, digestive disorders, persistent viral infections, feeding disorders, sensory integration dysfunction, sleeping disorders, and more</a:t>
            </a:r>
          </a:p>
          <a:p>
            <a:pPr marL="342900" indent="-342900" fontAlgn="base">
              <a:buFont typeface="Wingdings" panose="05000000000000000000" pitchFamily="2" charset="2"/>
              <a:buChar char="Ø"/>
            </a:pPr>
            <a:r>
              <a:rPr lang="en-US" sz="2400">
                <a:latin typeface="Aldhabi" panose="01000000000000000000" pitchFamily="2" charset="-78"/>
                <a:cs typeface="Aldhabi" panose="01000000000000000000" pitchFamily="2" charset="-78"/>
              </a:rPr>
              <a:t>Is an individualized disability and can vary greatly from person to person </a:t>
            </a:r>
          </a:p>
          <a:p>
            <a:pPr fontAlgn="base"/>
            <a:r>
              <a:rPr lang="en-US" sz="2400">
                <a:latin typeface="Aldhabi" panose="01000000000000000000" pitchFamily="2" charset="-78"/>
                <a:cs typeface="Aldhabi" panose="01000000000000000000" pitchFamily="2" charset="-78"/>
              </a:rPr>
              <a:t>        (no two people with autism are alike)</a:t>
            </a:r>
          </a:p>
          <a:p>
            <a:pPr marL="342900" indent="-342900" fontAlgn="base">
              <a:buFont typeface="Wingdings" panose="05000000000000000000" pitchFamily="2" charset="2"/>
              <a:buChar char="Ø"/>
            </a:pPr>
            <a:r>
              <a:rPr lang="en-US" sz="2400">
                <a:latin typeface="Aldhabi" panose="01000000000000000000" pitchFamily="2" charset="-78"/>
                <a:cs typeface="Aldhabi" panose="01000000000000000000" pitchFamily="2" charset="-78"/>
              </a:rPr>
              <a:t>Children with autism do progress – early intervention is key</a:t>
            </a:r>
          </a:p>
          <a:p>
            <a:pPr marL="342900" indent="-342900" fontAlgn="base">
              <a:buFont typeface="Wingdings" panose="05000000000000000000" pitchFamily="2" charset="2"/>
              <a:buChar char="Ø"/>
            </a:pPr>
            <a:r>
              <a:rPr lang="en-US" sz="2400">
                <a:latin typeface="Aldhabi" panose="01000000000000000000" pitchFamily="2" charset="-78"/>
                <a:cs typeface="Aldhabi" panose="01000000000000000000" pitchFamily="2" charset="-78"/>
              </a:rPr>
              <a:t>Is treatable and not a hopeless condition</a:t>
            </a:r>
          </a:p>
        </p:txBody>
      </p:sp>
      <p:sp>
        <p:nvSpPr>
          <p:cNvPr id="100" name="TextBox 5"/>
          <p:cNvSpPr txBox="1"/>
          <p:nvPr/>
        </p:nvSpPr>
        <p:spPr>
          <a:xfrm>
            <a:off x="1441247" y="134758"/>
            <a:ext cx="8300620" cy="12003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sz="3600" b="1">
                <a:solidFill>
                  <a:srgbClr val="FFFFFF"/>
                </a:solidFill>
                <a:effectLst>
                  <a:outerShdw blurRad="50800" dist="38100" dir="2700000" rotWithShape="0">
                    <a:srgbClr val="000000">
                      <a:alpha val="0"/>
                    </a:srgbClr>
                  </a:outerShdw>
                </a:effectLst>
                <a:latin typeface="Comic Sans MS"/>
                <a:ea typeface="Comic Sans MS"/>
                <a:cs typeface="Comic Sans MS"/>
                <a:sym typeface="Comic Sans MS"/>
              </a:defRPr>
            </a:pPr>
            <a:r>
              <a:rPr lang="en-US" sz="7200">
                <a:latin typeface="Aldhabi" panose="01000000000000000000" pitchFamily="2" charset="-78"/>
                <a:cs typeface="Aldhabi" panose="01000000000000000000" pitchFamily="2" charset="-78"/>
              </a:rPr>
              <a:t>A Review…..What is Autism?</a:t>
            </a:r>
          </a:p>
        </p:txBody>
      </p:sp>
      <p:sp>
        <p:nvSpPr>
          <p:cNvPr id="3" name="TextBox 2">
            <a:extLst>
              <a:ext uri="{FF2B5EF4-FFF2-40B4-BE49-F238E27FC236}">
                <a16:creationId xmlns:a16="http://schemas.microsoft.com/office/drawing/2014/main" id="{D73BE7A2-2A48-9F3C-2E2E-2418614F3AE6}"/>
              </a:ext>
            </a:extLst>
          </p:cNvPr>
          <p:cNvSpPr txBox="1"/>
          <p:nvPr/>
        </p:nvSpPr>
        <p:spPr>
          <a:xfrm>
            <a:off x="247513" y="5964173"/>
            <a:ext cx="5452429"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a:latin typeface="Aldhabi" panose="01000000000000000000" pitchFamily="2" charset="-78"/>
                <a:cs typeface="Aldhabi" panose="01000000000000000000" pitchFamily="2" charset="-78"/>
                <a:hlinkClick r:id="rId4"/>
              </a:rPr>
              <a:t>https://nationalautismassociation.org/ </a:t>
            </a:r>
            <a:r>
              <a:rPr lang="en-US" sz="2800">
                <a:latin typeface="Aldhabi" panose="01000000000000000000" pitchFamily="2" charset="-78"/>
                <a:cs typeface="Aldhabi" panose="01000000000000000000" pitchFamily="2" charset="-78"/>
              </a:rPr>
              <a:t>and </a:t>
            </a:r>
            <a:r>
              <a:rPr lang="en-US" sz="2800">
                <a:latin typeface="Aldhabi" panose="01000000000000000000" pitchFamily="2" charset="-78"/>
                <a:cs typeface="Aldhabi" panose="01000000000000000000" pitchFamily="2" charset="-78"/>
                <a:hlinkClick r:id="rId5"/>
              </a:rPr>
              <a:t>www.cdc.gov </a:t>
            </a:r>
            <a:endParaRPr lang="en-US" sz="2800">
              <a:latin typeface="Aldhabi" panose="01000000000000000000" pitchFamily="2" charset="-78"/>
              <a:cs typeface="Aldhabi" panose="01000000000000000000" pitchFamily="2" charset="-78"/>
            </a:endParaRPr>
          </a:p>
        </p:txBody>
      </p:sp>
      <p:pic>
        <p:nvPicPr>
          <p:cNvPr id="2" name="Picture 1">
            <a:extLst>
              <a:ext uri="{FF2B5EF4-FFF2-40B4-BE49-F238E27FC236}">
                <a16:creationId xmlns:a16="http://schemas.microsoft.com/office/drawing/2014/main" id="{6F95DA0A-CCD8-0C3F-1E0A-F01408ED1F4F}"/>
              </a:ext>
            </a:extLst>
          </p:cNvPr>
          <p:cNvPicPr>
            <a:picLocks noChangeAspect="1"/>
          </p:cNvPicPr>
          <p:nvPr/>
        </p:nvPicPr>
        <p:blipFill>
          <a:blip r:embed="rId6"/>
          <a:stretch>
            <a:fillRect/>
          </a:stretch>
        </p:blipFill>
        <p:spPr>
          <a:xfrm>
            <a:off x="9778557" y="0"/>
            <a:ext cx="2201662" cy="1979584"/>
          </a:xfrm>
          <a:prstGeom prst="rect">
            <a:avLst/>
          </a:prstGeom>
        </p:spPr>
      </p:pic>
    </p:spTree>
    <p:extLst>
      <p:ext uri="{BB962C8B-B14F-4D97-AF65-F5344CB8AC3E}">
        <p14:creationId xmlns:p14="http://schemas.microsoft.com/office/powerpoint/2010/main" val="58877692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p:tgtEl>
                                          <p:spTgt spid="9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9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9">
                                            <p:txEl>
                                              <p:pRg st="1" end="1"/>
                                            </p:txEl>
                                          </p:spTgt>
                                        </p:tgtEl>
                                        <p:attrNameLst>
                                          <p:attrName>style.visibility</p:attrName>
                                        </p:attrNameLst>
                                      </p:cBhvr>
                                      <p:to>
                                        <p:strVal val="visible"/>
                                      </p:to>
                                    </p:set>
                                    <p:anim calcmode="lin" valueType="num">
                                      <p:cBhvr additive="base">
                                        <p:cTn id="13" dur="500"/>
                                        <p:tgtEl>
                                          <p:spTgt spid="9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9">
                                            <p:txEl>
                                              <p:pRg st="2" end="2"/>
                                            </p:txEl>
                                          </p:spTgt>
                                        </p:tgtEl>
                                        <p:attrNameLst>
                                          <p:attrName>style.visibility</p:attrName>
                                        </p:attrNameLst>
                                      </p:cBhvr>
                                      <p:to>
                                        <p:strVal val="visible"/>
                                      </p:to>
                                    </p:set>
                                    <p:anim calcmode="lin" valueType="num">
                                      <p:cBhvr additive="base">
                                        <p:cTn id="19" dur="500"/>
                                        <p:tgtEl>
                                          <p:spTgt spid="9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 calcmode="lin" valueType="num">
                                      <p:cBhvr additive="base">
                                        <p:cTn id="25" dur="500"/>
                                        <p:tgtEl>
                                          <p:spTgt spid="99">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99">
                                            <p:txEl>
                                              <p:pRg st="4" end="4"/>
                                            </p:txEl>
                                          </p:spTgt>
                                        </p:tgtEl>
                                        <p:attrNameLst>
                                          <p:attrName>style.visibility</p:attrName>
                                        </p:attrNameLst>
                                      </p:cBhvr>
                                      <p:to>
                                        <p:strVal val="visible"/>
                                      </p:to>
                                    </p:set>
                                    <p:anim calcmode="lin" valueType="num">
                                      <p:cBhvr additive="base">
                                        <p:cTn id="31" dur="500"/>
                                        <p:tgtEl>
                                          <p:spTgt spid="99">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 calcmode="lin" valueType="num">
                                      <p:cBhvr additive="base">
                                        <p:cTn id="37" dur="500"/>
                                        <p:tgtEl>
                                          <p:spTgt spid="99">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9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99">
                                            <p:txEl>
                                              <p:pRg st="6" end="6"/>
                                            </p:txEl>
                                          </p:spTgt>
                                        </p:tgtEl>
                                        <p:attrNameLst>
                                          <p:attrName>style.visibility</p:attrName>
                                        </p:attrNameLst>
                                      </p:cBhvr>
                                      <p:to>
                                        <p:strVal val="visible"/>
                                      </p:to>
                                    </p:set>
                                    <p:anim calcmode="lin" valueType="num">
                                      <p:cBhvr additive="base">
                                        <p:cTn id="43" dur="500"/>
                                        <p:tgtEl>
                                          <p:spTgt spid="99">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9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99">
                                            <p:txEl>
                                              <p:pRg st="7" end="7"/>
                                            </p:txEl>
                                          </p:spTgt>
                                        </p:tgtEl>
                                        <p:attrNameLst>
                                          <p:attrName>style.visibility</p:attrName>
                                        </p:attrNameLst>
                                      </p:cBhvr>
                                      <p:to>
                                        <p:strVal val="visible"/>
                                      </p:to>
                                    </p:set>
                                    <p:anim calcmode="lin" valueType="num">
                                      <p:cBhvr additive="base">
                                        <p:cTn id="49" dur="500"/>
                                        <p:tgtEl>
                                          <p:spTgt spid="99">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74BEF2-B231-1FF2-8367-6093E6A85468}"/>
              </a:ext>
            </a:extLst>
          </p:cNvPr>
          <p:cNvPicPr>
            <a:picLocks noChangeAspect="1"/>
          </p:cNvPicPr>
          <p:nvPr/>
        </p:nvPicPr>
        <p:blipFill>
          <a:blip r:embed="rId4"/>
          <a:stretch>
            <a:fillRect/>
          </a:stretch>
        </p:blipFill>
        <p:spPr>
          <a:xfrm>
            <a:off x="9777592" y="0"/>
            <a:ext cx="2206943" cy="1981372"/>
          </a:xfrm>
          <a:prstGeom prst="rect">
            <a:avLst/>
          </a:prstGeom>
        </p:spPr>
      </p:pic>
      <p:sp>
        <p:nvSpPr>
          <p:cNvPr id="4" name="TextBox 3">
            <a:extLst>
              <a:ext uri="{FF2B5EF4-FFF2-40B4-BE49-F238E27FC236}">
                <a16:creationId xmlns:a16="http://schemas.microsoft.com/office/drawing/2014/main" id="{65146612-7070-2B2C-2E12-458112670E53}"/>
              </a:ext>
            </a:extLst>
          </p:cNvPr>
          <p:cNvSpPr txBox="1"/>
          <p:nvPr/>
        </p:nvSpPr>
        <p:spPr>
          <a:xfrm>
            <a:off x="409138" y="1638348"/>
            <a:ext cx="9925234"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9600">
                <a:solidFill>
                  <a:schemeClr val="tx1"/>
                </a:solidFill>
                <a:latin typeface="Aldhabi"/>
                <a:cs typeface="Aldhabi"/>
              </a:rPr>
              <a:t>Tips for Talking with Parents about Developmental Concerns </a:t>
            </a:r>
            <a:endParaRPr lang="en-US" sz="9600">
              <a:solidFill>
                <a:schemeClr val="tx1"/>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614946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74BEF2-B231-1FF2-8367-6093E6A85468}"/>
              </a:ext>
            </a:extLst>
          </p:cNvPr>
          <p:cNvPicPr>
            <a:picLocks noChangeAspect="1"/>
          </p:cNvPicPr>
          <p:nvPr/>
        </p:nvPicPr>
        <p:blipFill>
          <a:blip r:embed="rId4"/>
          <a:stretch>
            <a:fillRect/>
          </a:stretch>
        </p:blipFill>
        <p:spPr>
          <a:xfrm>
            <a:off x="9777592" y="0"/>
            <a:ext cx="2206943" cy="1981372"/>
          </a:xfrm>
          <a:prstGeom prst="rect">
            <a:avLst/>
          </a:prstGeom>
        </p:spPr>
      </p:pic>
      <p:sp>
        <p:nvSpPr>
          <p:cNvPr id="4" name="TextBox 3">
            <a:extLst>
              <a:ext uri="{FF2B5EF4-FFF2-40B4-BE49-F238E27FC236}">
                <a16:creationId xmlns:a16="http://schemas.microsoft.com/office/drawing/2014/main" id="{65146612-7070-2B2C-2E12-458112670E53}"/>
              </a:ext>
            </a:extLst>
          </p:cNvPr>
          <p:cNvSpPr txBox="1"/>
          <p:nvPr/>
        </p:nvSpPr>
        <p:spPr>
          <a:xfrm>
            <a:off x="55767" y="-48258"/>
            <a:ext cx="9925234"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9600">
                <a:solidFill>
                  <a:schemeClr val="bg1"/>
                </a:solidFill>
                <a:latin typeface="Aldhabi"/>
                <a:cs typeface="Aldhabi"/>
              </a:rPr>
              <a:t>Initial Conversations</a:t>
            </a:r>
            <a:endParaRPr lang="en-US" sz="9600">
              <a:solidFill>
                <a:schemeClr val="bg1"/>
              </a:solidFill>
              <a:latin typeface="Aldhabi" panose="01000000000000000000" pitchFamily="2" charset="-78"/>
              <a:cs typeface="Aldhabi" panose="01000000000000000000" pitchFamily="2" charset="-78"/>
            </a:endParaRPr>
          </a:p>
        </p:txBody>
      </p:sp>
      <p:sp>
        <p:nvSpPr>
          <p:cNvPr id="5" name="TextBox 4">
            <a:extLst>
              <a:ext uri="{FF2B5EF4-FFF2-40B4-BE49-F238E27FC236}">
                <a16:creationId xmlns:a16="http://schemas.microsoft.com/office/drawing/2014/main" id="{A37C83D7-94A3-2FA7-5CB3-5D3ABFF3E60B}"/>
              </a:ext>
            </a:extLst>
          </p:cNvPr>
          <p:cNvSpPr txBox="1"/>
          <p:nvPr/>
        </p:nvSpPr>
        <p:spPr>
          <a:xfrm>
            <a:off x="259176" y="1521402"/>
            <a:ext cx="11545800" cy="4462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kumimoji="0" lang="en-US" sz="5400" b="0" i="0" u="none" strike="noStrike" cap="none" spc="0" normalizeH="0" baseline="0">
                <a:ln>
                  <a:noFill/>
                </a:ln>
                <a:solidFill>
                  <a:schemeClr val="tx1"/>
                </a:solidFill>
                <a:effectLst/>
                <a:uFillTx/>
                <a:latin typeface="Aldhabi"/>
                <a:cs typeface="Aldhabi"/>
                <a:sym typeface="Calibri"/>
              </a:rPr>
              <a:t>Discuss development regularly</a:t>
            </a:r>
            <a:r>
              <a:rPr lang="en-US" sz="5400">
                <a:solidFill>
                  <a:schemeClr val="tx1"/>
                </a:solidFill>
                <a:latin typeface="Aldhabi"/>
                <a:cs typeface="Aldhabi"/>
              </a:rPr>
              <a:t>, not only at times of concern</a:t>
            </a:r>
            <a:endParaRPr lang="en-US" sz="5400" b="0" i="0" u="none" strike="noStrike" cap="none" spc="0" normalizeH="0" baseline="0">
              <a:ln>
                <a:noFill/>
              </a:ln>
              <a:solidFill>
                <a:schemeClr val="tx1"/>
              </a:solidFill>
              <a:effectLst/>
              <a:uFillTx/>
              <a:latin typeface="Aldhabi"/>
              <a:cs typeface="Aldhabi"/>
            </a:endParaRPr>
          </a:p>
          <a:p>
            <a:pPr marL="285750" indent="-285750">
              <a:buFont typeface="Arial" panose="020B0604020202020204" pitchFamily="34" charset="0"/>
              <a:buChar char="•"/>
            </a:pPr>
            <a:r>
              <a:rPr lang="en-US" sz="5400">
                <a:solidFill>
                  <a:schemeClr val="tx1"/>
                </a:solidFill>
                <a:latin typeface="Aldhabi"/>
                <a:cs typeface="Aldhabi"/>
              </a:rPr>
              <a:t>Share Resources </a:t>
            </a:r>
          </a:p>
          <a:p>
            <a:r>
              <a:rPr lang="en-US" sz="2800">
                <a:solidFill>
                  <a:schemeClr val="tx1"/>
                </a:solidFill>
                <a:latin typeface="Aldhabi"/>
                <a:cs typeface="Aldhabi"/>
              </a:rPr>
              <a:t> </a:t>
            </a:r>
            <a:r>
              <a:rPr lang="en-US" sz="3200">
                <a:solidFill>
                  <a:schemeClr val="tx1"/>
                </a:solidFill>
                <a:latin typeface="Aldhabi"/>
                <a:cs typeface="Aldhabi"/>
              </a:rPr>
              <a:t>    (milestone checklists, Milestone Moments booklet, CDC Milestone Tracker app</a:t>
            </a:r>
            <a:r>
              <a:rPr lang="en-US" sz="2800">
                <a:solidFill>
                  <a:schemeClr val="tx1"/>
                </a:solidFill>
                <a:latin typeface="Aldhabi"/>
                <a:cs typeface="Aldhabi"/>
              </a:rPr>
              <a:t>)</a:t>
            </a:r>
            <a:endParaRPr lang="en-US" sz="2800">
              <a:solidFill>
                <a:schemeClr val="tx1"/>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400" b="0" i="0" u="none" strike="noStrike" cap="none" spc="0" normalizeH="0" baseline="0">
                <a:ln>
                  <a:noFill/>
                </a:ln>
                <a:solidFill>
                  <a:schemeClr val="tx1"/>
                </a:solidFill>
                <a:effectLst/>
                <a:uFillTx/>
                <a:latin typeface="Aldhabi"/>
                <a:cs typeface="Aldhabi"/>
                <a:sym typeface="Calibri"/>
              </a:rPr>
              <a:t>Use good listening skills</a:t>
            </a:r>
          </a:p>
          <a:p>
            <a:endParaRPr lang="en-US" sz="5400">
              <a:latin typeface="Aldhabi"/>
              <a:cs typeface="Aldhabi"/>
            </a:endParaRPr>
          </a:p>
          <a:p>
            <a:r>
              <a:rPr lang="en-US" sz="3600" b="1">
                <a:solidFill>
                  <a:srgbClr val="C00000"/>
                </a:solidFill>
                <a:latin typeface="Aldhabi" panose="01000000000000000000" pitchFamily="2" charset="-78"/>
                <a:ea typeface="+mn-lt"/>
                <a:cs typeface="Aldhabi" panose="01000000000000000000" pitchFamily="2" charset="-78"/>
                <a:hlinkClick r:id="rId5">
                  <a:extLst>
                    <a:ext uri="{A12FA001-AC4F-418D-AE19-62706E023703}">
                      <ahyp:hlinkClr xmlns:ahyp="http://schemas.microsoft.com/office/drawing/2018/hyperlinkcolor" val="tx"/>
                    </a:ext>
                  </a:extLst>
                </a:hlinkClick>
              </a:rPr>
              <a:t>www.cdc.gov/ActEarly</a:t>
            </a:r>
            <a:endParaRPr lang="en-US" sz="3600">
              <a:solidFill>
                <a:srgbClr val="C00000"/>
              </a:solidFill>
              <a:latin typeface="Aldhabi" panose="01000000000000000000" pitchFamily="2" charset="-78"/>
              <a:cs typeface="Aldhabi" panose="01000000000000000000" pitchFamily="2"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92D-1A89-2011-106B-D3662C81BD24}"/>
              </a:ext>
            </a:extLst>
          </p:cNvPr>
          <p:cNvSpPr>
            <a:spLocks noGrp="1"/>
          </p:cNvSpPr>
          <p:nvPr>
            <p:ph type="title"/>
          </p:nvPr>
        </p:nvSpPr>
        <p:spPr>
          <a:xfrm>
            <a:off x="657293" y="1828562"/>
            <a:ext cx="10877412" cy="351591"/>
          </a:xfrm>
        </p:spPr>
        <p:txBody>
          <a:bodyPr lIns="45719" tIns="45720" rIns="45719" bIns="45720" anchor="ctr">
            <a:normAutofit fontScale="90000"/>
          </a:bodyPr>
          <a:lstStyle/>
          <a:p>
            <a:pPr algn="ctr"/>
            <a:br>
              <a:rPr lang="en-US" sz="4000"/>
            </a:br>
            <a:r>
              <a:rPr lang="en-US" sz="4000">
                <a:latin typeface="Aldhabi"/>
              </a:rPr>
              <a:t>cdc.gov  Training Module #4  Watch Me! Learn the Signs. Act Early</a:t>
            </a:r>
            <a:br>
              <a:rPr lang="en-US" sz="4000">
                <a:latin typeface="Aldhabi"/>
              </a:rPr>
            </a:br>
            <a:r>
              <a:rPr lang="en-US" sz="4000">
                <a:solidFill>
                  <a:srgbClr val="C00000"/>
                </a:solidFill>
                <a:latin typeface="Aldhabi"/>
              </a:rPr>
              <a:t>Conversation about a typically developing child</a:t>
            </a:r>
            <a:br>
              <a:rPr lang="en-US" sz="4000">
                <a:solidFill>
                  <a:srgbClr val="C00000"/>
                </a:solidFill>
                <a:latin typeface="Aldhabi"/>
              </a:rPr>
            </a:br>
            <a:r>
              <a:rPr lang="en-US" sz="4000">
                <a:solidFill>
                  <a:srgbClr val="C00000"/>
                </a:solidFill>
                <a:latin typeface="Aldhabi"/>
              </a:rPr>
              <a:t>"Active Listening: No Concerns"</a:t>
            </a:r>
            <a:br>
              <a:rPr lang="en-US" sz="4000">
                <a:solidFill>
                  <a:srgbClr val="C00000"/>
                </a:solidFill>
              </a:rPr>
            </a:br>
            <a:endParaRPr lang="en-US" sz="4000">
              <a:solidFill>
                <a:srgbClr val="C00000"/>
              </a:solidFill>
            </a:endParaRPr>
          </a:p>
        </p:txBody>
      </p:sp>
      <p:pic>
        <p:nvPicPr>
          <p:cNvPr id="5" name="Online Media 4" title="Active Listening: No Concerns">
            <a:hlinkClick r:id="" action="ppaction://media"/>
            <a:extLst>
              <a:ext uri="{FF2B5EF4-FFF2-40B4-BE49-F238E27FC236}">
                <a16:creationId xmlns:a16="http://schemas.microsoft.com/office/drawing/2014/main" id="{1120E410-0C97-B46D-D37B-56155F87E4CA}"/>
              </a:ext>
            </a:extLst>
          </p:cNvPr>
          <p:cNvPicPr>
            <a:picLocks noRot="1" noChangeAspect="1"/>
          </p:cNvPicPr>
          <p:nvPr>
            <a:videoFile r:link="rId1"/>
          </p:nvPr>
        </p:nvPicPr>
        <p:blipFill>
          <a:blip r:embed="rId3"/>
          <a:stretch>
            <a:fillRect/>
          </a:stretch>
        </p:blipFill>
        <p:spPr>
          <a:xfrm>
            <a:off x="2051579" y="3105321"/>
            <a:ext cx="8651557" cy="3378606"/>
          </a:xfrm>
          <a:prstGeom prst="rect">
            <a:avLst/>
          </a:prstGeom>
        </p:spPr>
      </p:pic>
    </p:spTree>
    <p:extLst>
      <p:ext uri="{BB962C8B-B14F-4D97-AF65-F5344CB8AC3E}">
        <p14:creationId xmlns:p14="http://schemas.microsoft.com/office/powerpoint/2010/main" val="1650242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CF281B-CFBD-581C-E793-EC8D68D45502}"/>
              </a:ext>
            </a:extLst>
          </p:cNvPr>
          <p:cNvPicPr>
            <a:picLocks noChangeAspect="1"/>
          </p:cNvPicPr>
          <p:nvPr/>
        </p:nvPicPr>
        <p:blipFill>
          <a:blip r:embed="rId4"/>
          <a:stretch>
            <a:fillRect/>
          </a:stretch>
        </p:blipFill>
        <p:spPr>
          <a:xfrm>
            <a:off x="9804811" y="0"/>
            <a:ext cx="2201662" cy="1979584"/>
          </a:xfrm>
          <a:prstGeom prst="rect">
            <a:avLst/>
          </a:prstGeom>
        </p:spPr>
      </p:pic>
      <p:sp>
        <p:nvSpPr>
          <p:cNvPr id="3" name="TextBox 2">
            <a:extLst>
              <a:ext uri="{FF2B5EF4-FFF2-40B4-BE49-F238E27FC236}">
                <a16:creationId xmlns:a16="http://schemas.microsoft.com/office/drawing/2014/main" id="{69E06683-6B6E-812A-48F2-10527778C976}"/>
              </a:ext>
            </a:extLst>
          </p:cNvPr>
          <p:cNvSpPr txBox="1"/>
          <p:nvPr/>
        </p:nvSpPr>
        <p:spPr>
          <a:xfrm>
            <a:off x="501071" y="-320535"/>
            <a:ext cx="8987211"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schemeClr val="bg1"/>
                </a:solidFill>
                <a:effectLst/>
                <a:uLnTx/>
                <a:uFillTx/>
                <a:latin typeface="Aldhabi"/>
                <a:cs typeface="Aldhabi"/>
                <a:sym typeface="Calibri"/>
              </a:rPr>
              <a:t>When You Need to Share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schemeClr val="bg1"/>
                </a:solidFill>
                <a:effectLst/>
                <a:uLnTx/>
                <a:uFillTx/>
                <a:latin typeface="Aldhabi"/>
                <a:cs typeface="Aldhabi"/>
                <a:sym typeface="Calibri"/>
              </a:rPr>
              <a:t>Concerns with a Parent</a:t>
            </a:r>
          </a:p>
        </p:txBody>
      </p:sp>
      <p:sp>
        <p:nvSpPr>
          <p:cNvPr id="4" name="TextBox 1">
            <a:extLst>
              <a:ext uri="{FF2B5EF4-FFF2-40B4-BE49-F238E27FC236}">
                <a16:creationId xmlns:a16="http://schemas.microsoft.com/office/drawing/2014/main" id="{3AE2AC6E-42CA-2BEA-868C-4B8B46D429FA}"/>
              </a:ext>
            </a:extLst>
          </p:cNvPr>
          <p:cNvSpPr txBox="1"/>
          <p:nvPr/>
        </p:nvSpPr>
        <p:spPr>
          <a:xfrm>
            <a:off x="174306" y="1619394"/>
            <a:ext cx="12148696" cy="4585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285750" indent="-285750">
              <a:buFontTx/>
              <a:buChar char="-"/>
            </a:pPr>
            <a:r>
              <a:rPr lang="en-US" sz="4200">
                <a:solidFill>
                  <a:schemeClr val="tx1"/>
                </a:solidFill>
                <a:latin typeface="Aldhabi" panose="01000000000000000000" pitchFamily="2" charset="-78"/>
                <a:cs typeface="Aldhabi" panose="01000000000000000000" pitchFamily="2" charset="-78"/>
              </a:rPr>
              <a:t>Share/Highlight the child’s strengths first</a:t>
            </a:r>
          </a:p>
          <a:p>
            <a:pPr marL="285750" indent="-285750">
              <a:buFontTx/>
              <a:buChar char="-"/>
            </a:pPr>
            <a:r>
              <a:rPr kumimoji="0" lang="en-US" sz="4200" b="0" i="0" u="none" strike="noStrike" cap="none" spc="0" normalizeH="0" baseline="0">
                <a:ln>
                  <a:noFill/>
                </a:ln>
                <a:solidFill>
                  <a:schemeClr val="tx1"/>
                </a:solidFill>
                <a:effectLst/>
                <a:uFillTx/>
                <a:latin typeface="Aldhabi" panose="01000000000000000000" pitchFamily="2" charset="-78"/>
                <a:cs typeface="Aldhabi" panose="01000000000000000000" pitchFamily="2" charset="-78"/>
                <a:sym typeface="Calibri"/>
              </a:rPr>
              <a:t>Be well prepared</a:t>
            </a:r>
            <a:r>
              <a:rPr lang="en-US" sz="4200">
                <a:solidFill>
                  <a:schemeClr val="tx1"/>
                </a:solidFill>
                <a:latin typeface="Aldhabi" panose="01000000000000000000" pitchFamily="2" charset="-78"/>
                <a:cs typeface="Aldhabi" panose="01000000000000000000" pitchFamily="2" charset="-78"/>
              </a:rPr>
              <a:t> to express your concerns (do not diagnose or speak negatively about the student)</a:t>
            </a:r>
            <a:endParaRPr lang="en-US" sz="4200" b="0" i="0" u="none" strike="noStrike" cap="none" spc="0" normalizeH="0" baseline="0">
              <a:ln>
                <a:noFill/>
              </a:ln>
              <a:solidFill>
                <a:schemeClr val="tx1"/>
              </a:solidFill>
              <a:effectLst/>
              <a:uFillTx/>
              <a:latin typeface="Aldhabi" panose="01000000000000000000" pitchFamily="2" charset="-78"/>
              <a:cs typeface="Aldhabi" panose="01000000000000000000" pitchFamily="2" charset="-78"/>
            </a:endParaRPr>
          </a:p>
          <a:p>
            <a:pPr marL="285750" marR="0" indent="-285750" algn="l" defTabSz="914400" rtl="0" fontAlgn="auto" latinLnBrk="0" hangingPunct="0">
              <a:lnSpc>
                <a:spcPct val="100000"/>
              </a:lnSpc>
              <a:spcBef>
                <a:spcPts val="0"/>
              </a:spcBef>
              <a:spcAft>
                <a:spcPts val="0"/>
              </a:spcAft>
              <a:buClrTx/>
              <a:buSzTx/>
              <a:buFontTx/>
              <a:buChar char="-"/>
              <a:tabLst/>
            </a:pPr>
            <a:r>
              <a:rPr lang="en-US" sz="4200">
                <a:solidFill>
                  <a:schemeClr val="tx1"/>
                </a:solidFill>
                <a:latin typeface="Aldhabi" panose="01000000000000000000" pitchFamily="2" charset="-78"/>
                <a:cs typeface="Aldhabi" panose="01000000000000000000" pitchFamily="2" charset="-78"/>
              </a:rPr>
              <a:t>Encourage the parent to share concerns with the student’s PCP</a:t>
            </a:r>
          </a:p>
          <a:p>
            <a:pPr marL="285750" marR="0" indent="-285750" algn="l" defTabSz="914400" rtl="0" fontAlgn="auto" latinLnBrk="0" hangingPunct="0">
              <a:lnSpc>
                <a:spcPct val="100000"/>
              </a:lnSpc>
              <a:spcBef>
                <a:spcPts val="0"/>
              </a:spcBef>
              <a:spcAft>
                <a:spcPts val="0"/>
              </a:spcAft>
              <a:buClrTx/>
              <a:buSzTx/>
              <a:buFontTx/>
              <a:buChar char="-"/>
              <a:tabLst/>
            </a:pPr>
            <a:r>
              <a:rPr kumimoji="0" lang="en-US" sz="4200" b="0" i="0" u="none" strike="noStrike" cap="none" spc="0" normalizeH="0" baseline="0">
                <a:ln>
                  <a:noFill/>
                </a:ln>
                <a:solidFill>
                  <a:schemeClr val="tx1"/>
                </a:solidFill>
                <a:effectLst/>
                <a:uFillTx/>
                <a:latin typeface="Aldhabi" panose="01000000000000000000" pitchFamily="2" charset="-78"/>
                <a:cs typeface="Aldhabi" panose="01000000000000000000" pitchFamily="2" charset="-78"/>
                <a:sym typeface="Calibri"/>
              </a:rPr>
              <a:t>Follow-up with the family in a few weeks</a:t>
            </a:r>
          </a:p>
          <a:p>
            <a:pPr marL="285750" indent="-285750">
              <a:buChar char="-"/>
            </a:pPr>
            <a:r>
              <a:rPr lang="en-US" sz="4200">
                <a:solidFill>
                  <a:schemeClr val="tx1"/>
                </a:solidFill>
                <a:latin typeface="Aldhabi" panose="01000000000000000000" pitchFamily="2" charset="-78"/>
                <a:ea typeface="+mn-lt"/>
                <a:cs typeface="Aldhabi" panose="01000000000000000000" pitchFamily="2" charset="-78"/>
              </a:rPr>
              <a:t>Be mindful of cultural differences</a:t>
            </a:r>
          </a:p>
          <a:p>
            <a:r>
              <a:rPr lang="en-US" sz="4000" b="1">
                <a:solidFill>
                  <a:srgbClr val="C00000"/>
                </a:solidFill>
                <a:latin typeface="Aldhabi" panose="01000000000000000000" pitchFamily="2" charset="-78"/>
                <a:ea typeface="+mn-lt"/>
                <a:cs typeface="Aldhabi" panose="01000000000000000000" pitchFamily="2" charset="-78"/>
                <a:hlinkClick r:id="rId5">
                  <a:extLst>
                    <a:ext uri="{A12FA001-AC4F-418D-AE19-62706E023703}">
                      <ahyp:hlinkClr xmlns:ahyp="http://schemas.microsoft.com/office/drawing/2018/hyperlinkcolor" val="tx"/>
                    </a:ext>
                  </a:extLst>
                </a:hlinkClick>
              </a:rPr>
              <a:t>www.cdc.gov/ActEarly</a:t>
            </a:r>
            <a:endParaRPr lang="en-US" sz="4000">
              <a:solidFill>
                <a:srgbClr val="C00000"/>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215671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A111-34C0-620B-7DC6-975AF11DBB75}"/>
              </a:ext>
            </a:extLst>
          </p:cNvPr>
          <p:cNvSpPr>
            <a:spLocks noGrp="1"/>
          </p:cNvSpPr>
          <p:nvPr>
            <p:ph type="title"/>
          </p:nvPr>
        </p:nvSpPr>
        <p:spPr/>
        <p:txBody>
          <a:bodyPr lIns="45719" tIns="45720" rIns="45719" bIns="45720" anchor="ctr">
            <a:noAutofit/>
          </a:bodyPr>
          <a:lstStyle/>
          <a:p>
            <a:pPr algn="ctr"/>
            <a:r>
              <a:rPr lang="en-US" sz="3600">
                <a:latin typeface="Aldhabi"/>
              </a:rPr>
              <a:t>cdc.gov  Training Module #4  Watch Me! Learn the Signs. Act Early</a:t>
            </a:r>
            <a:br>
              <a:rPr lang="en-US" sz="3600">
                <a:latin typeface="Aldhabi"/>
              </a:rPr>
            </a:br>
            <a:r>
              <a:rPr lang="en-US" sz="3600">
                <a:solidFill>
                  <a:srgbClr val="C00000"/>
                </a:solidFill>
                <a:latin typeface="Aldhabi"/>
              </a:rPr>
              <a:t>Conversation about a non-typical developing child</a:t>
            </a:r>
            <a:br>
              <a:rPr lang="en-US" sz="3600">
                <a:latin typeface="Aldhabi"/>
              </a:rPr>
            </a:br>
            <a:r>
              <a:rPr lang="en-US" sz="3600">
                <a:solidFill>
                  <a:srgbClr val="C00000"/>
                </a:solidFill>
                <a:latin typeface="Aldhabi"/>
              </a:rPr>
              <a:t>"Active Listening: Concerns"</a:t>
            </a:r>
            <a:endParaRPr lang="en-US">
              <a:solidFill>
                <a:srgbClr val="C00000"/>
              </a:solidFill>
            </a:endParaRPr>
          </a:p>
        </p:txBody>
      </p:sp>
      <p:sp>
        <p:nvSpPr>
          <p:cNvPr id="3" name="Text Placeholder 2">
            <a:extLst>
              <a:ext uri="{FF2B5EF4-FFF2-40B4-BE49-F238E27FC236}">
                <a16:creationId xmlns:a16="http://schemas.microsoft.com/office/drawing/2014/main" id="{33446782-45A6-3C11-DF5C-0771A8DBB344}"/>
              </a:ext>
            </a:extLst>
          </p:cNvPr>
          <p:cNvSpPr>
            <a:spLocks noGrp="1"/>
          </p:cNvSpPr>
          <p:nvPr>
            <p:ph type="body" idx="1"/>
          </p:nvPr>
        </p:nvSpPr>
        <p:spPr/>
        <p:txBody>
          <a:bodyPr lIns="45719" tIns="45720" rIns="45719" bIns="45720" anchor="t">
            <a:normAutofit/>
          </a:bodyPr>
          <a:lstStyle/>
          <a:p>
            <a:pPr marL="0" indent="0">
              <a:buNone/>
            </a:pPr>
            <a:endParaRPr lang="en-US"/>
          </a:p>
        </p:txBody>
      </p:sp>
      <p:pic>
        <p:nvPicPr>
          <p:cNvPr id="4" name="Online Media 3" title="Active Listening: Concerns">
            <a:hlinkClick r:id="" action="ppaction://media"/>
            <a:extLst>
              <a:ext uri="{FF2B5EF4-FFF2-40B4-BE49-F238E27FC236}">
                <a16:creationId xmlns:a16="http://schemas.microsoft.com/office/drawing/2014/main" id="{E23C1687-7E68-3650-AF12-19BF1F556B64}"/>
              </a:ext>
            </a:extLst>
          </p:cNvPr>
          <p:cNvPicPr>
            <a:picLocks noRot="1" noChangeAspect="1"/>
          </p:cNvPicPr>
          <p:nvPr>
            <a:videoFile r:link="rId1"/>
          </p:nvPr>
        </p:nvPicPr>
        <p:blipFill>
          <a:blip r:embed="rId3"/>
          <a:stretch>
            <a:fillRect/>
          </a:stretch>
        </p:blipFill>
        <p:spPr>
          <a:xfrm>
            <a:off x="863600" y="1826079"/>
            <a:ext cx="10450285" cy="4366985"/>
          </a:xfrm>
          <a:prstGeom prst="rect">
            <a:avLst/>
          </a:prstGeom>
        </p:spPr>
      </p:pic>
    </p:spTree>
    <p:extLst>
      <p:ext uri="{BB962C8B-B14F-4D97-AF65-F5344CB8AC3E}">
        <p14:creationId xmlns:p14="http://schemas.microsoft.com/office/powerpoint/2010/main" val="143565491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4031f6c-642a-46d9-887b-b236ae4e32a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E7C1CB039A3A4E8F7FBC1C3ADBF27E" ma:contentTypeVersion="9" ma:contentTypeDescription="Create a new document." ma:contentTypeScope="" ma:versionID="5ccacb9e343d3c820c8afb39d56f4bc0">
  <xsd:schema xmlns:xsd="http://www.w3.org/2001/XMLSchema" xmlns:xs="http://www.w3.org/2001/XMLSchema" xmlns:p="http://schemas.microsoft.com/office/2006/metadata/properties" xmlns:ns3="34031f6c-642a-46d9-887b-b236ae4e32ab" xmlns:ns4="0c7b1127-ae4a-45c8-932a-b8dfb3f67db5" targetNamespace="http://schemas.microsoft.com/office/2006/metadata/properties" ma:root="true" ma:fieldsID="ae5012e19731107629e29dcd4c949092" ns3:_="" ns4:_="">
    <xsd:import namespace="34031f6c-642a-46d9-887b-b236ae4e32ab"/>
    <xsd:import namespace="0c7b1127-ae4a-45c8-932a-b8dfb3f67db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31f6c-642a-46d9-887b-b236ae4e3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7b1127-ae4a-45c8-932a-b8dfb3f67d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7EE5AC-3550-4188-8B97-81B57B6CD747}">
  <ds:schemaRefs>
    <ds:schemaRef ds:uri="0c7b1127-ae4a-45c8-932a-b8dfb3f67db5"/>
    <ds:schemaRef ds:uri="34031f6c-642a-46d9-887b-b236ae4e32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6C6779D-E184-403B-A364-1724C2F10400}">
  <ds:schemaRefs>
    <ds:schemaRef ds:uri="http://schemas.microsoft.com/sharepoint/v3/contenttype/forms"/>
  </ds:schemaRefs>
</ds:datastoreItem>
</file>

<file path=customXml/itemProps3.xml><?xml version="1.0" encoding="utf-8"?>
<ds:datastoreItem xmlns:ds="http://schemas.openxmlformats.org/officeDocument/2006/customXml" ds:itemID="{77AECAE4-57A1-40AC-9325-98DF0CAADD8E}">
  <ds:schemaRefs>
    <ds:schemaRef ds:uri="0c7b1127-ae4a-45c8-932a-b8dfb3f67db5"/>
    <ds:schemaRef ds:uri="34031f6c-642a-46d9-887b-b236ae4e32a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Widescreen</PresentationFormat>
  <Paragraphs>195</Paragraphs>
  <Slides>28</Slides>
  <Notes>25</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Aldhabi</vt:lpstr>
      <vt:lpstr>Aparajita</vt:lpstr>
      <vt:lpstr>Arial</vt:lpstr>
      <vt:lpstr>Berlin Sans FB Demi</vt:lpstr>
      <vt:lpstr>Calibri</vt:lpstr>
      <vt:lpstr>Calibri Light</vt:lpstr>
      <vt:lpstr>Century 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 cdc.gov  Training Module #4  Watch Me! Learn the Signs. Act Early Conversation about a typically developing child "Active Listening: No Concerns" </vt:lpstr>
      <vt:lpstr>PowerPoint Presentation</vt:lpstr>
      <vt:lpstr>cdc.gov  Training Module #4  Watch Me! Learn the Signs. Act Early Conversation about a non-typical developing child "Active Listening: Concerns"</vt:lpstr>
      <vt:lpstr>cdc.gov  Training Module #4  Watch Me! Learn the Signs. Act Early Conversation about a non-typical developing child "Putting the Milestones into Practice: Jacob and Tyler, a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SPRATLIN</dc:creator>
  <cp:lastModifiedBy>CHRISTOPHER  SPRATLIN</cp:lastModifiedBy>
  <cp:revision>2</cp:revision>
  <cp:lastPrinted>2023-01-18T16:40:59Z</cp:lastPrinted>
  <dcterms:modified xsi:type="dcterms:W3CDTF">2023-03-24T12:15:58Z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0x01010098E7C1CB039A3A4E8F7FBC1C3ADBF27E</vt:lpwstr>
  </property>
</Properties>
</file>