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80" r:id="rId8"/>
    <p:sldId id="259" r:id="rId9"/>
    <p:sldId id="262" r:id="rId10"/>
    <p:sldId id="265" r:id="rId11"/>
    <p:sldId id="264" r:id="rId12"/>
    <p:sldId id="273" r:id="rId13"/>
    <p:sldId id="274" r:id="rId14"/>
    <p:sldId id="275" r:id="rId15"/>
    <p:sldId id="276" r:id="rId16"/>
    <p:sldId id="277" r:id="rId17"/>
    <p:sldId id="261" r:id="rId18"/>
    <p:sldId id="279" r:id="rId19"/>
    <p:sldId id="278" r:id="rId20"/>
    <p:sldId id="269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F4997-3D4F-FBCC-D50B-FE92075E272C}" v="28" dt="2024-09-27T18:21:45.694"/>
    <p1510:client id="{D18CF686-BBC1-DC65-375F-39C3D194F594}" v="2" dt="2024-09-27T13:18:45.197"/>
  </p1510:revLst>
</p1510:revInfo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5C554F"/>
        </a:fontRef>
        <a:srgbClr val="5C554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C554F">
              <a:alpha val="12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BC4890-911C-F143-A948-F836BA8830E5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9ADB8E-0D5E-9149-A416-485631DA8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38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176521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39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74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72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29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5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0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1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5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7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21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43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4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8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47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0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6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31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1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471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8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306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3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pu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61340" indent="-228600">
              <a:spcBef>
                <a:spcPts val="500"/>
              </a:spcBef>
              <a:buClr>
                <a:srgbClr val="FBC248"/>
              </a:buClr>
              <a:buChar char=""/>
              <a:def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2pPr>
            <a:lvl3pPr marL="799465" indent="-228600">
              <a:spcBef>
                <a:spcPts val="400"/>
              </a:spcBef>
              <a:buClr>
                <a:srgbClr val="FBC248"/>
              </a:buClr>
              <a:buFont typeface="Wingdings"/>
              <a:buChar char=""/>
              <a:defRPr sz="2000"/>
            </a:lvl3pPr>
            <a:lvl4pPr marL="1045527" indent="-228600">
              <a:spcBef>
                <a:spcPts val="400"/>
              </a:spcBef>
              <a:buClr>
                <a:srgbClr val="FBC248"/>
              </a:buClr>
              <a:buChar char=""/>
              <a:def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4pPr>
            <a:lvl5pPr marL="1320164" indent="-228600">
              <a:spcBef>
                <a:spcPts val="400"/>
              </a:spcBef>
              <a:buClr>
                <a:srgbClr val="FBC248"/>
              </a:buClr>
              <a:buFont typeface="Wingdings"/>
              <a:buChar char="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095220" y="6632575"/>
            <a:ext cx="159222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70868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4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6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1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0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56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0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98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9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1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 flipV="1">
            <a:off x="2666206" y="793"/>
            <a:ext cx="1588" cy="6858001"/>
          </a:xfrm>
          <a:prstGeom prst="line">
            <a:avLst/>
          </a:prstGeom>
          <a:ln w="11430">
            <a:solidFill>
              <a:srgbClr val="FD4D46"/>
            </a:solidFill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3354387" y="3172471"/>
            <a:ext cx="5114926" cy="31519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19" marR="45719" lvl="0" indent="0" algn="ctr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4400" b="1" dirty="0">
                <a:solidFill>
                  <a:srgbClr val="FF3928"/>
                </a:solidFill>
                <a:uFill>
                  <a:solidFill>
                    <a:srgbClr val="FF3928"/>
                  </a:solidFill>
                </a:uFill>
              </a:rPr>
              <a:t>ANNUAL TITLE I PARENT MEETING</a:t>
            </a:r>
          </a:p>
          <a:p>
            <a:pPr marL="45719" marR="45719" lvl="0" indent="0" algn="ctr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2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45719" marR="45719" lvl="0" indent="0" algn="ctr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0000"/>
                </a:solidFill>
              </a:rPr>
              <a:t>Tamara P. McCray </a:t>
            </a:r>
            <a:endParaRPr sz="32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19" marR="45719" lvl="0" indent="0" algn="ctr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3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PLC Coach</a:t>
            </a:r>
            <a:endParaRPr sz="32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2694" y="681084"/>
            <a:ext cx="59747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Sea Isle Elementary</a:t>
            </a:r>
          </a:p>
          <a:p>
            <a:pPr algn="ctr"/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School’s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CA427B-D026-D79E-D468-F5A20F279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92" b="89967" l="9722" r="89931">
                        <a14:foregroundMark x1="60069" y1="35452" x2="46528" y2="48829"/>
                        <a14:foregroundMark x1="44097" y1="60535" x2="40625" y2="75251"/>
                        <a14:foregroundMark x1="36111" y1="80936" x2="36111" y2="86288"/>
                        <a14:foregroundMark x1="54514" y1="82943" x2="54514" y2="82943"/>
                        <a14:foregroundMark x1="31944" y1="54515" x2="31250" y2="59197"/>
                        <a14:foregroundMark x1="59375" y1="36120" x2="54861" y2="32107"/>
                        <a14:foregroundMark x1="54167" y1="32441" x2="54167" y2="44482"/>
                        <a14:foregroundMark x1="57292" y1="39799" x2="53125" y2="45485"/>
                        <a14:foregroundMark x1="57986" y1="39130" x2="51736" y2="46154"/>
                        <a14:foregroundMark x1="53125" y1="46154" x2="58681" y2="39799"/>
                        <a14:foregroundMark x1="59722" y1="40468" x2="59722" y2="44147"/>
                        <a14:foregroundMark x1="55208" y1="46823" x2="63542" y2="44816"/>
                        <a14:foregroundMark x1="45139" y1="85619" x2="45139" y2="89967"/>
                        <a14:foregroundMark x1="21528" y1="62876" x2="31944" y2="56187"/>
                        <a14:foregroundMark x1="43750" y1="7692" x2="55903" y2="8027"/>
                        <a14:foregroundMark x1="46528" y1="9030" x2="53819" y2="103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069" y="2487597"/>
            <a:ext cx="2743583" cy="2848373"/>
          </a:xfrm>
          <a:prstGeom prst="rect">
            <a:avLst/>
          </a:prstGeom>
        </p:spPr>
      </p:pic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AC18B3A7-851B-65FA-B7D4-95620F081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" y="467183"/>
            <a:ext cx="2501048" cy="178356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200" y="1388741"/>
            <a:ext cx="7094220" cy="39223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District sponsored trainings </a:t>
            </a:r>
          </a:p>
          <a:p>
            <a:pPr lvl="0" algn="l"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District led FACE workshops</a:t>
            </a:r>
          </a:p>
          <a:p>
            <a:pPr lvl="0" algn="l"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MSCS website –Parent Resources</a:t>
            </a:r>
          </a:p>
          <a:p>
            <a:pPr lvl="0" algn="l"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Parent University </a:t>
            </a:r>
          </a:p>
          <a:p>
            <a:pPr lvl="0" algn="l"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Curriculum Support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212" y="650077"/>
            <a:ext cx="77812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Availability of Parent Training</a:t>
            </a:r>
          </a:p>
        </p:txBody>
      </p:sp>
    </p:spTree>
    <p:extLst>
      <p:ext uri="{BB962C8B-B14F-4D97-AF65-F5344CB8AC3E}">
        <p14:creationId xmlns:p14="http://schemas.microsoft.com/office/powerpoint/2010/main" val="19231312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1238339"/>
            <a:ext cx="7239000" cy="3361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buSzTx/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Includes school-wide goals and action steps</a:t>
            </a:r>
          </a:p>
          <a:p>
            <a:pPr>
              <a:buSzTx/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Updated each year</a:t>
            </a:r>
          </a:p>
          <a:p>
            <a:pPr>
              <a:buSzTx/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Has been updated for SY24-25</a:t>
            </a:r>
          </a:p>
          <a:p>
            <a:pPr>
              <a:buSzTx/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On the school website </a:t>
            </a:r>
            <a:endParaRPr sz="28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9846" y="349270"/>
            <a:ext cx="67954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School Improvement Plan</a:t>
            </a:r>
          </a:p>
        </p:txBody>
      </p:sp>
      <p:pic>
        <p:nvPicPr>
          <p:cNvPr id="5" name="Picture 4" descr="ed-news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2191" y="5038637"/>
            <a:ext cx="1514009" cy="159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0684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1238338"/>
            <a:ext cx="7239000" cy="524827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Watch for information and notifications on Class Dojo, the school calendar,&amp; social media.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PTO Meetings 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Parent University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Schoolwide Events 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Family Curriculum Nights 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Schoolwide bonding events 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  <a:uFillTx/>
              </a:defRPr>
            </a:pPr>
            <a:endParaRPr sz="28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517" y="349270"/>
            <a:ext cx="7794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Opportunities for additional parent meetings</a:t>
            </a:r>
          </a:p>
        </p:txBody>
      </p:sp>
      <p:pic>
        <p:nvPicPr>
          <p:cNvPr id="5" name="Picture 4" descr="don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6488">
            <a:off x="5769204" y="4831860"/>
            <a:ext cx="1773008" cy="16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53599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457200" y="1609726"/>
            <a:ext cx="7462866" cy="48910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4000" dirty="0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Teacher’s Qualifications</a:t>
            </a:r>
          </a:p>
          <a:p>
            <a:pPr lvl="0"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4000" dirty="0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Non-instructional Staff Members’ Qualifications</a:t>
            </a:r>
          </a:p>
          <a:p>
            <a:pPr lvl="0"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4000" dirty="0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Right to withhold information from military recruiters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  <a:uFillTx/>
              </a:defRPr>
            </a:pPr>
            <a:endParaRPr sz="4000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1452" y="466250"/>
            <a:ext cx="64059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Parents’ Rights to Know</a:t>
            </a:r>
          </a:p>
        </p:txBody>
      </p:sp>
      <p:pic>
        <p:nvPicPr>
          <p:cNvPr id="6" name="Picture 4" descr="schoolnews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0229" y="5240087"/>
            <a:ext cx="1406070" cy="126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9585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1238338"/>
            <a:ext cx="7239000" cy="3607039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compact is a commitment from the school, the parent, and the student to share in the responsibility for improved academic achievement.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742" y="349270"/>
            <a:ext cx="63579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Home-School Compact</a:t>
            </a:r>
          </a:p>
        </p:txBody>
      </p:sp>
      <p:pic>
        <p:nvPicPr>
          <p:cNvPr id="7" name="Picture 5" descr="ani-pix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905" y="4374037"/>
            <a:ext cx="2154246" cy="234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35FE6-422F-42D6-AE2A-90370ED16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68" y="602673"/>
            <a:ext cx="5429548" cy="55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45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7547" y="41029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1734265"/>
            <a:ext cx="6895707" cy="2272127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endParaRPr sz="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buSzTx/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District issued</a:t>
            </a:r>
          </a:p>
          <a:p>
            <a:pPr>
              <a:buSzTx/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Sea Isle Discipline Policy</a:t>
            </a:r>
          </a:p>
          <a:p>
            <a:pPr marL="0" indent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4083" y="349270"/>
            <a:ext cx="5606984" cy="138499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MSCS Discipline Policy</a:t>
            </a:r>
          </a:p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&amp; Code of Conduct</a:t>
            </a:r>
          </a:p>
        </p:txBody>
      </p:sp>
      <p:pic>
        <p:nvPicPr>
          <p:cNvPr id="6" name="Picture 4" descr="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728" y="4583809"/>
            <a:ext cx="2230653" cy="19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51413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2222500" y="2414587"/>
            <a:ext cx="762000" cy="23368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SzTx/>
              <a:buFont typeface="Trebuchet MS"/>
              <a:buNone/>
              <a:defRPr sz="112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?</a:t>
            </a:r>
          </a:p>
        </p:txBody>
      </p:sp>
      <p:pic>
        <p:nvPicPr>
          <p:cNvPr id="137" name="image.pd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3400" y="1828800"/>
            <a:ext cx="1905000" cy="464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6400800" y="3983037"/>
            <a:ext cx="844908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marL="40639" marR="40639">
              <a:buClr>
                <a:srgbClr val="FF423D"/>
              </a:buClr>
              <a:buFont typeface="Comic Sans MS"/>
              <a:defRPr sz="9600" b="1">
                <a:solidFill>
                  <a:srgbClr val="FF423D"/>
                </a:solidFill>
                <a:uFill>
                  <a:solidFill>
                    <a:srgbClr val="FF423D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9600" b="1">
                <a:solidFill>
                  <a:srgbClr val="FF423D"/>
                </a:solidFill>
                <a:uFill>
                  <a:solidFill>
                    <a:srgbClr val="FF423D"/>
                  </a:solidFill>
                </a:uFill>
              </a:rPr>
              <a:t>?</a:t>
            </a:r>
          </a:p>
        </p:txBody>
      </p:sp>
      <p:sp>
        <p:nvSpPr>
          <p:cNvPr id="139" name="Shape 139"/>
          <p:cNvSpPr/>
          <p:nvPr/>
        </p:nvSpPr>
        <p:spPr>
          <a:xfrm>
            <a:off x="7086600" y="1981200"/>
            <a:ext cx="1111250" cy="155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0639" marR="40639" lvl="0">
              <a:buClr>
                <a:srgbClr val="FF6D00"/>
              </a:buClr>
              <a:buFont typeface="Helvetica"/>
              <a:defRPr sz="1800"/>
            </a:pPr>
            <a:r>
              <a:rPr sz="9600" b="1">
                <a:solidFill>
                  <a:srgbClr val="FF6D00"/>
                </a:solidFill>
                <a:uFill>
                  <a:solidFill>
                    <a:srgbClr val="FF6D00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?</a:t>
            </a:r>
            <a:r>
              <a:rPr sz="9600">
                <a:solidFill>
                  <a:srgbClr val="FF6D00"/>
                </a:solidFill>
                <a:uFill>
                  <a:solidFill>
                    <a:srgbClr val="FF6D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40" name="Shape 140"/>
          <p:cNvSpPr/>
          <p:nvPr/>
        </p:nvSpPr>
        <p:spPr>
          <a:xfrm>
            <a:off x="3152140" y="3505200"/>
            <a:ext cx="1117601" cy="146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40639" marR="40639">
              <a:buClr>
                <a:srgbClr val="FF4C00"/>
              </a:buClr>
              <a:buFont typeface="Times New Roman"/>
              <a:defRPr sz="9600" b="1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9600" b="1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68480" y="716923"/>
            <a:ext cx="4511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Any Questions?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1850873"/>
            <a:ext cx="7467600" cy="463320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71682" lvl="0" indent="-23104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Being a Title I school means receiving federal funding (Title I dollars) to supplement the school’s existing programs.  These dollars are used for…</a:t>
            </a:r>
            <a:endParaRPr sz="2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Identifying students experiencing academic difficulties and providing timely assistance to help these student’s meet the State’s challenging content standards.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Purchasing supplemental staff/programs/materials/supplies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Conducting parental </a:t>
            </a:r>
            <a:r>
              <a:rPr lang="en-US"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i</a:t>
            </a:r>
            <a:r>
              <a:rPr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nvolvement meetings/trainings/activities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Recruiting/Hiring/Retaining Highly Qualified Teachers</a:t>
            </a:r>
          </a:p>
          <a:p>
            <a:pPr lvl="1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1000" dirty="0">
              <a:solidFill>
                <a:schemeClr val="bg1"/>
              </a:solidFill>
              <a:uFill>
                <a:solidFill>
                  <a:srgbClr val="7F7F7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Being a Title I school also means focusing on parental involvement and making sure that you know your rights as a parent.   </a:t>
            </a:r>
            <a:endParaRPr lang="en-US" sz="22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 operate as a </a:t>
            </a:r>
            <a:r>
              <a:rPr lang="en-US" sz="22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schoolwide</a:t>
            </a:r>
            <a:r>
              <a:rPr lang="en-US"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Title I program</a:t>
            </a:r>
            <a:endParaRPr sz="22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180" y="284097"/>
            <a:ext cx="72517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What Does It Mean to be a Title I School?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marL="250678" lvl="0" indent="-210038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241F12"/>
                </a:solidFill>
                <a:uFill>
                  <a:solidFill>
                    <a:srgbClr val="241F12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Standard 1:</a:t>
            </a:r>
            <a:r>
              <a:rPr sz="2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Welcoming All Families/Dar la Bienvenida a Todas las Familias </a:t>
            </a:r>
          </a:p>
          <a:p>
            <a:pPr lvl="0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250678" lvl="0" indent="-210038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Standard 2: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Communicating/Comunicando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sz="2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250678" lvl="0" indent="-210038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Standard 3: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Supporting Student Success/Apoyando el Exito de los </a:t>
            </a:r>
            <a:r>
              <a:rPr lang="en-US"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			         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Estudiantes </a:t>
            </a:r>
          </a:p>
          <a:p>
            <a:pPr lvl="0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250678" lvl="0" indent="-210038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Standard 4: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Speaking Up for Every Child/Defendiendo a Todos los Niños </a:t>
            </a:r>
          </a:p>
          <a:p>
            <a:pPr lvl="0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250678" lvl="0" indent="-210038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Standard 5: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Sharing Power/Poder Compartido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sz="2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250678" lvl="0" indent="-210038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Standard 6: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Collaborating with Community/Colaborando con la Comunidad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361263"/>
            <a:ext cx="81502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Parent Involvement Standards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3A08F-612F-471C-AF12-8F0BF537B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44" y="677509"/>
            <a:ext cx="5344264" cy="54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165100" y="1905000"/>
            <a:ext cx="7912100" cy="4953000"/>
          </a:xfrm>
          <a:prstGeom prst="rect">
            <a:avLst/>
          </a:prstGeom>
        </p:spPr>
        <p:txBody>
          <a:bodyPr/>
          <a:lstStyle/>
          <a:p>
            <a:pPr marL="271682" lvl="0" indent="-23104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This plan addresses how the school will implement the parental involvement requirements of the </a:t>
            </a:r>
            <a:r>
              <a:rPr sz="2200" i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</a:t>
            </a:r>
            <a:r>
              <a:rPr lang="en-US" sz="2200" i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very Student Succeeds</a:t>
            </a:r>
            <a:r>
              <a:rPr sz="2200" i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Act</a:t>
            </a:r>
            <a:r>
              <a:rPr lang="en-US" sz="2200" i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(ESSA)</a:t>
            </a:r>
            <a:r>
              <a:rPr sz="2200" i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Components include…</a:t>
            </a:r>
            <a:endParaRPr sz="2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</a:rPr>
              <a:t>How parents can be involved in decision-making and activities 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</a:rPr>
              <a:t>How parental involvement funds are being used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</a:rPr>
              <a:t>How information and training will be provided to parents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</a:rPr>
              <a:t>How the school will build capacity in parents and staff for stronger parental involvement</a:t>
            </a:r>
          </a:p>
          <a:p>
            <a:pPr lvl="1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500" dirty="0">
              <a:solidFill>
                <a:srgbClr val="000000"/>
              </a:solidFill>
              <a:uFill>
                <a:solidFill>
                  <a:srgbClr val="7F7F7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You, as a Title I parent</a:t>
            </a:r>
            <a:r>
              <a:rPr lang="en-US"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/guardian</a:t>
            </a: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have the right to be involved in the development of your school’s Parental Involvement Plan.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3865" y="650077"/>
            <a:ext cx="4719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Parent/Family</a:t>
            </a:r>
          </a:p>
          <a:p>
            <a:pPr algn="ctr"/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Engagement Plan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200" y="1609726"/>
            <a:ext cx="7239000" cy="48169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 involved – support PTO, serve on Site-based Decision-Making Committee, serve on School Improvement Plan Committee</a:t>
            </a:r>
          </a:p>
          <a:p>
            <a:pPr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Participate – meetings, programs, parent conferences</a:t>
            </a:r>
          </a:p>
          <a:p>
            <a:pPr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Parent University</a:t>
            </a:r>
          </a:p>
          <a:p>
            <a:pPr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Support</a:t>
            </a:r>
          </a:p>
          <a:p>
            <a:pPr marL="0" indent="0">
              <a:buNone/>
              <a:defRPr sz="1800">
                <a:solidFill>
                  <a:srgbClr val="000000"/>
                </a:solidFill>
                <a:uFillTx/>
              </a:defRPr>
            </a:pPr>
            <a:endParaRPr lang="en-US" sz="2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77449" y="650077"/>
            <a:ext cx="68868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Parent Involvement Policy</a:t>
            </a:r>
          </a:p>
        </p:txBody>
      </p:sp>
      <p:pic>
        <p:nvPicPr>
          <p:cNvPr id="5" name="Picture 4" descr="volunteers-needed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2286" y="4376111"/>
            <a:ext cx="2178594" cy="227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0225" y="-27615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43459" y="1672653"/>
            <a:ext cx="6893006" cy="440916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Wednesday Folders</a:t>
            </a:r>
          </a:p>
          <a:p>
            <a:pPr lvl="0"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Progress Reports every 4 ½ weeks</a:t>
            </a:r>
          </a:p>
          <a:p>
            <a:pPr lvl="0"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Report Cards every 9 weeks</a:t>
            </a:r>
          </a:p>
          <a:p>
            <a:pPr lvl="0"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Progress Monitoring/Testing Data</a:t>
            </a:r>
          </a:p>
          <a:p>
            <a:pPr lvl="0">
              <a:buFont typeface="Arial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Behavior Support (as needed)</a:t>
            </a:r>
            <a:endParaRPr sz="3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sz="2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2400" dirty="0">
              <a:solidFill>
                <a:srgbClr val="241F12"/>
              </a:solidFill>
              <a:uFill>
                <a:solidFill>
                  <a:srgbClr val="241F12"/>
                </a:solidFill>
              </a:u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400" dirty="0">
                <a:solidFill>
                  <a:srgbClr val="241F12"/>
                </a:solidFill>
                <a:uFill>
                  <a:solidFill>
                    <a:srgbClr val="241F12"/>
                  </a:solidFill>
                </a:u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581" y="533096"/>
            <a:ext cx="73645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Reporting Student Progress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0225" y="-4888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200" y="1609725"/>
            <a:ext cx="7239000" cy="492448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Parent-teacher conferences are an integral part of maintaining communication between home and school.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There are two district-wide conferences</a:t>
            </a:r>
            <a:r>
              <a:rPr lang="en-US"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days: </a:t>
            </a:r>
            <a:r>
              <a:rPr lang="en-US" sz="2600" b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9/5/24</a:t>
            </a:r>
            <a:r>
              <a:rPr lang="en-US"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</a:t>
            </a:r>
            <a:r>
              <a:rPr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</a:t>
            </a:r>
            <a:r>
              <a:rPr lang="en-US" sz="2600" b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2/13/25</a:t>
            </a:r>
            <a:r>
              <a:rPr sz="2600" b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However</a:t>
            </a:r>
            <a:r>
              <a:rPr lang="en-US"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</a:t>
            </a:r>
            <a:r>
              <a:rPr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if you need to have a conference with your child’s teacher, please </a:t>
            </a:r>
            <a:r>
              <a:rPr lang="en-US"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contact</a:t>
            </a:r>
            <a:r>
              <a:rPr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the </a:t>
            </a:r>
            <a:r>
              <a:rPr lang="en-US"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teacher </a:t>
            </a:r>
            <a:r>
              <a:rPr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 set up an appointment.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3627" y="382694"/>
            <a:ext cx="75200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Parent-Teacher Conferences</a:t>
            </a:r>
          </a:p>
        </p:txBody>
      </p:sp>
      <p:pic>
        <p:nvPicPr>
          <p:cNvPr id="6" name="Picture 5" descr="student-file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3240" y="5455766"/>
            <a:ext cx="906261" cy="9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200" y="1609726"/>
            <a:ext cx="7239000" cy="48169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PTO </a:t>
            </a:r>
            <a:endParaRPr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Open House</a:t>
            </a: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Nine Weeks Honor’s 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Programs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Literacy on the Lawn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Family Reading Night at Novel Bookstore 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Family Bonding Events </a:t>
            </a:r>
            <a:endParaRPr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Family Math/Science Night &amp;</a:t>
            </a:r>
            <a:r>
              <a:rPr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Science 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Fai</a:t>
            </a:r>
            <a:r>
              <a:rPr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</a:t>
            </a:r>
            <a:endParaRPr lang="en-US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Seahawk Walk </a:t>
            </a: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Book Fair Volunteers</a:t>
            </a:r>
            <a:endParaRPr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TCAP </a:t>
            </a:r>
            <a:r>
              <a:rPr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Volunteers</a:t>
            </a:r>
            <a:endParaRPr lang="en-US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Classroom Volunteers (contact your child’s teacher)</a:t>
            </a:r>
            <a:endParaRPr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Islander Olympics </a:t>
            </a:r>
            <a:r>
              <a:rPr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Field Day </a:t>
            </a: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Field Trips</a:t>
            </a: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Parent University </a:t>
            </a: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Grandparents Day</a:t>
            </a: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endParaRPr sz="2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088" y="650077"/>
            <a:ext cx="76995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Parent Involvement Activities</a:t>
            </a:r>
          </a:p>
        </p:txBody>
      </p:sp>
      <p:pic>
        <p:nvPicPr>
          <p:cNvPr id="5" name="Picture 5" descr="bus-stop3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799" y="3907831"/>
            <a:ext cx="1478486" cy="2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30490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2600"/>
        </a:solidFill>
        <a:ln w="9525" cap="flat">
          <a:solidFill>
            <a:srgbClr val="FFFFFF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FFFFFF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61d2b80f-bbce-4555-9ac5-a2a7d4f75ca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A01932A7F094CBEF3148B354A32BD" ma:contentTypeVersion="19" ma:contentTypeDescription="Create a new document." ma:contentTypeScope="" ma:versionID="b06597dbb10e976b4a73d089b1800ca3">
  <xsd:schema xmlns:xsd="http://www.w3.org/2001/XMLSchema" xmlns:xs="http://www.w3.org/2001/XMLSchema" xmlns:p="http://schemas.microsoft.com/office/2006/metadata/properties" xmlns:ns1="http://schemas.microsoft.com/sharepoint/v3" xmlns:ns3="61d2b80f-bbce-4555-9ac5-a2a7d4f75ca0" xmlns:ns4="e47951db-ec5a-4133-8821-9e573dd8426a" targetNamespace="http://schemas.microsoft.com/office/2006/metadata/properties" ma:root="true" ma:fieldsID="d8431c9cd46464771bb9bc024c398696" ns1:_="" ns3:_="" ns4:_="">
    <xsd:import namespace="http://schemas.microsoft.com/sharepoint/v3"/>
    <xsd:import namespace="61d2b80f-bbce-4555-9ac5-a2a7d4f75ca0"/>
    <xsd:import namespace="e47951db-ec5a-4133-8821-9e573dd842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SearchProperties" minOccurs="0"/>
                <xsd:element ref="ns3:MediaLengthInSecond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2b80f-bbce-4555-9ac5-a2a7d4f75c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951db-ec5a-4133-8821-9e573dd842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3F275C-B26A-4799-A0D8-B9DCAE0486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DDD28F-BCB5-466C-BC67-2E6804C3225E}">
  <ds:schemaRefs>
    <ds:schemaRef ds:uri="http://schemas.microsoft.com/sharepoint/v3"/>
    <ds:schemaRef ds:uri="http://www.w3.org/XML/1998/namespace"/>
    <ds:schemaRef ds:uri="http://schemas.microsoft.com/office/infopath/2007/PartnerControls"/>
    <ds:schemaRef ds:uri="http://purl.org/dc/terms/"/>
    <ds:schemaRef ds:uri="61d2b80f-bbce-4555-9ac5-a2a7d4f75ca0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47951db-ec5a-4133-8821-9e573dd8426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133115-5D2B-4400-8765-07951780D4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1d2b80f-bbce-4555-9ac5-a2a7d4f75ca0"/>
    <ds:schemaRef ds:uri="e47951db-ec5a-4133-8821-9e573dd84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13361</TotalTime>
  <Words>611</Words>
  <Application>Microsoft Office PowerPoint</Application>
  <PresentationFormat>On-screen Show (4:3)</PresentationFormat>
  <Paragraphs>109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ArialUnicodeMS</vt:lpstr>
      <vt:lpstr>Calibri</vt:lpstr>
      <vt:lpstr>Garamond</vt:lpstr>
      <vt:lpstr>Helvetica</vt:lpstr>
      <vt:lpstr>Lucida Grande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TRINA M HOLLY</dc:creator>
  <cp:lastModifiedBy>TAMARA P MCCRAY</cp:lastModifiedBy>
  <cp:revision>231</cp:revision>
  <cp:lastPrinted>2016-09-08T22:18:02Z</cp:lastPrinted>
  <dcterms:modified xsi:type="dcterms:W3CDTF">2024-12-02T21:06:12Z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0x010100838A01932A7F094CBEF3148B354A32BD</vt:lpwstr>
  </property>
</Properties>
</file>