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74" r:id="rId3"/>
    <p:sldId id="283" r:id="rId4"/>
    <p:sldId id="275" r:id="rId5"/>
    <p:sldId id="258" r:id="rId6"/>
    <p:sldId id="269" r:id="rId7"/>
    <p:sldId id="259" r:id="rId8"/>
    <p:sldId id="266" r:id="rId9"/>
    <p:sldId id="276" r:id="rId10"/>
    <p:sldId id="260" r:id="rId11"/>
    <p:sldId id="261" r:id="rId12"/>
    <p:sldId id="262" r:id="rId13"/>
    <p:sldId id="263" r:id="rId14"/>
    <p:sldId id="257" r:id="rId15"/>
    <p:sldId id="270" r:id="rId16"/>
    <p:sldId id="271" r:id="rId17"/>
    <p:sldId id="278" r:id="rId18"/>
    <p:sldId id="279" r:id="rId19"/>
    <p:sldId id="282" r:id="rId20"/>
    <p:sldId id="272" r:id="rId21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0702F-8F5B-4FFB-88C5-CF31E6B8AED1}" v="198" dt="2024-08-27T17:05:57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 BROWDER" userId="9e48cc58-4210-487f-a9a4-a84ed4e717cb" providerId="ADAL" clId="{1E42BB93-9065-4486-BB30-86F8A41E5B41}"/>
    <pc:docChg chg="delSld">
      <pc:chgData name="CRYSTAL  BROWDER" userId="9e48cc58-4210-487f-a9a4-a84ed4e717cb" providerId="ADAL" clId="{1E42BB93-9065-4486-BB30-86F8A41E5B41}" dt="2023-09-07T20:37:13.112" v="0" actId="47"/>
      <pc:docMkLst>
        <pc:docMk/>
      </pc:docMkLst>
      <pc:sldChg chg="del">
        <pc:chgData name="CRYSTAL  BROWDER" userId="9e48cc58-4210-487f-a9a4-a84ed4e717cb" providerId="ADAL" clId="{1E42BB93-9065-4486-BB30-86F8A41E5B41}" dt="2023-09-07T20:37:13.112" v="0" actId="47"/>
        <pc:sldMkLst>
          <pc:docMk/>
          <pc:sldMk cId="3653510704" sldId="277"/>
        </pc:sldMkLst>
      </pc:sldChg>
    </pc:docChg>
  </pc:docChgLst>
  <pc:docChgLst>
    <pc:chgData name="CRYSTAL  BROWDER" userId="9e48cc58-4210-487f-a9a4-a84ed4e717cb" providerId="ADAL" clId="{6230702F-8F5B-4FFB-88C5-CF31E6B8AED1}"/>
    <pc:docChg chg="custSel delSld modSld">
      <pc:chgData name="CRYSTAL  BROWDER" userId="9e48cc58-4210-487f-a9a4-a84ed4e717cb" providerId="ADAL" clId="{6230702F-8F5B-4FFB-88C5-CF31E6B8AED1}" dt="2024-08-27T17:08:19.673" v="220" actId="20577"/>
      <pc:docMkLst>
        <pc:docMk/>
      </pc:docMkLst>
      <pc:sldChg chg="modSp">
        <pc:chgData name="CRYSTAL  BROWDER" userId="9e48cc58-4210-487f-a9a4-a84ed4e717cb" providerId="ADAL" clId="{6230702F-8F5B-4FFB-88C5-CF31E6B8AED1}" dt="2024-08-27T17:01:45.014" v="15" actId="20577"/>
        <pc:sldMkLst>
          <pc:docMk/>
          <pc:sldMk cId="0" sldId="256"/>
        </pc:sldMkLst>
        <pc:spChg chg="mod">
          <ac:chgData name="CRYSTAL  BROWDER" userId="9e48cc58-4210-487f-a9a4-a84ed4e717cb" providerId="ADAL" clId="{6230702F-8F5B-4FFB-88C5-CF31E6B8AED1}" dt="2024-08-27T17:01:45.014" v="15" actId="20577"/>
          <ac:spMkLst>
            <pc:docMk/>
            <pc:sldMk cId="0" sldId="256"/>
            <ac:spMk id="5123" creationId="{00000000-0000-0000-0000-000000000000}"/>
          </ac:spMkLst>
        </pc:spChg>
      </pc:sldChg>
      <pc:sldChg chg="modSp">
        <pc:chgData name="CRYSTAL  BROWDER" userId="9e48cc58-4210-487f-a9a4-a84ed4e717cb" providerId="ADAL" clId="{6230702F-8F5B-4FFB-88C5-CF31E6B8AED1}" dt="2024-08-27T17:05:57.717" v="197" actId="207"/>
        <pc:sldMkLst>
          <pc:docMk/>
          <pc:sldMk cId="0" sldId="258"/>
        </pc:sldMkLst>
        <pc:spChg chg="mod">
          <ac:chgData name="CRYSTAL  BROWDER" userId="9e48cc58-4210-487f-a9a4-a84ed4e717cb" providerId="ADAL" clId="{6230702F-8F5B-4FFB-88C5-CF31E6B8AED1}" dt="2024-08-27T17:05:57.717" v="197" actId="207"/>
          <ac:spMkLst>
            <pc:docMk/>
            <pc:sldMk cId="0" sldId="258"/>
            <ac:spMk id="6" creationId="{74B9954E-F7FF-427C-B261-64F726A7AE39}"/>
          </ac:spMkLst>
        </pc:spChg>
      </pc:sldChg>
      <pc:sldChg chg="delSp mod">
        <pc:chgData name="CRYSTAL  BROWDER" userId="9e48cc58-4210-487f-a9a4-a84ed4e717cb" providerId="ADAL" clId="{6230702F-8F5B-4FFB-88C5-CF31E6B8AED1}" dt="2024-08-27T17:06:17.766" v="198" actId="478"/>
        <pc:sldMkLst>
          <pc:docMk/>
          <pc:sldMk cId="0" sldId="259"/>
        </pc:sldMkLst>
        <pc:picChg chg="del">
          <ac:chgData name="CRYSTAL  BROWDER" userId="9e48cc58-4210-487f-a9a4-a84ed4e717cb" providerId="ADAL" clId="{6230702F-8F5B-4FFB-88C5-CF31E6B8AED1}" dt="2024-08-27T17:06:17.766" v="198" actId="478"/>
          <ac:picMkLst>
            <pc:docMk/>
            <pc:sldMk cId="0" sldId="259"/>
            <ac:picMk id="3" creationId="{64B648F7-34F9-4115-F3D5-00679A11804A}"/>
          </ac:picMkLst>
        </pc:picChg>
      </pc:sldChg>
      <pc:sldChg chg="modSp mod">
        <pc:chgData name="CRYSTAL  BROWDER" userId="9e48cc58-4210-487f-a9a4-a84ed4e717cb" providerId="ADAL" clId="{6230702F-8F5B-4FFB-88C5-CF31E6B8AED1}" dt="2024-08-27T17:06:36.276" v="199" actId="6549"/>
        <pc:sldMkLst>
          <pc:docMk/>
          <pc:sldMk cId="0" sldId="261"/>
        </pc:sldMkLst>
        <pc:spChg chg="mod">
          <ac:chgData name="CRYSTAL  BROWDER" userId="9e48cc58-4210-487f-a9a4-a84ed4e717cb" providerId="ADAL" clId="{6230702F-8F5B-4FFB-88C5-CF31E6B8AED1}" dt="2024-08-27T17:06:36.276" v="199" actId="6549"/>
          <ac:spMkLst>
            <pc:docMk/>
            <pc:sldMk cId="0" sldId="261"/>
            <ac:spMk id="10243" creationId="{00000000-0000-0000-0000-000000000000}"/>
          </ac:spMkLst>
        </pc:spChg>
      </pc:sldChg>
      <pc:sldChg chg="modSp">
        <pc:chgData name="CRYSTAL  BROWDER" userId="9e48cc58-4210-487f-a9a4-a84ed4e717cb" providerId="ADAL" clId="{6230702F-8F5B-4FFB-88C5-CF31E6B8AED1}" dt="2024-08-27T17:02:09.887" v="41" actId="20577"/>
        <pc:sldMkLst>
          <pc:docMk/>
          <pc:sldMk cId="3585445173" sldId="274"/>
        </pc:sldMkLst>
        <pc:spChg chg="mod">
          <ac:chgData name="CRYSTAL  BROWDER" userId="9e48cc58-4210-487f-a9a4-a84ed4e717cb" providerId="ADAL" clId="{6230702F-8F5B-4FFB-88C5-CF31E6B8AED1}" dt="2024-08-27T17:02:09.887" v="41" actId="20577"/>
          <ac:spMkLst>
            <pc:docMk/>
            <pc:sldMk cId="3585445173" sldId="274"/>
            <ac:spMk id="7" creationId="{00000000-0000-0000-0000-000000000000}"/>
          </ac:spMkLst>
        </pc:spChg>
      </pc:sldChg>
      <pc:sldChg chg="modSp modAnim">
        <pc:chgData name="CRYSTAL  BROWDER" userId="9e48cc58-4210-487f-a9a4-a84ed4e717cb" providerId="ADAL" clId="{6230702F-8F5B-4FFB-88C5-CF31E6B8AED1}" dt="2024-08-27T17:05:18.894" v="189" actId="5793"/>
        <pc:sldMkLst>
          <pc:docMk/>
          <pc:sldMk cId="2717460165" sldId="275"/>
        </pc:sldMkLst>
        <pc:spChg chg="mod">
          <ac:chgData name="CRYSTAL  BROWDER" userId="9e48cc58-4210-487f-a9a4-a84ed4e717cb" providerId="ADAL" clId="{6230702F-8F5B-4FFB-88C5-CF31E6B8AED1}" dt="2024-08-27T17:05:18.894" v="189" actId="5793"/>
          <ac:spMkLst>
            <pc:docMk/>
            <pc:sldMk cId="2717460165" sldId="275"/>
            <ac:spMk id="4" creationId="{00000000-0000-0000-0000-000000000000}"/>
          </ac:spMkLst>
        </pc:spChg>
      </pc:sldChg>
      <pc:sldChg chg="del">
        <pc:chgData name="CRYSTAL  BROWDER" userId="9e48cc58-4210-487f-a9a4-a84ed4e717cb" providerId="ADAL" clId="{6230702F-8F5B-4FFB-88C5-CF31E6B8AED1}" dt="2024-08-27T17:07:58.868" v="208" actId="47"/>
        <pc:sldMkLst>
          <pc:docMk/>
          <pc:sldMk cId="628428817" sldId="281"/>
        </pc:sldMkLst>
      </pc:sldChg>
      <pc:sldChg chg="modSp mod">
        <pc:chgData name="CRYSTAL  BROWDER" userId="9e48cc58-4210-487f-a9a4-a84ed4e717cb" providerId="ADAL" clId="{6230702F-8F5B-4FFB-88C5-CF31E6B8AED1}" dt="2024-08-27T17:08:19.673" v="220" actId="20577"/>
        <pc:sldMkLst>
          <pc:docMk/>
          <pc:sldMk cId="3232264943" sldId="282"/>
        </pc:sldMkLst>
        <pc:spChg chg="mod">
          <ac:chgData name="CRYSTAL  BROWDER" userId="9e48cc58-4210-487f-a9a4-a84ed4e717cb" providerId="ADAL" clId="{6230702F-8F5B-4FFB-88C5-CF31E6B8AED1}" dt="2024-08-27T17:08:19.673" v="220" actId="20577"/>
          <ac:spMkLst>
            <pc:docMk/>
            <pc:sldMk cId="3232264943" sldId="282"/>
            <ac:spMk id="3" creationId="{C029E019-C873-C2B3-1AB4-6648FCE82526}"/>
          </ac:spMkLst>
        </pc:spChg>
        <pc:spChg chg="mod">
          <ac:chgData name="CRYSTAL  BROWDER" userId="9e48cc58-4210-487f-a9a4-a84ed4e717cb" providerId="ADAL" clId="{6230702F-8F5B-4FFB-88C5-CF31E6B8AED1}" dt="2024-08-27T17:07:34.181" v="201" actId="20577"/>
          <ac:spMkLst>
            <pc:docMk/>
            <pc:sldMk cId="3232264943" sldId="282"/>
            <ac:spMk id="4" creationId="{190DEBFC-DE79-D1B8-16BE-575D2A35A3E3}"/>
          </ac:spMkLst>
        </pc:spChg>
        <pc:spChg chg="mod">
          <ac:chgData name="CRYSTAL  BROWDER" userId="9e48cc58-4210-487f-a9a4-a84ed4e717cb" providerId="ADAL" clId="{6230702F-8F5B-4FFB-88C5-CF31E6B8AED1}" dt="2024-08-27T17:07:44.785" v="205" actId="20577"/>
          <ac:spMkLst>
            <pc:docMk/>
            <pc:sldMk cId="3232264943" sldId="282"/>
            <ac:spMk id="5" creationId="{732A6B1B-9083-814D-6614-E75FE971326E}"/>
          </ac:spMkLst>
        </pc:spChg>
        <pc:spChg chg="mod">
          <ac:chgData name="CRYSTAL  BROWDER" userId="9e48cc58-4210-487f-a9a4-a84ed4e717cb" providerId="ADAL" clId="{6230702F-8F5B-4FFB-88C5-CF31E6B8AED1}" dt="2024-08-27T17:07:50.222" v="207" actId="20577"/>
          <ac:spMkLst>
            <pc:docMk/>
            <pc:sldMk cId="3232264943" sldId="282"/>
            <ac:spMk id="6" creationId="{E229ABEB-DFDC-40A1-6CCD-7683D08AF037}"/>
          </ac:spMkLst>
        </pc:spChg>
      </pc:sldChg>
      <pc:sldChg chg="modSp modAnim">
        <pc:chgData name="CRYSTAL  BROWDER" userId="9e48cc58-4210-487f-a9a4-a84ed4e717cb" providerId="ADAL" clId="{6230702F-8F5B-4FFB-88C5-CF31E6B8AED1}" dt="2024-08-27T17:02:37.999" v="51" actId="20577"/>
        <pc:sldMkLst>
          <pc:docMk/>
          <pc:sldMk cId="250537826" sldId="283"/>
        </pc:sldMkLst>
        <pc:spChg chg="mod">
          <ac:chgData name="CRYSTAL  BROWDER" userId="9e48cc58-4210-487f-a9a4-a84ed4e717cb" providerId="ADAL" clId="{6230702F-8F5B-4FFB-88C5-CF31E6B8AED1}" dt="2024-08-27T17:02:37.999" v="51" actId="20577"/>
          <ac:spMkLst>
            <pc:docMk/>
            <pc:sldMk cId="250537826" sldId="28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2AA50-C747-41D6-A084-9B7E4F53A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377A-E448-4074-B75D-55D7B846D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4C04-2FC4-456C-AAAA-B7082464F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0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D0DD-5E51-42FA-AD3D-37975C539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08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81B-CD8D-4B34-84A9-E48BF81B9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8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DEB0-85B1-48F2-8E4C-8A26F1A9E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3AA6-AD93-4588-85B3-38E51B98A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82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49FD-9ED9-446D-9DA3-7963F17A0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6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25EE-9673-4971-9E9A-70AFE2ADA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74A6-2E40-4C83-BFD8-176A6DCC0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6113-ACD8-4FD5-8530-B9ADBD9BF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4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20EB-0850-4E78-B30B-EB4090E05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98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1BD8-F944-4440-AD73-0549A9C0D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8E03EDB-327C-4173-90F1-B37B03CDB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11" r:id="rId8"/>
    <p:sldLayoutId id="2147483812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1064" y="1829849"/>
            <a:ext cx="43434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Open House &amp;</a:t>
            </a:r>
            <a:b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</a:b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Annual Title I</a:t>
            </a:r>
            <a:b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</a:b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Parent Meeting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57793"/>
            <a:ext cx="7772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Derrick McIntosh, Principal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Mrs. Crystal Wise, PLC Coach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Mr. Andrew </a:t>
            </a:r>
            <a:r>
              <a:rPr lang="en-US" altLang="en-US" sz="2000" dirty="0" err="1">
                <a:solidFill>
                  <a:srgbClr val="FF0000"/>
                </a:solidFill>
                <a:latin typeface="Snap ITC" panose="04040A07060A02020202" pitchFamily="82" charset="0"/>
              </a:rPr>
              <a:t>Mcfarland</a:t>
            </a: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, Asst. Principal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Ms. Tonique Gray Asst. Principal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Mrs. </a:t>
            </a:r>
            <a:r>
              <a:rPr lang="en-US" altLang="en-US" sz="2000" dirty="0" err="1">
                <a:solidFill>
                  <a:srgbClr val="FF0000"/>
                </a:solidFill>
                <a:latin typeface="Snap ITC" panose="04040A07060A02020202" pitchFamily="82" charset="0"/>
              </a:rPr>
              <a:t>Tilitha</a:t>
            </a:r>
            <a:r>
              <a:rPr lang="en-US" altLang="en-US" sz="2000" dirty="0">
                <a:solidFill>
                  <a:srgbClr val="FF0000"/>
                </a:solidFill>
                <a:latin typeface="Snap ITC" panose="04040A07060A02020202" pitchFamily="82" charset="0"/>
              </a:rPr>
              <a:t> Oliver, Instructional Facilitator</a:t>
            </a:r>
          </a:p>
        </p:txBody>
      </p:sp>
      <p:pic>
        <p:nvPicPr>
          <p:cNvPr id="3" name="Picture 2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5C893ECA-4A16-39C9-007E-57B72BEC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173505"/>
            <a:ext cx="5262368" cy="259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7056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Snap ITC" panose="04040A07060A02020202" pitchFamily="82" charset="0"/>
              </a:rPr>
              <a:t>Family Engagement 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7086600" cy="3429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b="1">
                <a:latin typeface="Rockwell" panose="02060603020205020403" pitchFamily="18" charset="0"/>
              </a:rPr>
              <a:t>The family engagement plan is an agreement between our school, Title I, and parents to ensure that all parents are involved in their child’s education.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altLang="en-US" sz="3600" b="1"/>
          </a:p>
        </p:txBody>
      </p:sp>
      <p:pic>
        <p:nvPicPr>
          <p:cNvPr id="9220" name="Picture 1" descr="En la sesión de hoy vamos a hablar sobre el Plan TIC de Centr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784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3246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Reporting Student Progress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828800"/>
            <a:ext cx="6629400" cy="3200400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Rockwell" panose="02060603020205020403" pitchFamily="18" charset="0"/>
              </a:rPr>
              <a:t>Wednesday folders (every week)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Rockwell" panose="02060603020205020403" pitchFamily="18" charset="0"/>
              </a:rPr>
              <a:t>Progress reports (every 4 weeks)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Rockwell" panose="02060603020205020403" pitchFamily="18" charset="0"/>
              </a:rPr>
              <a:t>Reports Cards (every 9 weeks)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Rockwell" panose="02060603020205020403" pitchFamily="18" charset="0"/>
              </a:rPr>
              <a:t>Teacher-Parent Conferences as scheduled</a:t>
            </a:r>
          </a:p>
          <a:p>
            <a:pPr eaLnBrk="1" hangingPunct="1"/>
            <a:endParaRPr lang="en-US" altLang="en-US" sz="3600" b="1" dirty="0"/>
          </a:p>
        </p:txBody>
      </p:sp>
      <p:pic>
        <p:nvPicPr>
          <p:cNvPr id="2" name="Picture 1" descr="Word Work Clipart | Clipart Panda - Free Clipart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743200" cy="1768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15200" cy="990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Snap ITC" panose="04040A07060A02020202" pitchFamily="82" charset="0"/>
              </a:rPr>
              <a:t>Parent-Teacher Conferences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828800"/>
            <a:ext cx="6705600" cy="37338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b="1">
                <a:latin typeface="Rockwell" panose="02060603020205020403" pitchFamily="18" charset="0"/>
              </a:rPr>
              <a:t>A conference can be scheduled with a teacher anytime a parent feels the need to discuss their child’s academic progress.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n-US" altLang="en-US" b="1">
              <a:latin typeface="Rockwell" panose="020606030202050204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b="1">
                <a:latin typeface="Rockwell" panose="02060603020205020403" pitchFamily="18" charset="0"/>
              </a:rPr>
              <a:t>District-wide conferences:</a:t>
            </a: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>
                <a:latin typeface="Rockwell" panose="02060603020205020403" pitchFamily="18" charset="0"/>
              </a:rPr>
              <a:t>September (4 </a:t>
            </a:r>
            <a:r>
              <a:rPr lang="en-US" altLang="en-US" sz="1900" b="1">
                <a:latin typeface="Rockwell" panose="02060603020205020403" pitchFamily="18" charset="0"/>
              </a:rPr>
              <a:t>PM</a:t>
            </a:r>
            <a:r>
              <a:rPr lang="en-US" altLang="en-US" b="1">
                <a:latin typeface="Rockwell" panose="02060603020205020403" pitchFamily="18" charset="0"/>
              </a:rPr>
              <a:t>-6</a:t>
            </a:r>
            <a:r>
              <a:rPr lang="en-US" altLang="en-US" sz="1900" b="1">
                <a:latin typeface="Rockwell" panose="02060603020205020403" pitchFamily="18" charset="0"/>
              </a:rPr>
              <a:t>PM</a:t>
            </a:r>
            <a:r>
              <a:rPr lang="en-US" altLang="en-US" b="1">
                <a:latin typeface="Rockwell" panose="02060603020205020403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>
                <a:latin typeface="Rockwell" panose="02060603020205020403" pitchFamily="18" charset="0"/>
              </a:rPr>
              <a:t>February (4 </a:t>
            </a:r>
            <a:r>
              <a:rPr lang="en-US" altLang="en-US" sz="1900" b="1">
                <a:latin typeface="Rockwell" panose="02060603020205020403" pitchFamily="18" charset="0"/>
              </a:rPr>
              <a:t>PM</a:t>
            </a:r>
            <a:r>
              <a:rPr lang="en-US" altLang="en-US" b="1">
                <a:latin typeface="Rockwell" panose="02060603020205020403" pitchFamily="18" charset="0"/>
              </a:rPr>
              <a:t>-6</a:t>
            </a:r>
            <a:r>
              <a:rPr lang="en-US" altLang="en-US" sz="1900" b="1">
                <a:latin typeface="Rockwell" panose="02060603020205020403" pitchFamily="18" charset="0"/>
              </a:rPr>
              <a:t>PM</a:t>
            </a:r>
            <a:r>
              <a:rPr lang="en-US" altLang="en-US" b="1">
                <a:latin typeface="Rockwell" panose="02060603020205020403" pitchFamily="18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b="1">
                <a:latin typeface="Rockwell" panose="02060603020205020403" pitchFamily="18" charset="0"/>
              </a:rPr>
              <a:t>Notices will be sent home prior to the conferences to schedule appointment times.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686800" cy="1219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Rockwell" panose="02060603020205020403" pitchFamily="18" charset="0"/>
              </a:rPr>
              <a:t>Parental Involvement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086600" cy="41910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b="1">
                <a:latin typeface="Rockwell" panose="02060603020205020403" pitchFamily="18" charset="0"/>
              </a:rPr>
              <a:t>We LOVE parental involvement at </a:t>
            </a:r>
            <a:r>
              <a:rPr lang="en-US" altLang="en-US" b="1" err="1">
                <a:latin typeface="Rockwell" panose="02060603020205020403" pitchFamily="18" charset="0"/>
              </a:rPr>
              <a:t>A.B.Hill</a:t>
            </a:r>
            <a:r>
              <a:rPr lang="en-US" altLang="en-US" b="1">
                <a:latin typeface="Rockwell" panose="02060603020205020403" pitchFamily="18" charset="0"/>
              </a:rPr>
              <a:t>!          You are a vital part of this school and your child’s education. </a:t>
            </a:r>
            <a:r>
              <a:rPr lang="en-US" alt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Please contact Mrs. Wise or Counselor Broome to complete the volunteer application.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sz="2200" b="1" u="sng">
                <a:latin typeface="Rockwell" panose="02060603020205020403" pitchFamily="18" charset="0"/>
              </a:rPr>
              <a:t>Parental Involvement Opportunities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Volunteering in Classrooms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Field Trips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Family Literacy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Family Math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Doughnuts for Dads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Muffins for Moms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Parent Tech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Family Science Night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Proctors for TN Ready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800" b="1">
                <a:latin typeface="Rockwell" panose="02060603020205020403" pitchFamily="18" charset="0"/>
              </a:rPr>
              <a:t>Represent Every Day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n-US" altLang="en-US" sz="1800" b="1">
              <a:latin typeface="Rockwell" panose="020606030202050204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n-US" altLang="en-US" b="1"/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n-US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65532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Rockwell" panose="02060603020205020403" pitchFamily="18" charset="0"/>
              </a:rPr>
              <a:t>Parents’ Right to Know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315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Rockwell" panose="02060603020205020403" pitchFamily="18" charset="0"/>
              </a:rPr>
              <a:t>All parents have the right to request: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Rockwell" panose="02060603020205020403" pitchFamily="18" charset="0"/>
              </a:rPr>
              <a:t>A teacher’s professional qualifications, which includes: state qualifications, licensure, certification, waivers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Rockwell" panose="02060603020205020403" pitchFamily="18" charset="0"/>
              </a:rPr>
              <a:t>A teacher’s bachelors and/or graduate degree, fields of endorsement, previous teaching experience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Rockwell" panose="02060603020205020403" pitchFamily="18" charset="0"/>
              </a:rPr>
              <a:t>A paraprofessional’s qualifications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Rockwell" panose="02060603020205020403" pitchFamily="18" charset="0"/>
              </a:rPr>
              <a:t>An assurance that their child’s name, address, and telephone listing not be released to military recruiters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800" b="1">
              <a:latin typeface="Rockwell" panose="020606030202050204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Rockwell" panose="02060603020205020403" pitchFamily="18" charset="0"/>
              </a:rPr>
              <a:t>School-Parent Compact</a:t>
            </a:r>
            <a:endParaRPr lang="en-US" altLang="en-US" sz="360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95375" y="2119313"/>
            <a:ext cx="6829425" cy="3603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 b="1">
                <a:latin typeface="Rockwell" panose="02060603020205020403" pitchFamily="18" charset="0"/>
              </a:rPr>
              <a:t>A promise that parents, teachers, and the principal will work together to ensure that students learn and have a productive school year.</a:t>
            </a:r>
          </a:p>
        </p:txBody>
      </p:sp>
      <p:pic>
        <p:nvPicPr>
          <p:cNvPr id="18436" name="Picture 1" descr="Best learning practices | My journey through coet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84650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4135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Rockwell" panose="02060603020205020403" pitchFamily="18" charset="0"/>
              </a:rPr>
              <a:t>Student Code of Conduct</a:t>
            </a:r>
            <a:endParaRPr lang="en-US" altLang="en-US" sz="360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505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 b="1">
                <a:latin typeface="Rockwell" panose="02060603020205020403" pitchFamily="18" charset="0"/>
              </a:rPr>
              <a:t>A list of infractions of school discipline, identified by district,  that teachers, administrators, and district officials utilize to outline offenses and penalties by category. </a:t>
            </a:r>
          </a:p>
        </p:txBody>
      </p:sp>
      <p:pic>
        <p:nvPicPr>
          <p:cNvPr id="19460" name="Picture 2" descr="Welcome to Mr. Jordan's Wiki - Handb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29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000"/>
              <a:t>Success Criteria – General promotion standards required for all students in grades 1-5, to be promoted to the third grade, students in grade 2 must also meet prescribed *Success Criteria   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US" sz="200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2000"/>
              <a:t> Required Second Grade Retention – Any student who does not meet the Success Criteria will be retained in second grade.  The student will be required to participate in interventions with a specified program of work during the summer prior to third grade (i.e., the district’s official regular summer school program).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1CF34C-8D03-4AB4-A290-965CEB66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47" y="652939"/>
            <a:ext cx="6964363" cy="12017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Rockwell" panose="02060603020205020403" pitchFamily="18" charset="0"/>
              </a:rPr>
              <a:t>THIRD GRADE COMMITMENT </a:t>
            </a:r>
            <a:br>
              <a:rPr lang="en-US" sz="3200">
                <a:solidFill>
                  <a:srgbClr val="FF0000"/>
                </a:solidFill>
                <a:latin typeface="Rockwell" panose="02060603020205020403" pitchFamily="18" charset="0"/>
              </a:rPr>
            </a:br>
            <a:r>
              <a:rPr lang="en-US" sz="3200" b="1" u="sng">
                <a:solidFill>
                  <a:srgbClr val="FF0000"/>
                </a:solidFill>
                <a:latin typeface="Rockwell" panose="02060603020205020403" pitchFamily="18" charset="0"/>
              </a:rPr>
              <a:t>Criteria for Success</a:t>
            </a:r>
          </a:p>
        </p:txBody>
      </p:sp>
      <p:pic>
        <p:nvPicPr>
          <p:cNvPr id="7" name="Picture 6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F733C1CC-FC87-0D74-E6D9-D8B8E6CE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5062"/>
            <a:ext cx="2356609" cy="11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Rockwell" panose="02060603020205020403" pitchFamily="18" charset="0"/>
              </a:rPr>
              <a:t>3rd Grade Commitment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6196013" cy="3603625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>
                <a:latin typeface="Arial Black" panose="020B0A04020102020204" pitchFamily="34" charset="0"/>
              </a:rPr>
              <a:t>As early as age 3</a:t>
            </a:r>
            <a:r>
              <a:rPr lang="en-US"/>
              <a:t>, a child’s vocabulary can predict third-grade reading achievement.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endParaRPr lang="en-US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Students who do not read proficiently by third grade are </a:t>
            </a:r>
            <a:r>
              <a:rPr lang="en-US">
                <a:latin typeface="Arial Black" panose="020B0A04020102020204" pitchFamily="34" charset="0"/>
                <a:cs typeface="Arial" panose="020B0604020202020204" pitchFamily="34" charset="0"/>
              </a:rPr>
              <a:t>4 times more likely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drop out of high school.</a:t>
            </a:r>
            <a:endParaRPr lang="en-US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6" name="Picture 5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804D2D93-46EE-BB36-C481-2394657E9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8431"/>
            <a:ext cx="1940304" cy="955227"/>
          </a:xfrm>
          <a:prstGeom prst="rect">
            <a:avLst/>
          </a:prstGeom>
        </p:spPr>
      </p:pic>
      <p:pic>
        <p:nvPicPr>
          <p:cNvPr id="7" name="Picture 6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E93D120D-997D-F9C3-1D7E-14DA70308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3646" y="1405574"/>
            <a:ext cx="1858861" cy="9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3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outhcentralus1-mediap.svc.ms/transform/thumbnail?provider=spo&amp;inputFormat=jpg&amp;cs=fFNQTw&amp;docid=https%3A%2F%2Fscsk12-my.sharepoint.com%3A443%2F_api%2Fv2.0%2Fdrives%2Fb!c7fzbHKpIEGIwY0b67Vptxw8D9vwbMpOnnMNhh9oY7kzwBEkXAQLRallkLtHW8ue%2Fitems%2F01UK4J353LT6IMCIY7DVDLLS5HMDOCWFPL%3Fversion%3DPublished&amp;access_token=eyJ0eXAiOiJKV1QiLCJhbGciOiJub25lIn0.eyJhdWQiOiIwMDAwMDAwMy0wMDAwLTBmZjEtY2UwMC0wMDAwMDAwMDAwMDAvc2NzazEyLW15LnNoYXJlcG9pbnQuY29tQDJiMjkxYzk0LTVlYjAtNDRiNy04OWVhLTRiYWYxNmVjYzRhOSIsImlzcyI6IjAwMDAwMDAzLTAwMDAtMGZmMS1jZTAwLTAwMDAwMDAwMDAwMCIsIm5iZiI6IjE1NjcwODc0NzQiLCJleHAiOiIxNTY3MTA5MDc0IiwiZW5kcG9pbnR1cmwiOiIzaGlqd1N3R3BpWFVRQnU4dmJCaUc2N0hHNU5ZYnIwcTJReWZMSTNsREdnPSIsImVuZHBvaW50dXJsTGVuZ3RoIjoiMTE2IiwiaXNsb29wYmFjayI6IlRydWUiLCJjaWQiOiJaVEJtWkdabE9XVXRaVEJsWWkwd01EQXdMVFE0TURNdE1tUTVZamt4TkdGa01EazEiLCJ2ZXIiOiJoYXNoZWRwcm9vZnRva2VuIiwic2l0ZWlkIjoiTm1ObU0ySTNOek10WVRrM01pMDBNVEl3TFRnNFl6RXRPR1F4WW1WaVlqVTJPV0kzIiwic2lnbmluX3N0YXRlIjoiW1wia21zaVwiXSIsIm5hbWVpZCI6IjAjLmZ8bWVtYmVyc2hpcHxidXJrc2QyQHNjc2sxMi5vcmciLCJuaWkiOiJtaWNyb3NvZnQuc2hhcmVwb2ludCIsImlzdXNlciI6InRydWUiLCJjYWNoZWtleSI6IjBoLmZ8bWVtYmVyc2hpcHwxMDAzMDAwMDhiNWVmMjBmQGxpdmUuY29tIiwidHQiOiIwIiwidXNlUGVyc2lzdGVudENvb2tpZSI6IjMifQ.RFBHV0JGdDNKSHJYNzMyQjQvZVhQL0l4NUU0c2dvcCtNR3JRdS9aTGo0dz0&amp;encodeFailures=1&amp;srcWidth=&amp;srcHeight=&amp;width=598&amp;height=897&amp;action=Ac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5" b="8332"/>
          <a:stretch/>
        </p:blipFill>
        <p:spPr bwMode="auto">
          <a:xfrm>
            <a:off x="1828800" y="1752600"/>
            <a:ext cx="57149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B072A2-82AE-47F1-1742-4D5A06DFF986}"/>
              </a:ext>
            </a:extLst>
          </p:cNvPr>
          <p:cNvSpPr/>
          <p:nvPr/>
        </p:nvSpPr>
        <p:spPr>
          <a:xfrm>
            <a:off x="1828800" y="457200"/>
            <a:ext cx="60198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A.B.HILL ELEMENTARY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9E019-C873-C2B3-1AB4-6648FCE82526}"/>
              </a:ext>
            </a:extLst>
          </p:cNvPr>
          <p:cNvSpPr/>
          <p:nvPr/>
        </p:nvSpPr>
        <p:spPr>
          <a:xfrm>
            <a:off x="1828800" y="1447800"/>
            <a:ext cx="60198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2024-2025 SCHOOL </a:t>
            </a:r>
            <a:r>
              <a:rPr lang="en-US" sz="2800"/>
              <a:t>YEAR GOAL STANDARD SMART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DEBFC-DE79-D1B8-16BE-575D2A35A3E3}"/>
              </a:ext>
            </a:extLst>
          </p:cNvPr>
          <p:cNvSpPr/>
          <p:nvPr/>
        </p:nvSpPr>
        <p:spPr>
          <a:xfrm>
            <a:off x="3962399" y="2649872"/>
            <a:ext cx="3581399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By Spring 2025, ALL ABHES students will show growth and 25% will score on track or mastered on the TN Ready ELA Assessment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A6B1B-9083-814D-6614-E75FE971326E}"/>
              </a:ext>
            </a:extLst>
          </p:cNvPr>
          <p:cNvSpPr/>
          <p:nvPr/>
        </p:nvSpPr>
        <p:spPr>
          <a:xfrm>
            <a:off x="3958204" y="3831232"/>
            <a:ext cx="3581399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By Spring 2025, ALL ABHES students will show growth and 25% will score on track or mastered on the TN Ready MATH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9ABEB-DFDC-40A1-6CCD-7683D08AF037}"/>
              </a:ext>
            </a:extLst>
          </p:cNvPr>
          <p:cNvSpPr/>
          <p:nvPr/>
        </p:nvSpPr>
        <p:spPr>
          <a:xfrm>
            <a:off x="3958204" y="5012593"/>
            <a:ext cx="3581399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BY SPRING 2025, ABHES WILL MOVE FROM A LEVEL 1 TVAAS TO A LEVEL 5 TVAAS.</a:t>
            </a:r>
          </a:p>
        </p:txBody>
      </p:sp>
    </p:spTree>
    <p:extLst>
      <p:ext uri="{BB962C8B-B14F-4D97-AF65-F5344CB8AC3E}">
        <p14:creationId xmlns:p14="http://schemas.microsoft.com/office/powerpoint/2010/main" val="32322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011237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MEET THE ABHES STAFF</a:t>
            </a:r>
            <a:endParaRPr lang="en-US" sz="36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676400"/>
            <a:ext cx="891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Snap ITC" panose="04040A07060A02020202" pitchFamily="82" charset="0"/>
              </a:rPr>
              <a:t>ADMINISTRATIVE STAFF</a:t>
            </a:r>
          </a:p>
          <a:p>
            <a:pPr algn="ctr"/>
            <a:r>
              <a:rPr lang="en-US" altLang="en-US" sz="3600" b="1" dirty="0"/>
              <a:t>Mr. Derrick McIntosh, Principal</a:t>
            </a:r>
          </a:p>
          <a:p>
            <a:pPr algn="ctr"/>
            <a:r>
              <a:rPr lang="en-US" altLang="en-US" sz="2800" dirty="0"/>
              <a:t>Mrs. Crystal Wise, PLC</a:t>
            </a:r>
          </a:p>
          <a:p>
            <a:pPr algn="ctr"/>
            <a:r>
              <a:rPr lang="en-US" altLang="en-US" sz="2800" dirty="0"/>
              <a:t>Mr. Andrew </a:t>
            </a:r>
            <a:r>
              <a:rPr lang="en-US" altLang="en-US" sz="2800" dirty="0" err="1"/>
              <a:t>Mcfarland</a:t>
            </a:r>
            <a:r>
              <a:rPr lang="en-US" altLang="en-US" sz="2800" dirty="0"/>
              <a:t>, AP</a:t>
            </a:r>
          </a:p>
          <a:p>
            <a:pPr algn="ctr"/>
            <a:r>
              <a:rPr lang="en-US" altLang="en-US" sz="2800" dirty="0"/>
              <a:t>Ms. Tonique Gray, AP</a:t>
            </a:r>
          </a:p>
          <a:p>
            <a:pPr algn="ctr"/>
            <a:r>
              <a:rPr lang="en-US" altLang="en-US" sz="2800" dirty="0"/>
              <a:t>Mrs. </a:t>
            </a:r>
            <a:r>
              <a:rPr lang="en-US" altLang="en-US" sz="2800" dirty="0" err="1"/>
              <a:t>Tilitha</a:t>
            </a:r>
            <a:r>
              <a:rPr lang="en-US" altLang="en-US" sz="2800" dirty="0"/>
              <a:t> Oliver IF</a:t>
            </a:r>
          </a:p>
          <a:p>
            <a:pPr algn="ctr"/>
            <a:r>
              <a:rPr lang="en-US" altLang="en-US" sz="3200" b="1" dirty="0">
                <a:latin typeface="Snap ITC" panose="04040A07060A02020202" pitchFamily="82" charset="0"/>
              </a:rPr>
              <a:t>OFFICE STAFF</a:t>
            </a:r>
          </a:p>
          <a:p>
            <a:pPr algn="ctr"/>
            <a:r>
              <a:rPr lang="en-US" altLang="en-US" sz="3200" dirty="0"/>
              <a:t>Ms. M. Powell, Office Manager</a:t>
            </a:r>
          </a:p>
          <a:p>
            <a:pPr algn="ctr"/>
            <a:r>
              <a:rPr lang="en-US" altLang="en-US" sz="3200" dirty="0"/>
              <a:t>Ms. V. Murphy, Financial Secretary</a:t>
            </a:r>
          </a:p>
          <a:p>
            <a:pPr algn="ctr"/>
            <a:r>
              <a:rPr lang="en-US" altLang="en-US" sz="3200" dirty="0"/>
              <a:t>Mr. Grimes, Office Assistant</a:t>
            </a:r>
          </a:p>
        </p:txBody>
      </p:sp>
      <p:pic>
        <p:nvPicPr>
          <p:cNvPr id="3" name="Picture 2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53F7E9EE-F868-EC56-1457-68D1A835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43755"/>
            <a:ext cx="2976368" cy="1465289"/>
          </a:xfrm>
          <a:prstGeom prst="rect">
            <a:avLst/>
          </a:prstGeom>
        </p:spPr>
      </p:pic>
      <p:pic>
        <p:nvPicPr>
          <p:cNvPr id="5" name="Picture 4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E94227EE-F17D-9951-830B-9ED0384D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671956"/>
            <a:ext cx="2341324" cy="20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GP 032: What Questions Are You Asking Yourself Toda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3434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762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E28F4-3BF2-C7C4-7220-425A41E76A44}"/>
              </a:ext>
            </a:extLst>
          </p:cNvPr>
          <p:cNvSpPr txBox="1"/>
          <p:nvPr/>
        </p:nvSpPr>
        <p:spPr>
          <a:xfrm>
            <a:off x="2321653" y="5010834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LET’S MEET OUR TEACHERS!!!!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011237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MEET THE ABHES STAFF</a:t>
            </a:r>
            <a:endParaRPr lang="en-US" sz="36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676400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Snap ITC" panose="04040A07060A02020202" pitchFamily="82" charset="0"/>
              </a:rPr>
              <a:t>Counselors </a:t>
            </a:r>
          </a:p>
          <a:p>
            <a:pPr algn="ctr"/>
            <a:r>
              <a:rPr lang="en-US" altLang="en-US" sz="2800" dirty="0"/>
              <a:t>Mrs. </a:t>
            </a:r>
            <a:r>
              <a:rPr lang="en-US" altLang="en-US" sz="2800" dirty="0" err="1"/>
              <a:t>D.Broome</a:t>
            </a:r>
            <a:endParaRPr lang="en-US" altLang="en-US" sz="2800" dirty="0"/>
          </a:p>
          <a:p>
            <a:pPr algn="ctr"/>
            <a:r>
              <a:rPr lang="en-US" altLang="en-US" sz="3200" b="1" dirty="0">
                <a:latin typeface="Snap ITC" panose="04040A07060A02020202" pitchFamily="82" charset="0"/>
              </a:rPr>
              <a:t>Behavior</a:t>
            </a:r>
          </a:p>
          <a:p>
            <a:pPr algn="ctr"/>
            <a:r>
              <a:rPr lang="en-US" altLang="en-US" sz="3600" dirty="0"/>
              <a:t>Mr. S. Hester, Behavior Specialist</a:t>
            </a:r>
          </a:p>
          <a:p>
            <a:pPr algn="ctr"/>
            <a:r>
              <a:rPr lang="en-US" altLang="en-US" sz="3600" dirty="0"/>
              <a:t>Mr. T. Banks, ISS</a:t>
            </a:r>
          </a:p>
          <a:p>
            <a:pPr algn="ctr"/>
            <a:r>
              <a:rPr lang="en-US" altLang="en-US" sz="3600" dirty="0"/>
              <a:t>Ms. A. Shaw, RESET</a:t>
            </a:r>
          </a:p>
        </p:txBody>
      </p:sp>
      <p:pic>
        <p:nvPicPr>
          <p:cNvPr id="3" name="Picture 2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53F7E9EE-F868-EC56-1457-68D1A835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43755"/>
            <a:ext cx="2976368" cy="1465289"/>
          </a:xfrm>
          <a:prstGeom prst="rect">
            <a:avLst/>
          </a:prstGeom>
        </p:spPr>
      </p:pic>
      <p:pic>
        <p:nvPicPr>
          <p:cNvPr id="5" name="Picture 4" descr="A cartoon of a dragon holding a pencil and a book&#10;&#10;Description automatically generated">
            <a:extLst>
              <a:ext uri="{FF2B5EF4-FFF2-40B4-BE49-F238E27FC236}">
                <a16:creationId xmlns:a16="http://schemas.microsoft.com/office/drawing/2014/main" id="{E94227EE-F17D-9951-830B-9ED0384D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671956"/>
            <a:ext cx="2341324" cy="20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62000" y="1123176"/>
            <a:ext cx="8077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PreK- Mrs. Mitchell and Ms. Humphries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KK- Ms. Miller, Ms. Wilson, Ms. Gilson, and Ms. King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1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- Mrs. Shaw, Ms. Green, Ms. Mask and Ms. Phillips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2</a:t>
            </a:r>
            <a:r>
              <a:rPr lang="en-US" altLang="en-US" sz="2000" b="1" baseline="30000" dirty="0"/>
              <a:t>nd</a:t>
            </a:r>
            <a:r>
              <a:rPr lang="en-US" altLang="en-US" sz="2000" b="1" dirty="0"/>
              <a:t>- Mrs. Moffett and Ms. Bell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3</a:t>
            </a:r>
            <a:r>
              <a:rPr lang="en-US" altLang="en-US" sz="2000" b="1" baseline="30000" dirty="0"/>
              <a:t>rd</a:t>
            </a:r>
            <a:r>
              <a:rPr lang="en-US" altLang="en-US" sz="2000" b="1" dirty="0"/>
              <a:t>-  Ms. Charlton, Ms. Gwin and Ms. Young, Dr. Bell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4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- Ms. Williams, Ms. Oliver and Ms. Gray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5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- Ms. McGee and Ms. Cole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Instructional Resource: Mrs. Jackson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FS: Ms. Jackson and Ms. </a:t>
            </a:r>
            <a:r>
              <a:rPr lang="en-US" altLang="en-US" sz="2000" b="1" dirty="0" err="1"/>
              <a:t>Leggins</a:t>
            </a:r>
            <a:r>
              <a:rPr lang="en-US" altLang="en-US" sz="2000" b="1" dirty="0"/>
              <a:t>, Ms. Humphries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Music: Ms. Ard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Art: Ms. Gunn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P.E.: Coach Munson and Coach Todd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/>
              <a:t>Library: Mrs. Allen</a:t>
            </a:r>
          </a:p>
          <a:p>
            <a:pPr marL="0" indent="0">
              <a:buClr>
                <a:srgbClr val="7030A0"/>
              </a:buClr>
              <a:buNone/>
            </a:pPr>
            <a:endParaRPr lang="en-US" altLang="en-US" sz="2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05000" y="533400"/>
            <a:ext cx="5554663" cy="1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MEET THE ABHES STAFF</a:t>
            </a:r>
            <a:endParaRPr lang="en-US" sz="36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62611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What is Title I?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B9954E-F7FF-427C-B261-64F726A7AE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90600" y="1524000"/>
            <a:ext cx="7239000" cy="4343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rgbClr val="FF0000"/>
                </a:solidFill>
              </a:rPr>
              <a:t>Title I </a:t>
            </a:r>
            <a:r>
              <a:rPr lang="en-US" sz="4000" dirty="0">
                <a:solidFill>
                  <a:schemeClr val="tx1"/>
                </a:solidFill>
              </a:rPr>
              <a:t>is the largest federal aid program for our nation’s schools.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sz="4000" dirty="0">
                <a:solidFill>
                  <a:schemeClr val="tx1"/>
                </a:solidFill>
              </a:rPr>
              <a:t>The goal of </a:t>
            </a:r>
            <a:r>
              <a:rPr lang="en-US" sz="4000" b="1" dirty="0">
                <a:solidFill>
                  <a:srgbClr val="FF0000"/>
                </a:solidFill>
              </a:rPr>
              <a:t>Title I </a:t>
            </a:r>
            <a:r>
              <a:rPr lang="en-US" sz="4000" dirty="0">
                <a:solidFill>
                  <a:schemeClr val="tx1"/>
                </a:solidFill>
              </a:rPr>
              <a:t>is to provide a high-quality education for </a:t>
            </a:r>
            <a:r>
              <a:rPr lang="en-US" sz="4000" b="1" dirty="0">
                <a:solidFill>
                  <a:schemeClr val="tx1"/>
                </a:solidFill>
              </a:rPr>
              <a:t>EVERY </a:t>
            </a:r>
            <a:r>
              <a:rPr lang="en-US" sz="4000" dirty="0">
                <a:solidFill>
                  <a:schemeClr val="tx1"/>
                </a:solidFill>
              </a:rPr>
              <a:t>child.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rgbClr val="FF0000"/>
                </a:solidFill>
              </a:rPr>
              <a:t>Title I  </a:t>
            </a:r>
            <a:r>
              <a:rPr lang="en-US" sz="4000" dirty="0">
                <a:solidFill>
                  <a:schemeClr val="tx1"/>
                </a:solidFill>
              </a:rPr>
              <a:t>provide resources  to improve achievement as specified in School Improvement Plan.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rgbClr val="FF0000"/>
                </a:solidFill>
              </a:rPr>
              <a:t>Title I </a:t>
            </a:r>
            <a:r>
              <a:rPr lang="en-US" sz="4000" dirty="0">
                <a:solidFill>
                  <a:schemeClr val="tx1"/>
                </a:solidFill>
              </a:rPr>
              <a:t>program serves millions of children in elementary and secondary schools each year.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None/>
              <a:defRPr/>
            </a:pP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Title I School Status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96200" cy="38100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A.B. Hill Elementary is 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a Title I school.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Additional funds are provided to our school and determined by: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Student enrollment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Students needs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3200" b="1">
                <a:latin typeface="Rockwell" panose="02060603020205020403" pitchFamily="18" charset="0"/>
              </a:rPr>
              <a:t>The number of students from low socio-economic backgrounds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66800"/>
            <a:ext cx="62611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Who benefits from Title I?</a:t>
            </a:r>
          </a:p>
        </p:txBody>
      </p:sp>
      <p:sp>
        <p:nvSpPr>
          <p:cNvPr id="8195" name="Text Placeholder 3"/>
          <p:cNvSpPr>
            <a:spLocks noGrp="1"/>
          </p:cNvSpPr>
          <p:nvPr>
            <p:ph type="body" sz="half" idx="1"/>
          </p:nvPr>
        </p:nvSpPr>
        <p:spPr>
          <a:xfrm>
            <a:off x="806450" y="1981200"/>
            <a:ext cx="7239000" cy="3657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 b="1">
                <a:latin typeface="Rockwell" panose="02060603020205020403" pitchFamily="18" charset="0"/>
              </a:rPr>
              <a:t>All students and parents through instructional materials, tutoring, teachers, coaches, equipment, and other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19150"/>
            <a:ext cx="6400800" cy="85725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School Improvement Plan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676400"/>
            <a:ext cx="7391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 </a:t>
            </a:r>
            <a:r>
              <a:rPr lang="en-US" altLang="en-US" sz="2800" b="1"/>
              <a:t>school improvement plan</a:t>
            </a:r>
            <a:r>
              <a:rPr lang="en-US" altLang="en-US" sz="2800"/>
              <a:t> is a road map that sets out the changes a </a:t>
            </a:r>
            <a:r>
              <a:rPr lang="en-US" altLang="en-US" sz="2800" b="1"/>
              <a:t>school</a:t>
            </a:r>
            <a:r>
              <a:rPr lang="en-US" altLang="en-US" sz="2800"/>
              <a:t> needs to make to improve the level of student achievement and shows how and when these changes will be made. ... As the </a:t>
            </a:r>
            <a:r>
              <a:rPr lang="en-US" altLang="en-US" sz="2800" b="1"/>
              <a:t>plan</a:t>
            </a:r>
            <a:r>
              <a:rPr lang="en-US" altLang="en-US" sz="2800"/>
              <a:t> is implemented, schools continue to gather data and monitor and adjust as needed.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3200" b="1"/>
              <a:t>This plan is revisited yearly.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6196013" cy="3787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The school’s status according to the ESSA standards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A teacher’s professional qualifications, licensure, or certification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A paraprofessional’s qualifications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Academic services available for your child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That </a:t>
            </a:r>
            <a:r>
              <a:rPr lang="en-US" altLang="en-US" b="1"/>
              <a:t>YOU </a:t>
            </a:r>
            <a:r>
              <a:rPr lang="en-US" altLang="en-US"/>
              <a:t>can help by becoming involved in your child’s education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F8E311-174C-4898-BC49-CD103D335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88670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Snap ITC" panose="04040A07060A02020202" pitchFamily="82" charset="0"/>
              </a:rPr>
              <a:t>ESSA gives the parents the right to know:</a:t>
            </a:r>
          </a:p>
        </p:txBody>
      </p:sp>
    </p:spTree>
    <p:extLst>
      <p:ext uri="{BB962C8B-B14F-4D97-AF65-F5344CB8AC3E}">
        <p14:creationId xmlns:p14="http://schemas.microsoft.com/office/powerpoint/2010/main" val="35364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Effective instructional Strategies 2015</Template>
  <TotalTime>0</TotalTime>
  <Words>1036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Brush Script MT</vt:lpstr>
      <vt:lpstr>Constantia</vt:lpstr>
      <vt:lpstr>Franklin Gothic Book</vt:lpstr>
      <vt:lpstr>Rage Italic</vt:lpstr>
      <vt:lpstr>Rockwell</vt:lpstr>
      <vt:lpstr>Snap ITC</vt:lpstr>
      <vt:lpstr>Times New Roman</vt:lpstr>
      <vt:lpstr>Wingdings</vt:lpstr>
      <vt:lpstr>Pushpin</vt:lpstr>
      <vt:lpstr>Open House &amp; Annual Title I Parent Meeting</vt:lpstr>
      <vt:lpstr>MEET THE ABHES STAFF</vt:lpstr>
      <vt:lpstr>MEET THE ABHES STAFF</vt:lpstr>
      <vt:lpstr>PowerPoint Presentation</vt:lpstr>
      <vt:lpstr>What is Title I?</vt:lpstr>
      <vt:lpstr>Title I School Status</vt:lpstr>
      <vt:lpstr>Who benefits from Title I?</vt:lpstr>
      <vt:lpstr>School Improvement Plan</vt:lpstr>
      <vt:lpstr>ESSA gives the parents the right to know:</vt:lpstr>
      <vt:lpstr>Family Engagement Plan</vt:lpstr>
      <vt:lpstr>Reporting Student Progress</vt:lpstr>
      <vt:lpstr>Parent-Teacher Conferences</vt:lpstr>
      <vt:lpstr>Parental Involvement</vt:lpstr>
      <vt:lpstr>Parents’ Right to Know</vt:lpstr>
      <vt:lpstr>School-Parent Compact</vt:lpstr>
      <vt:lpstr>Student Code of Conduct</vt:lpstr>
      <vt:lpstr>THIRD GRADE COMMITMENT  Criteria for Success</vt:lpstr>
      <vt:lpstr>3rd Grade Commitment Rationale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Powerful Words</dc:title>
  <dc:creator>Rose Tree Media</dc:creator>
  <cp:lastModifiedBy>CRYSTAL  BROWDER</cp:lastModifiedBy>
  <cp:revision>1</cp:revision>
  <cp:lastPrinted>2016-08-31T22:23:07Z</cp:lastPrinted>
  <dcterms:created xsi:type="dcterms:W3CDTF">2008-09-08T12:42:24Z</dcterms:created>
  <dcterms:modified xsi:type="dcterms:W3CDTF">2024-08-27T17:08:20Z</dcterms:modified>
</cp:coreProperties>
</file>