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4" r:id="rId10"/>
    <p:sldId id="261" r:id="rId11"/>
    <p:sldId id="262" r:id="rId12"/>
    <p:sldId id="263" r:id="rId13"/>
    <p:sldId id="265" r:id="rId14"/>
    <p:sldId id="267" r:id="rId15"/>
    <p:sldId id="268" r:id="rId16"/>
    <p:sldId id="266" r:id="rId17"/>
    <p:sldId id="269" r:id="rId18"/>
    <p:sldId id="270" r:id="rId19"/>
    <p:sldId id="271" r:id="rId20"/>
    <p:sldId id="272" r:id="rId21"/>
    <p:sldId id="273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DFD6F-BE3F-4590-A03A-9CB363CCFA2D}" v="4" dt="2023-01-03T16:45:25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765C-AE4F-954F-8901-02BBE0B3570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CN4qX6t7FQ?feature=oembed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y2T-Gsqq7s?feature=oembed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tcommission.org/assets/1/6/CPI-s-Top-10-De-Escalation-Tips_revised-01-18-17.pdf" TargetMode="External"/><Relationship Id="rId7" Type="http://schemas.openxmlformats.org/officeDocument/2006/relationships/hyperlink" Target="https://youtu.be/Py2T-Gsqq7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DCN4qX6t7FQ" TargetMode="External"/><Relationship Id="rId5" Type="http://schemas.openxmlformats.org/officeDocument/2006/relationships/hyperlink" Target="https://youtu.be/R2PSExM-NhU" TargetMode="External"/><Relationship Id="rId4" Type="http://schemas.openxmlformats.org/officeDocument/2006/relationships/hyperlink" Target="https://www.ncbi.nlm.nih.gov/pmc/articles/PMC3298202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tysoncm@scsk12.org" TargetMode="External"/><Relationship Id="rId3" Type="http://schemas.openxmlformats.org/officeDocument/2006/relationships/hyperlink" Target="mailto:boycepc@scsk12.org" TargetMode="External"/><Relationship Id="rId7" Type="http://schemas.openxmlformats.org/officeDocument/2006/relationships/hyperlink" Target="mailto:smithm12@scsk12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ithky@scsk12.org" TargetMode="External"/><Relationship Id="rId5" Type="http://schemas.openxmlformats.org/officeDocument/2006/relationships/hyperlink" Target="mailto:pates@scsk12.org" TargetMode="External"/><Relationship Id="rId4" Type="http://schemas.openxmlformats.org/officeDocument/2006/relationships/hyperlink" Target="mailto:corralozaetad@scsk12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hvoices.live/category/writing-communication/poetry/i-remembe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2PSExM-NhU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193729" y="1714642"/>
            <a:ext cx="11804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Baskerville Old Face" panose="02020602080505020303" pitchFamily="18" charset="0"/>
                <a:ea typeface="+mj-lt"/>
                <a:cs typeface="Times New Roman" panose="02020603050405020304" pitchFamily="18" charset="0"/>
              </a:rPr>
              <a:t>De-escalation Techniques</a:t>
            </a:r>
            <a:br>
              <a:rPr lang="en-US" sz="8800" dirty="0">
                <a:latin typeface="Baskerville Old Face" panose="02020602080505020303" pitchFamily="18" charset="0"/>
                <a:ea typeface="+mj-lt"/>
                <a:cs typeface="+mj-lt"/>
              </a:rPr>
            </a:br>
            <a:endParaRPr lang="en-US" sz="88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FAC14-B816-3259-98A2-2810BF21E76D}"/>
              </a:ext>
            </a:extLst>
          </p:cNvPr>
          <p:cNvSpPr txBox="1"/>
          <p:nvPr/>
        </p:nvSpPr>
        <p:spPr>
          <a:xfrm>
            <a:off x="3248025" y="6480843"/>
            <a:ext cx="600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Baskerville Old Face" panose="02020602080505020303" pitchFamily="18" charset="0"/>
              </a:rPr>
              <a:t>Presented By Behavioral Specialist, Division of Early Childhood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92F12-B6C4-DB90-EB8F-508AA3806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" y="7825"/>
            <a:ext cx="12178088" cy="685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FDFE15-0315-696D-9D2C-3B009EB26212}"/>
              </a:ext>
            </a:extLst>
          </p:cNvPr>
          <p:cNvSpPr txBox="1"/>
          <p:nvPr/>
        </p:nvSpPr>
        <p:spPr>
          <a:xfrm>
            <a:off x="2262754" y="1184061"/>
            <a:ext cx="8400018" cy="2456442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228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900" b="1" spc="-150" dirty="0">
                <a:solidFill>
                  <a:srgbClr val="FFF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“Challenging Behavior”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000" spc="-150" dirty="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31A83-7EFE-41D0-DC97-76CB874252BB}"/>
              </a:ext>
            </a:extLst>
          </p:cNvPr>
          <p:cNvSpPr txBox="1"/>
          <p:nvPr/>
        </p:nvSpPr>
        <p:spPr>
          <a:xfrm>
            <a:off x="829160" y="3246766"/>
            <a:ext cx="7415938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any repeated pattern of behavior.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..that interferes with or is at risk of interfering with the child's optimal learning or engagement in pro-social interactions with others” </a:t>
            </a:r>
          </a:p>
        </p:txBody>
      </p:sp>
    </p:spTree>
    <p:extLst>
      <p:ext uri="{BB962C8B-B14F-4D97-AF65-F5344CB8AC3E}">
        <p14:creationId xmlns:p14="http://schemas.microsoft.com/office/powerpoint/2010/main" val="228483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14A80C-A34B-C446-8679-7E9E195D6B77}"/>
              </a:ext>
            </a:extLst>
          </p:cNvPr>
          <p:cNvSpPr txBox="1"/>
          <p:nvPr/>
        </p:nvSpPr>
        <p:spPr>
          <a:xfrm>
            <a:off x="334618" y="4130522"/>
            <a:ext cx="3339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Challenging </a:t>
            </a:r>
          </a:p>
          <a:p>
            <a:r>
              <a:rPr lang="en-US" sz="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       Behaviors</a:t>
            </a:r>
          </a:p>
          <a:p>
            <a:r>
              <a:rPr lang="en-US" sz="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            Include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3921071" y="368931"/>
            <a:ext cx="7144928" cy="589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Withdrawn behaviors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 as shyness, rocking, staring, anxiety, school phobia, truancy, social isolation or hand flapping. 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Disruptive behaviors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 physical and verbal aggression, being out-of-seat, calling out in class, tantrums, swearing, screaming or refusing to follow instructions. </a:t>
            </a:r>
          </a:p>
          <a:p>
            <a:pPr marL="0">
              <a:lnSpc>
                <a:spcPct val="110000"/>
              </a:lnSpc>
              <a:spcBef>
                <a:spcPct val="0"/>
              </a:spcBef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and/or unsafe behaviors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 as head banging, kicking, biting, punching, fighting, running away, smashing equipment or furniture/fixtures. 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social behaviors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 as inappropriate conversations, stealing, being over-affectionate, inappropriate touching or masturbation</a:t>
            </a:r>
            <a:r>
              <a:rPr lang="en-US" sz="2100" dirty="0">
                <a:latin typeface="Baskerville Old Fac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8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828802" y="405555"/>
            <a:ext cx="9577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>
                <a:solidFill>
                  <a:schemeClr val="bg2"/>
                </a:solidFill>
                <a:latin typeface="Baskerville Old Face"/>
              </a:rPr>
              <a:t>Known influences on student behavior</a:t>
            </a:r>
            <a:endParaRPr lang="en-US" sz="47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154983" y="1717761"/>
            <a:ext cx="12037017" cy="467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potential influences on student behavior, and many factors that can lead to behaviors that are challenging for schools to deal with.  These may include: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biophysical factors such as medical conditions or disabilities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factors including emotional trauma or lack of social skills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behavioral/social factors including where a student’s problem behavior has been learned through reinforcement, consequences or adaptation to social practices (a student with a learning difficulty repeatedly misbehaves knowing that he/she will be removed from the class, and this will avoid his/her learning difficulty being exposed)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community factors including for students whose family member/s had difficult, sometimes traumatic, experiences of school and government agencies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factors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group dynamics such as bullying and teasing, cliques or student apathy or hostility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 such as the level of classroom noise or classroom seating arrangements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organization issues such as inconsistent routines, inadequate materials or obliviousness to cultural differences</a:t>
            </a:r>
          </a:p>
          <a:p>
            <a:pPr marL="57150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behavior for example boring or disorganized lessons, over-reaction to misbehavior or over-reliance on punishment.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cases, there is no single “cause” of challenging behavior, but it is the result of several factors operating in combination.</a:t>
            </a:r>
          </a:p>
        </p:txBody>
      </p:sp>
    </p:spTree>
    <p:extLst>
      <p:ext uri="{BB962C8B-B14F-4D97-AF65-F5344CB8AC3E}">
        <p14:creationId xmlns:p14="http://schemas.microsoft.com/office/powerpoint/2010/main" val="22808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A00061F2-A5B1-8AD4-B50D-3B0A4D5AAD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14800" y="643467"/>
            <a:ext cx="70002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9FA0E6B3-BC33-6B2F-9595-B76F3F7844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1326" y="704427"/>
            <a:ext cx="8170548" cy="56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4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199736" y="1521029"/>
            <a:ext cx="11544556" cy="522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The following tips — published by the </a:t>
            </a: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Crisis Prevention Institute</a:t>
            </a: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 and the </a:t>
            </a: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Western Journal of Emergency Medicine</a:t>
            </a: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 — may provide a useful starting point for the de-escalation process. (2-3)</a:t>
            </a:r>
            <a:b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</a:br>
            <a:b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</a:b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https://youtu.be/R2PSExM-NhU</a:t>
            </a:r>
            <a:b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</a:br>
            <a:b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</a:b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https://youtu.be/DCN4qX6t7FQ</a:t>
            </a:r>
            <a:b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</a:br>
            <a:b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</a:rPr>
            </a:br>
            <a:r>
              <a:rPr lang="en-US" sz="2800" dirty="0">
                <a:solidFill>
                  <a:schemeClr val="accent1"/>
                </a:solidFill>
                <a:latin typeface="Baskerville Old Face" panose="020206020805050203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https://youtu.be/Py2T-Gsqq7s</a:t>
            </a:r>
            <a:br>
              <a:rPr lang="en-US" sz="2800" b="1" dirty="0">
                <a:latin typeface="Baskerville Old Face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75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193729" y="419242"/>
            <a:ext cx="11804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D8D8D8"/>
                </a:solidFill>
                <a:latin typeface="Baskerville Old Face"/>
              </a:rPr>
              <a:t>Questions ???</a:t>
            </a:r>
            <a:br>
              <a:rPr lang="en-US" sz="8800" dirty="0">
                <a:latin typeface="Baskerville Old Face"/>
                <a:ea typeface="+mj-lt"/>
                <a:cs typeface="+mj-lt"/>
              </a:rPr>
            </a:br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89B8A-6D9D-42A9-0343-2443516B7F9F}"/>
              </a:ext>
            </a:extLst>
          </p:cNvPr>
          <p:cNvSpPr txBox="1"/>
          <p:nvPr/>
        </p:nvSpPr>
        <p:spPr>
          <a:xfrm>
            <a:off x="523874" y="2204346"/>
            <a:ext cx="11579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Pamela Boyce, 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boycepc@scsk12.org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1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Debany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Corral, 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corralozaetad@scsk12.org</a:t>
            </a:r>
            <a:endParaRPr lang="en-US" sz="21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Shalah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Pate, 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pates@scsk12.org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Keva Smith, 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smithky@scsk12.org</a:t>
            </a:r>
            <a:endParaRPr lang="en-US" sz="21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 Smith, 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smithm12@scsk12.org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Capria Tyson, </a:t>
            </a:r>
            <a:r>
              <a:rPr lang="en-US" sz="21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tysoncm@scsk12.org</a:t>
            </a:r>
            <a:endParaRPr lang="en-US" sz="21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0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0549C6-5885-4697-4ECA-A8A9902C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EF0FE-0732-73C1-551E-B4C7E7AC2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14A80C-A34B-C446-8679-7E9E195D6B77}"/>
              </a:ext>
            </a:extLst>
          </p:cNvPr>
          <p:cNvSpPr txBox="1"/>
          <p:nvPr/>
        </p:nvSpPr>
        <p:spPr>
          <a:xfrm>
            <a:off x="334618" y="3997979"/>
            <a:ext cx="333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Objective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156201" y="2299045"/>
            <a:ext cx="6688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latin typeface="Baskerville Old Face"/>
                <a:ea typeface="+mn-lt"/>
                <a:cs typeface="+mn-lt"/>
              </a:rPr>
              <a:t>To provide teachers and support staff with organized strategies and recommendations when faced with challenging behaviors in the classroom. </a:t>
            </a:r>
            <a:endParaRPr lang="en-US" sz="2800" dirty="0">
              <a:latin typeface="Baskerville Old Face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8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2219817" y="405555"/>
            <a:ext cx="9106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Baskerville Old Face"/>
              </a:rPr>
              <a:t>    </a:t>
            </a:r>
            <a:r>
              <a:rPr lang="en-US" sz="6000" b="1" dirty="0">
                <a:solidFill>
                  <a:schemeClr val="bg2"/>
                </a:solidFill>
                <a:latin typeface="Baskerville Old Face"/>
              </a:rPr>
              <a:t>Defining De-Escalation</a:t>
            </a:r>
            <a:endParaRPr lang="en-US" sz="60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404637" y="2390869"/>
            <a:ext cx="106793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latin typeface="Baskerville Old Face"/>
              </a:rPr>
              <a:t>De-escalation is one technique that can be used when confronted with violent or aggressive </a:t>
            </a:r>
            <a:r>
              <a:rPr lang="en-US" sz="2800" dirty="0">
                <a:latin typeface="Baskerville Old Face"/>
              </a:rPr>
              <a:t>behaviors</a:t>
            </a:r>
            <a:r>
              <a:rPr lang="en-US" sz="2800" i="0" dirty="0">
                <a:latin typeface="Baskerville Old Face"/>
              </a:rPr>
              <a:t>. De-escalation means “transferring your sense of calm and genuine interest </a:t>
            </a:r>
            <a:r>
              <a:rPr lang="en-US" sz="2800" dirty="0">
                <a:latin typeface="Baskerville Old Face"/>
              </a:rPr>
              <a:t>to</a:t>
            </a:r>
            <a:r>
              <a:rPr lang="en-US" sz="2800" i="0" dirty="0">
                <a:latin typeface="Baskerville Old Face"/>
              </a:rPr>
              <a:t> what the “student” wants to tell you by using respectful, clear, limit setting [boundaries].” </a:t>
            </a:r>
            <a:endParaRPr lang="en-US" sz="2800" dirty="0"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19525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2219817" y="405555"/>
            <a:ext cx="7234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Baskerville Old Face"/>
              </a:rPr>
              <a:t>  </a:t>
            </a:r>
            <a:r>
              <a:rPr lang="en-US" sz="6000" b="1" dirty="0">
                <a:solidFill>
                  <a:schemeClr val="bg2"/>
                </a:solidFill>
                <a:latin typeface="Baskerville Old Face"/>
              </a:rPr>
              <a:t>WHO ?</a:t>
            </a:r>
            <a:endParaRPr lang="en-US" sz="60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404637" y="2390869"/>
            <a:ext cx="10679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presentation, the desired focus are teachers and additional school staff, parents and any individuals that encounter specific problematic behaviors when supporting the students that we serve.</a:t>
            </a:r>
          </a:p>
        </p:txBody>
      </p:sp>
    </p:spTree>
    <p:extLst>
      <p:ext uri="{BB962C8B-B14F-4D97-AF65-F5344CB8AC3E}">
        <p14:creationId xmlns:p14="http://schemas.microsoft.com/office/powerpoint/2010/main" val="12825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FA408-F25E-0341-8AFA-B8E3A4CE5E8E}"/>
              </a:ext>
            </a:extLst>
          </p:cNvPr>
          <p:cNvSpPr txBox="1"/>
          <p:nvPr/>
        </p:nvSpPr>
        <p:spPr>
          <a:xfrm>
            <a:off x="340963" y="1747895"/>
            <a:ext cx="5320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latin typeface="Baskerville Old Face" panose="02020602080505020303" pitchFamily="18" charset="0"/>
                <a:ea typeface="+mn-lt"/>
                <a:cs typeface="Times New Roman" panose="02020603050405020304" pitchFamily="18" charset="0"/>
              </a:rPr>
              <a:t>WHAT</a:t>
            </a:r>
            <a:r>
              <a:rPr lang="en-US" sz="4800" dirty="0">
                <a:solidFill>
                  <a:schemeClr val="bg2"/>
                </a:solidFill>
                <a:latin typeface="Baskerville Old Face" panose="02020602080505020303" pitchFamily="18" charset="0"/>
                <a:ea typeface="+mn-lt"/>
                <a:cs typeface="Times New Roman" panose="02020603050405020304" pitchFamily="18" charset="0"/>
              </a:rPr>
              <a:t> is needed when implementing some of these skills ?</a:t>
            </a:r>
            <a:endParaRPr lang="en-US" sz="4800" dirty="0">
              <a:solidFill>
                <a:schemeClr val="bg2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E3484-06F6-B531-4247-C9743AAE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44" y="259212"/>
            <a:ext cx="5858764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14A80C-A34B-C446-8679-7E9E195D6B77}"/>
              </a:ext>
            </a:extLst>
          </p:cNvPr>
          <p:cNvSpPr txBox="1"/>
          <p:nvPr/>
        </p:nvSpPr>
        <p:spPr>
          <a:xfrm>
            <a:off x="334618" y="4568052"/>
            <a:ext cx="333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WHEN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222876" y="1451966"/>
            <a:ext cx="6688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behavior occurs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behavior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behavior</a:t>
            </a:r>
          </a:p>
        </p:txBody>
      </p:sp>
      <p:pic>
        <p:nvPicPr>
          <p:cNvPr id="2" name="Graphic 1" descr="Head with Gears">
            <a:extLst>
              <a:ext uri="{FF2B5EF4-FFF2-40B4-BE49-F238E27FC236}">
                <a16:creationId xmlns:a16="http://schemas.microsoft.com/office/drawing/2014/main" id="{9109302C-BA09-658E-ADB2-EA0E34161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1614" y="3105656"/>
            <a:ext cx="2981050" cy="282731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5801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3556057" y="281568"/>
            <a:ext cx="5079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Baskerville Old Face"/>
              </a:rPr>
              <a:t>    </a:t>
            </a:r>
            <a:r>
              <a:rPr lang="en-US" sz="6000" b="1" dirty="0">
                <a:latin typeface="Baskerville Old Face"/>
              </a:rPr>
              <a:t>WHERE ?</a:t>
            </a:r>
          </a:p>
          <a:p>
            <a:endParaRPr lang="en-US" sz="60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2792817" y="4851144"/>
            <a:ext cx="8456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properly report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safety concerns and incidents to ensure that everyone is covered.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do not take any eye raising occurrences lightly!!</a:t>
            </a:r>
          </a:p>
        </p:txBody>
      </p:sp>
      <p:pic>
        <p:nvPicPr>
          <p:cNvPr id="2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2FE8777-D727-BE69-7D95-DD1834B16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6346" y="2866658"/>
            <a:ext cx="4334358" cy="2398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871BA-C412-50E6-C602-8F946A959827}"/>
              </a:ext>
            </a:extLst>
          </p:cNvPr>
          <p:cNvSpPr txBox="1"/>
          <p:nvPr/>
        </p:nvSpPr>
        <p:spPr>
          <a:xfrm>
            <a:off x="619931" y="1805106"/>
            <a:ext cx="53980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askerville Old Face"/>
              </a:rPr>
              <a:t>RED FLAG BEHAVIORS </a:t>
            </a:r>
          </a:p>
          <a:p>
            <a:pPr algn="ctr"/>
            <a:endParaRPr lang="en-US" dirty="0">
              <a:latin typeface="Baskerville Old Face"/>
              <a:ea typeface="+mn-lt"/>
              <a:cs typeface="+mn-lt"/>
            </a:endParaRPr>
          </a:p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the child or audience to ensure a safe environment for all parties.</a:t>
            </a:r>
          </a:p>
          <a:p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46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2219817" y="405555"/>
            <a:ext cx="8505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Baskerville Old Face"/>
              </a:rPr>
              <a:t>WHY?</a:t>
            </a:r>
            <a:endParaRPr lang="en-US" sz="60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404637" y="2390869"/>
            <a:ext cx="11544556" cy="234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integrating de-escalation strategies and function-based support strategies, educators may be able to meet the youth where they are in a more proactive and comprehensive manner. </a:t>
            </a:r>
            <a:br>
              <a:rPr lang="en-US" sz="2800" b="1" dirty="0">
                <a:latin typeface="Baskerville Old Face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085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4B87DE33-531D-4E1D-5729-43526EC197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7990" y="898902"/>
            <a:ext cx="9073365" cy="5678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9853E-03D7-B1F8-74F4-3087FD9F63C6}"/>
              </a:ext>
            </a:extLst>
          </p:cNvPr>
          <p:cNvSpPr txBox="1"/>
          <p:nvPr/>
        </p:nvSpPr>
        <p:spPr>
          <a:xfrm>
            <a:off x="-790413" y="-111116"/>
            <a:ext cx="55328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b="1" dirty="0">
                <a:solidFill>
                  <a:schemeClr val="bg2"/>
                </a:solidFill>
                <a:latin typeface="Baskerville Old Face" panose="02020602080505020303" pitchFamily="18" charset="0"/>
              </a:rPr>
              <a:t>HOW ?</a:t>
            </a:r>
          </a:p>
        </p:txBody>
      </p:sp>
    </p:spTree>
    <p:extLst>
      <p:ext uri="{BB962C8B-B14F-4D97-AF65-F5344CB8AC3E}">
        <p14:creationId xmlns:p14="http://schemas.microsoft.com/office/powerpoint/2010/main" val="135661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3D66C4DD792448F977949ADDA3B4A" ma:contentTypeVersion="12" ma:contentTypeDescription="Create a new document." ma:contentTypeScope="" ma:versionID="e3600720a9b6c1b96735579ae7dc818e">
  <xsd:schema xmlns:xsd="http://www.w3.org/2001/XMLSchema" xmlns:xs="http://www.w3.org/2001/XMLSchema" xmlns:p="http://schemas.microsoft.com/office/2006/metadata/properties" xmlns:ns3="ff89fdc8-5d27-447e-87d5-33399113db37" xmlns:ns4="765718bd-db34-4d83-99b4-c7118789081a" targetNamespace="http://schemas.microsoft.com/office/2006/metadata/properties" ma:root="true" ma:fieldsID="f98438a59bc9bfb99a89aaf26059f2a2" ns3:_="" ns4:_="">
    <xsd:import namespace="ff89fdc8-5d27-447e-87d5-33399113db37"/>
    <xsd:import namespace="765718bd-db34-4d83-99b4-c711878908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9fdc8-5d27-447e-87d5-33399113d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718bd-db34-4d83-99b4-c71187890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E66DE8-1E4C-450E-8529-523D7F4FAEF7}">
  <ds:schemaRefs>
    <ds:schemaRef ds:uri="http://schemas.microsoft.com/office/infopath/2007/PartnerControls"/>
    <ds:schemaRef ds:uri="http://schemas.microsoft.com/office/2006/documentManagement/types"/>
    <ds:schemaRef ds:uri="765718bd-db34-4d83-99b4-c7118789081a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ff89fdc8-5d27-447e-87d5-33399113db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CF7C6E-595C-4F05-A2B0-EF718809D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118B23-C858-48AD-8B2C-7CE74AFCC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9fdc8-5d27-447e-87d5-33399113db37"/>
    <ds:schemaRef ds:uri="765718bd-db34-4d83-99b4-c71187890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688</Words>
  <Application>Microsoft Office PowerPoint</Application>
  <PresentationFormat>Widescreen</PresentationFormat>
  <Paragraphs>54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 PACHUCKI</dc:creator>
  <cp:lastModifiedBy>KEVA Y SMITH</cp:lastModifiedBy>
  <cp:revision>9</cp:revision>
  <cp:lastPrinted>2023-01-03T16:46:20Z</cp:lastPrinted>
  <dcterms:created xsi:type="dcterms:W3CDTF">2021-01-13T15:17:27Z</dcterms:created>
  <dcterms:modified xsi:type="dcterms:W3CDTF">2023-01-03T17:14:42Z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0x010100EA63D66C4DD792448F977949ADDA3B4A</vt:lpwstr>
  </property>
</Properties>
</file>