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23"/>
  </p:notesMasterIdLst>
  <p:sldIdLst>
    <p:sldId id="443" r:id="rId2"/>
    <p:sldId id="438" r:id="rId3"/>
    <p:sldId id="455" r:id="rId4"/>
    <p:sldId id="473" r:id="rId5"/>
    <p:sldId id="464" r:id="rId6"/>
    <p:sldId id="484" r:id="rId7"/>
    <p:sldId id="471" r:id="rId8"/>
    <p:sldId id="474" r:id="rId9"/>
    <p:sldId id="475" r:id="rId10"/>
    <p:sldId id="485" r:id="rId11"/>
    <p:sldId id="431" r:id="rId12"/>
    <p:sldId id="476" r:id="rId13"/>
    <p:sldId id="477" r:id="rId14"/>
    <p:sldId id="486" r:id="rId15"/>
    <p:sldId id="478" r:id="rId16"/>
    <p:sldId id="479" r:id="rId17"/>
    <p:sldId id="480" r:id="rId18"/>
    <p:sldId id="487" r:id="rId19"/>
    <p:sldId id="481" r:id="rId20"/>
    <p:sldId id="482" r:id="rId21"/>
    <p:sldId id="483" r:id="rId2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Untitled Section" id="{D973B472-A84D-074B-9581-5258CCF4B0E2}">
          <p14:sldIdLst>
            <p14:sldId id="443"/>
            <p14:sldId id="438"/>
            <p14:sldId id="455"/>
            <p14:sldId id="473"/>
            <p14:sldId id="464"/>
            <p14:sldId id="484"/>
            <p14:sldId id="471"/>
            <p14:sldId id="474"/>
            <p14:sldId id="475"/>
            <p14:sldId id="485"/>
            <p14:sldId id="431"/>
            <p14:sldId id="476"/>
            <p14:sldId id="477"/>
            <p14:sldId id="486"/>
            <p14:sldId id="478"/>
            <p14:sldId id="479"/>
            <p14:sldId id="480"/>
            <p14:sldId id="487"/>
            <p14:sldId id="481"/>
            <p14:sldId id="482"/>
            <p14:sldId id="483"/>
          </p14:sldIdLst>
        </p14:section>
      </p14:sectionLst>
    </p:ex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60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4000"/>
    <a:srgbClr val="0000FF"/>
    <a:srgbClr val="FF6FCF"/>
    <a:srgbClr val="8000FF"/>
    <a:srgbClr val="66FFCC"/>
    <a:srgbClr val="008080"/>
    <a:srgbClr val="00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CB087DD-19A6-4A5E-B2FC-530D6B8E557C}">
  <a:tblStyle styleId="{3CB087DD-19A6-4A5E-B2FC-530D6B8E557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705" autoAdjust="0"/>
    <p:restoredTop sz="94660"/>
  </p:normalViewPr>
  <p:slideViewPr>
    <p:cSldViewPr snapToGrid="0">
      <p:cViewPr varScale="1">
        <p:scale>
          <a:sx n="82" d="100"/>
          <a:sy n="82" d="100"/>
        </p:scale>
        <p:origin x="-120" y="-720"/>
      </p:cViewPr>
      <p:guideLst>
        <p:guide orient="horz" pos="1620"/>
        <p:guide orient="horz" pos="60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5558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9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443" y="1237534"/>
            <a:ext cx="7163784" cy="1261884"/>
          </a:xfrm>
          <a:prstGeom prst="rect">
            <a:avLst/>
          </a:prstGeom>
          <a:ln w="76200" cmpd="tri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halkboard"/>
                <a:cs typeface="Chalkboard"/>
              </a:rPr>
              <a:t>TN Foundational Literacy </a:t>
            </a:r>
          </a:p>
          <a:p>
            <a:pPr algn="ctr"/>
            <a:r>
              <a:rPr lang="en-US" sz="2800" dirty="0" smtClean="0">
                <a:latin typeface="Chalkboard"/>
                <a:cs typeface="Chalkboard"/>
              </a:rPr>
              <a:t>February 10-14, 2025</a:t>
            </a:r>
            <a:endParaRPr lang="en-US" sz="2800" dirty="0">
              <a:latin typeface="Chalkboard"/>
              <a:cs typeface="Chalkboard"/>
            </a:endParaRPr>
          </a:p>
        </p:txBody>
      </p:sp>
      <p:pic>
        <p:nvPicPr>
          <p:cNvPr id="3" name="Picture 2" descr="Student Present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778" y="2787262"/>
            <a:ext cx="2168977" cy="2242254"/>
          </a:xfrm>
          <a:prstGeom prst="rect">
            <a:avLst/>
          </a:prstGeom>
        </p:spPr>
      </p:pic>
      <p:pic>
        <p:nvPicPr>
          <p:cNvPr id="4" name="Picture 3" descr="Children Reading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52" y="2732681"/>
            <a:ext cx="2815568" cy="217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04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Bb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Ff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Dd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Gg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Aa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when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your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93169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10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ten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gray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hexagon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wonderfully created!”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Wednesday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February 12,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15822" y="4217558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224038" y="366314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479540" y="333144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782793" y="3663922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891845" y="3297919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806632" y="2972948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234445" y="293022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8315871" y="296854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8064859" y="334506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913262" y="393507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Hexagon 4"/>
          <p:cNvSpPr/>
          <p:nvPr/>
        </p:nvSpPr>
        <p:spPr>
          <a:xfrm>
            <a:off x="4975412" y="2076823"/>
            <a:ext cx="1240117" cy="1135530"/>
          </a:xfrm>
          <a:prstGeom prst="hexago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501899" y="398067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076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081059" y="1856199"/>
            <a:ext cx="2883647" cy="190741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122706" y="1852706"/>
            <a:ext cx="2749176" cy="239059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65794" y="2048104"/>
            <a:ext cx="2807499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flock, knock,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net, set,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map, cap,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round, found, _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3" y="1299882"/>
            <a:ext cx="2831127" cy="53512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30701" y="2074239"/>
            <a:ext cx="2731499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play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ing</a:t>
            </a: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read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ing</a:t>
            </a: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count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ing</a:t>
            </a: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see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ing</a:t>
            </a: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help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ing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164353" y="1837765"/>
            <a:ext cx="2808941" cy="224117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164354" y="1329764"/>
            <a:ext cx="2808940" cy="45935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19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115678" y="1314823"/>
            <a:ext cx="2761289" cy="522941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Adding Syllables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1" name="Google Shape;401;p30"/>
          <p:cNvSpPr txBox="1"/>
          <p:nvPr/>
        </p:nvSpPr>
        <p:spPr>
          <a:xfrm>
            <a:off x="6066118" y="2044700"/>
            <a:ext cx="2911762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hu-HU" sz="3200" dirty="0" smtClean="0">
                <a:latin typeface="Chalkboard"/>
                <a:ea typeface="Lato"/>
                <a:cs typeface="Chalkboard"/>
                <a:sym typeface="Lato"/>
              </a:rPr>
              <a:t>ay</a:t>
            </a:r>
          </a:p>
          <a:p>
            <a:pPr marL="4572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hu-HU" sz="3200" dirty="0" smtClean="0">
                <a:latin typeface="Chalkboard"/>
                <a:ea typeface="Lato"/>
                <a:cs typeface="Chalkboard"/>
                <a:sym typeface="Lato"/>
              </a:rPr>
              <a:t>oo</a:t>
            </a:r>
          </a:p>
          <a:p>
            <a:pPr marL="4572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hu-HU" sz="3200" strike="sngStrike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hu-HU" sz="3200" dirty="0" smtClean="0">
                <a:latin typeface="Chalkboard"/>
                <a:ea typeface="Lato"/>
                <a:cs typeface="Chalkboard"/>
                <a:sym typeface="Lato"/>
              </a:rPr>
              <a:t>ie</a:t>
            </a:r>
            <a:endParaRPr lang="hu-HU" sz="3200" dirty="0">
              <a:latin typeface="Chalkboard"/>
              <a:ea typeface="Lato"/>
              <a:cs typeface="Chalkboard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599813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19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2849885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561116" y="1811891"/>
            <a:ext cx="2849887" cy="1820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2870947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5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l</a:t>
            </a:r>
            <a:r>
              <a:rPr lang="hu-HU" sz="3200" strike="sngStrike" dirty="0" smtClean="0">
                <a:latin typeface="Chalkboard"/>
                <a:ea typeface="Lato"/>
                <a:cs typeface="Chalkboard"/>
                <a:sym typeface="Lato"/>
              </a:rPr>
              <a:t>ay</a:t>
            </a:r>
            <a:endParaRPr lang="hu-HU" sz="3200" strike="sngStrike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5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t</a:t>
            </a:r>
            <a:r>
              <a:rPr lang="hu-HU" sz="3200" strike="sngStrike" dirty="0">
                <a:latin typeface="Chalkboard"/>
                <a:ea typeface="Lato"/>
                <a:cs typeface="Chalkboard"/>
                <a:sym typeface="Lato"/>
              </a:rPr>
              <a:t>oo</a:t>
            </a:r>
          </a:p>
          <a:p>
            <a:pPr marL="457200" lvl="0">
              <a:lnSpc>
                <a:spcPct val="150000"/>
              </a:lnSpc>
            </a:pPr>
            <a:r>
              <a:rPr lang="hu-HU" sz="3200" dirty="0">
                <a:latin typeface="Chalkboard"/>
                <a:ea typeface="Lato"/>
                <a:cs typeface="Chalkboard"/>
                <a:sym typeface="Lato"/>
              </a:rPr>
              <a:t>   p</a:t>
            </a:r>
            <a:r>
              <a:rPr lang="hu-HU" sz="3200" strike="sngStrike" dirty="0">
                <a:latin typeface="Chalkboard"/>
                <a:ea typeface="Lato"/>
                <a:cs typeface="Chalkboard"/>
                <a:sym typeface="Lato"/>
              </a:rPr>
              <a:t>ie</a:t>
            </a:r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r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n, m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 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ck, s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ck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d, b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x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784351" y="2375648"/>
            <a:ext cx="328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7787340" y="2976284"/>
            <a:ext cx="445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7787338" y="3573930"/>
            <a:ext cx="445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0614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4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79247" y="2117299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>
                <a:latin typeface="Chalkboard"/>
                <a:cs typeface="Chalkboard"/>
              </a:rPr>
              <a:t>Zebras</a:t>
            </a:r>
            <a:r>
              <a:rPr lang="en-US" sz="2800" dirty="0">
                <a:latin typeface="Chalkboard"/>
                <a:cs typeface="Chalkboard"/>
              </a:rPr>
              <a:t>, </a:t>
            </a:r>
            <a:r>
              <a:rPr lang="en-US" sz="2800" b="1" dirty="0" err="1">
                <a:latin typeface="Chalkboard"/>
                <a:cs typeface="Chalkboard"/>
              </a:rPr>
              <a:t>zigg</a:t>
            </a:r>
            <a:r>
              <a:rPr lang="en-US" sz="2800" dirty="0" err="1">
                <a:latin typeface="Chalkboard"/>
                <a:cs typeface="Chalkboard"/>
              </a:rPr>
              <a:t>ed</a:t>
            </a:r>
            <a:r>
              <a:rPr lang="en-US" sz="2800" dirty="0">
                <a:latin typeface="Chalkboard"/>
                <a:cs typeface="Chalkboard"/>
              </a:rPr>
              <a:t>, </a:t>
            </a:r>
            <a:r>
              <a:rPr lang="en-US" sz="2800" b="1" dirty="0" err="1">
                <a:latin typeface="Chalkboard"/>
                <a:cs typeface="Chalkboard"/>
              </a:rPr>
              <a:t>zagg</a:t>
            </a:r>
            <a:r>
              <a:rPr lang="en-US" sz="2800" dirty="0" err="1">
                <a:latin typeface="Chalkboard"/>
                <a:cs typeface="Chalkboard"/>
              </a:rPr>
              <a:t>ed</a:t>
            </a:r>
            <a:r>
              <a:rPr lang="en-US" sz="2800" dirty="0">
                <a:latin typeface="Chalkboard"/>
                <a:cs typeface="Chalkboard"/>
              </a:rPr>
              <a:t>, and zoomed. </a:t>
            </a: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19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100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Bb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Ff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Dd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Gg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Aa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when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your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93169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10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ten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gray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hexagon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wonderfully created!”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Thursday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February 13,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15822" y="4217558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224038" y="366314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479540" y="333144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782793" y="3663922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891845" y="3297919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806632" y="2972948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234445" y="293022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8315871" y="296854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8064859" y="334506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913262" y="393507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Hexagon 4"/>
          <p:cNvSpPr/>
          <p:nvPr/>
        </p:nvSpPr>
        <p:spPr>
          <a:xfrm>
            <a:off x="4975412" y="2076823"/>
            <a:ext cx="1240117" cy="1135530"/>
          </a:xfrm>
          <a:prstGeom prst="hexago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501899" y="398067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73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5991412" y="1807882"/>
            <a:ext cx="2973294" cy="239059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137647" y="1733177"/>
            <a:ext cx="2719294" cy="283882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65795" y="2048104"/>
            <a:ext cx="2732794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knee, we,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drop, pop,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bun, son,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fine, line, _</a:t>
            </a:r>
            <a:endParaRPr lang="en-US" sz="2200" dirty="0" smtClean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36235" y="1195294"/>
            <a:ext cx="2898589" cy="61258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30701" y="1987176"/>
            <a:ext cx="2731499" cy="2906463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pick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ing</a:t>
            </a: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fish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ing</a:t>
            </a: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kick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ing</a:t>
            </a: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paint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ing</a:t>
            </a: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melt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ing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164354" y="1807882"/>
            <a:ext cx="2719294" cy="194236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134472" y="1240118"/>
            <a:ext cx="2744948" cy="54900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807134" y="0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805329" y="251254"/>
            <a:ext cx="1046400" cy="5496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19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114462" y="148334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107763" y="1165412"/>
            <a:ext cx="2723631" cy="544792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Adding Syllables</a:t>
            </a:r>
            <a:endParaRPr lang="en-US"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1" name="Google Shape;401;p30"/>
          <p:cNvSpPr txBox="1"/>
          <p:nvPr/>
        </p:nvSpPr>
        <p:spPr>
          <a:xfrm>
            <a:off x="6007053" y="2074239"/>
            <a:ext cx="2941294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o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i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ay</a:t>
            </a:r>
          </a:p>
        </p:txBody>
      </p:sp>
    </p:spTree>
    <p:extLst>
      <p:ext uri="{BB962C8B-B14F-4D97-AF65-F5344CB8AC3E}">
        <p14:creationId xmlns:p14="http://schemas.microsoft.com/office/powerpoint/2010/main" val="4256192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3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07882"/>
            <a:ext cx="2835120" cy="328706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19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3100912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605415" y="1733176"/>
            <a:ext cx="3100914" cy="298824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3085241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s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o</a:t>
            </a:r>
            <a:endParaRPr lang="en-US" sz="3200" strike="sngStrike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 h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i</a:t>
            </a: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 w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ay</a:t>
            </a:r>
            <a:endParaRPr lang="hu-HU" sz="3200" b="1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m, c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 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j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t, b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g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f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n, </a:t>
            </a:r>
            <a:r>
              <a:rPr lang="en-US" sz="3200" dirty="0" err="1" smtClean="0">
                <a:latin typeface="Chalkboard"/>
                <a:ea typeface="Neucha"/>
                <a:cs typeface="Chalkboard"/>
                <a:sym typeface="Neucha"/>
              </a:rPr>
              <a:t>s</a:t>
            </a:r>
            <a:r>
              <a:rPr lang="en-US" sz="3200" b="1" dirty="0" err="1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err="1" smtClean="0">
                <a:latin typeface="Chalkboard"/>
                <a:ea typeface="Neucha"/>
                <a:cs typeface="Chalkboard"/>
                <a:sym typeface="Neucha"/>
              </a:rPr>
              <a:t>d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664823" y="2375646"/>
            <a:ext cx="463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7652870" y="2991222"/>
            <a:ext cx="4601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7640916" y="3606798"/>
            <a:ext cx="502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6331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4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79422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dirty="0">
                <a:latin typeface="Chalkboard"/>
                <a:cs typeface="Chalkboard"/>
              </a:rPr>
              <a:t>Four </a:t>
            </a:r>
            <a:r>
              <a:rPr lang="en-US" sz="2800" b="1" dirty="0">
                <a:latin typeface="Chalkboard"/>
                <a:cs typeface="Chalkboard"/>
              </a:rPr>
              <a:t>furious friends </a:t>
            </a:r>
            <a:r>
              <a:rPr lang="en-US" sz="2800" dirty="0">
                <a:latin typeface="Chalkboard"/>
                <a:cs typeface="Chalkboard"/>
              </a:rPr>
              <a:t>furiously </a:t>
            </a:r>
            <a:r>
              <a:rPr lang="en-US" sz="2800" b="1" dirty="0">
                <a:latin typeface="Chalkboard"/>
                <a:cs typeface="Chalkboard"/>
              </a:rPr>
              <a:t>flew </a:t>
            </a:r>
            <a:r>
              <a:rPr lang="en-US" sz="2800" dirty="0">
                <a:latin typeface="Chalkboard"/>
                <a:cs typeface="Chalkboard"/>
              </a:rPr>
              <a:t>away. </a:t>
            </a: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19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452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Bb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Ff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Dd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Gg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Aa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when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your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93169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10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ten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gray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hexagon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wonderfully created!”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Friday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February 14,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15822" y="4217558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224038" y="366314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479540" y="333144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782793" y="3663922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891845" y="3297919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806632" y="2972948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234445" y="293022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8315871" y="296854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8064859" y="334506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913262" y="393507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Hexagon 4"/>
          <p:cNvSpPr/>
          <p:nvPr/>
        </p:nvSpPr>
        <p:spPr>
          <a:xfrm>
            <a:off x="4975412" y="2076823"/>
            <a:ext cx="1240117" cy="1135530"/>
          </a:xfrm>
          <a:prstGeom prst="hexago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501899" y="398067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546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095999" y="1733177"/>
            <a:ext cx="2913529" cy="328706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197412" y="1748117"/>
            <a:ext cx="2674470" cy="268941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65794" y="2048104"/>
            <a:ext cx="2852323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grid, bid,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eat, wheat,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tool, pool,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when, then, _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3" y="1374588"/>
            <a:ext cx="2907075" cy="41611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212352" y="2044356"/>
            <a:ext cx="2664789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rain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ing</a:t>
            </a: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storm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ing</a:t>
            </a: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snow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ing</a:t>
            </a: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freeze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ing</a:t>
            </a: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hail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ing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149412" y="1822823"/>
            <a:ext cx="2853764" cy="224117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164353" y="1306763"/>
            <a:ext cx="2838823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19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212353" y="1308692"/>
            <a:ext cx="2659529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Adding Syllables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1" name="Google Shape;401;p30"/>
          <p:cNvSpPr txBox="1"/>
          <p:nvPr/>
        </p:nvSpPr>
        <p:spPr>
          <a:xfrm>
            <a:off x="6095651" y="2074239"/>
            <a:ext cx="2913878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hu-HU" sz="32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hu-HU" sz="3200" dirty="0" smtClean="0">
                <a:latin typeface="Chalkboard"/>
                <a:ea typeface="Lato"/>
                <a:cs typeface="Chalkboard"/>
                <a:sym typeface="Lato"/>
              </a:rPr>
              <a:t>ow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200" dirty="0" smtClean="0">
                <a:latin typeface="Chalkboard"/>
                <a:ea typeface="Lato"/>
                <a:cs typeface="Chalkboard"/>
                <a:sym typeface="Lato"/>
              </a:rPr>
              <a:t>    </a:t>
            </a:r>
            <a:r>
              <a:rPr lang="hu-HU" sz="3200" strike="sngStrike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hu-HU" sz="3200" dirty="0" smtClean="0">
                <a:latin typeface="Chalkboard"/>
                <a:ea typeface="Lato"/>
                <a:cs typeface="Chalkboard"/>
                <a:sym typeface="Lato"/>
              </a:rPr>
              <a:t>ee</a:t>
            </a:r>
            <a:endParaRPr lang="hu-HU" sz="3200" dirty="0">
              <a:latin typeface="Chalkboard"/>
              <a:ea typeface="Lato"/>
              <a:cs typeface="Chalkboard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414068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Bb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Ff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Dd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Gg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Aa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when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your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93169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10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ten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gray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hexagon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wonderfully created!”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Monday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February 10,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15822" y="4217558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224038" y="366314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479540" y="333144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782793" y="3663922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891845" y="3297919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806632" y="2972948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234445" y="293022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8315871" y="296854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8064859" y="334506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913262" y="393507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Hexagon 4"/>
          <p:cNvSpPr/>
          <p:nvPr/>
        </p:nvSpPr>
        <p:spPr>
          <a:xfrm>
            <a:off x="4975412" y="2076823"/>
            <a:ext cx="1240117" cy="1135530"/>
          </a:xfrm>
          <a:prstGeom prst="hexago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501899" y="398067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87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19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605767" y="1294012"/>
            <a:ext cx="327894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605414" y="1797122"/>
            <a:ext cx="3279291" cy="294643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20914" y="2120570"/>
            <a:ext cx="3248852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 b</a:t>
            </a:r>
            <a:r>
              <a:rPr lang="hu-HU" sz="3200" strike="sngStrike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  <a:endParaRPr lang="hu-HU" sz="3200" strike="sngStrike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 m</a:t>
            </a:r>
            <a:r>
              <a:rPr lang="hu-HU" sz="3200" strike="sngStrike" dirty="0">
                <a:latin typeface="Chalkboard"/>
                <a:ea typeface="Lato"/>
                <a:cs typeface="Chalkboard"/>
                <a:sym typeface="Lato"/>
              </a:rPr>
              <a:t>ow</a:t>
            </a:r>
          </a:p>
          <a:p>
            <a:pPr marL="457200" lvl="0">
              <a:lnSpc>
                <a:spcPct val="130000"/>
              </a:lnSpc>
            </a:pPr>
            <a:r>
              <a:rPr lang="hu-HU" sz="3200" dirty="0">
                <a:latin typeface="Chalkboard"/>
                <a:ea typeface="Lato"/>
                <a:cs typeface="Chalkboard"/>
                <a:sym typeface="Lato"/>
              </a:rPr>
              <a:t>    s</a:t>
            </a:r>
            <a:r>
              <a:rPr lang="hu-HU" sz="3200" strike="sngStrike" dirty="0">
                <a:latin typeface="Chalkboard"/>
                <a:ea typeface="Lato"/>
                <a:cs typeface="Chalkboard"/>
                <a:sym typeface="Lato"/>
              </a:rPr>
              <a:t>ee</a:t>
            </a:r>
          </a:p>
        </p:txBody>
      </p:sp>
      <p:sp>
        <p:nvSpPr>
          <p:cNvPr id="42" name="Google Shape;404;p30"/>
          <p:cNvSpPr txBox="1"/>
          <p:nvPr/>
        </p:nvSpPr>
        <p:spPr>
          <a:xfrm>
            <a:off x="5578719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clap, well 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him, big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pot, fog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9293" y="2702830"/>
            <a:ext cx="1509059" cy="199718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784352" y="2390588"/>
            <a:ext cx="50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7772398" y="3050988"/>
            <a:ext cx="4601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7790328" y="3651623"/>
            <a:ext cx="4870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75770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4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34599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dirty="0">
                <a:latin typeface="Chalkboard"/>
                <a:cs typeface="Chalkboard"/>
              </a:rPr>
              <a:t>Frieda </a:t>
            </a:r>
            <a:r>
              <a:rPr lang="en-US" sz="2800" b="1" dirty="0">
                <a:latin typeface="Chalkboard"/>
                <a:cs typeface="Chalkboard"/>
              </a:rPr>
              <a:t>fries fresh fish </a:t>
            </a:r>
            <a:r>
              <a:rPr lang="en-US" sz="2800" dirty="0">
                <a:latin typeface="Chalkboard"/>
                <a:cs typeface="Chalkboard"/>
              </a:rPr>
              <a:t>on Fridays. </a:t>
            </a: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19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784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051175" y="1688353"/>
            <a:ext cx="2958353" cy="328706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182471" y="1718235"/>
            <a:ext cx="2569882" cy="328706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79294" y="2092413"/>
            <a:ext cx="2853765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run, done, _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snow, go, _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feet, heat, _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trim, him, _</a:t>
            </a:r>
            <a:endParaRPr lang="en-US" sz="24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36235" y="1255059"/>
            <a:ext cx="2958353" cy="46093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72308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play + </a:t>
            </a:r>
            <a:r>
              <a:rPr lang="en-US" sz="2400" dirty="0" err="1" smtClean="0">
                <a:latin typeface="Chalkboard"/>
                <a:ea typeface="Lato"/>
                <a:cs typeface="Chalkboard"/>
                <a:sym typeface="Lato"/>
              </a:rPr>
              <a:t>ing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walk + </a:t>
            </a:r>
            <a:r>
              <a:rPr lang="en-US" sz="2400" dirty="0" err="1" smtClean="0">
                <a:latin typeface="Chalkboard"/>
                <a:ea typeface="Lato"/>
                <a:cs typeface="Chalkboard"/>
                <a:sym typeface="Lato"/>
              </a:rPr>
              <a:t>ing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cook + </a:t>
            </a:r>
            <a:r>
              <a:rPr lang="en-US" sz="2400" dirty="0" err="1" smtClean="0">
                <a:latin typeface="Chalkboard"/>
                <a:ea typeface="Lato"/>
                <a:cs typeface="Chalkboard"/>
                <a:sym typeface="Lato"/>
              </a:rPr>
              <a:t>ing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talk + </a:t>
            </a:r>
            <a:r>
              <a:rPr lang="en-US" sz="2400" dirty="0" err="1" smtClean="0">
                <a:latin typeface="Chalkboard"/>
                <a:ea typeface="Lato"/>
                <a:cs typeface="Chalkboard"/>
                <a:sym typeface="Lato"/>
              </a:rPr>
              <a:t>ing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look + </a:t>
            </a:r>
            <a:r>
              <a:rPr lang="en-US" sz="2400" dirty="0" err="1" smtClean="0">
                <a:latin typeface="Chalkboard"/>
                <a:ea typeface="Lato"/>
                <a:cs typeface="Chalkboard"/>
                <a:sym typeface="Lato"/>
              </a:rPr>
              <a:t>ing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66118" y="2044700"/>
            <a:ext cx="2928470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     </a:t>
            </a:r>
            <a:r>
              <a:rPr lang="en-US" sz="2800" strike="sngStrike" dirty="0" smtClean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   </a:t>
            </a:r>
            <a:r>
              <a:rPr lang="en-US" sz="2800" strike="sngStrike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ay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   </a:t>
            </a:r>
            <a:r>
              <a:rPr lang="en-US" sz="2800" strike="sngStrike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i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213906" y="1733176"/>
            <a:ext cx="2789270" cy="37353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599" y="1240118"/>
            <a:ext cx="2744695" cy="48923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Make a Rhyme</a:t>
            </a:r>
            <a:r>
              <a:rPr lang="en-US" sz="2400" b="1" dirty="0" smtClean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0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68456" y="237592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19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158761" y="177872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182471" y="1225177"/>
            <a:ext cx="2569882" cy="499968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Adding Syllables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</p:spTree>
    <p:extLst>
      <p:ext uri="{BB962C8B-B14F-4D97-AF65-F5344CB8AC3E}">
        <p14:creationId xmlns:p14="http://schemas.microsoft.com/office/powerpoint/2010/main" val="3524141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2" y="1778000"/>
            <a:ext cx="2873663" cy="343647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821910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19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315941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561116" y="1688353"/>
            <a:ext cx="3174178" cy="328707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552824" y="2060805"/>
            <a:ext cx="3182470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    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w</a:t>
            </a:r>
            <a:r>
              <a:rPr lang="en-US" sz="2800" strike="sngStrike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   m</a:t>
            </a:r>
            <a:r>
              <a:rPr lang="en-US" sz="2800" strike="sngStrike" dirty="0" smtClean="0">
                <a:latin typeface="Chalkboard"/>
                <a:ea typeface="Lato"/>
                <a:cs typeface="Chalkboard"/>
                <a:sym typeface="Lato"/>
              </a:rPr>
              <a:t>ay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   t</a:t>
            </a:r>
            <a:r>
              <a:rPr lang="en-US" sz="2800" strike="sngStrike" dirty="0" smtClean="0">
                <a:latin typeface="Chalkboard"/>
                <a:ea typeface="Lato"/>
                <a:cs typeface="Chalkboard"/>
                <a:sym typeface="Lato"/>
              </a:rPr>
              <a:t>i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r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n, m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 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t, n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k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ss, l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694706" y="2390588"/>
            <a:ext cx="478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7712635" y="2976282"/>
            <a:ext cx="478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7715623" y="3636681"/>
            <a:ext cx="478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70231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42" grpId="0" animBg="1"/>
      <p:bldP spid="2" grpId="0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64481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dirty="0">
                <a:latin typeface="Chalkboard"/>
                <a:cs typeface="Chalkboard"/>
              </a:rPr>
              <a:t>Terrible Tommy </a:t>
            </a:r>
            <a:r>
              <a:rPr lang="en-US" sz="2800" b="1" dirty="0">
                <a:latin typeface="Chalkboard"/>
                <a:cs typeface="Chalkboard"/>
              </a:rPr>
              <a:t>tinkered </a:t>
            </a:r>
            <a:r>
              <a:rPr lang="en-US" sz="2800" dirty="0">
                <a:latin typeface="Chalkboard"/>
                <a:cs typeface="Chalkboard"/>
              </a:rPr>
              <a:t>with the </a:t>
            </a:r>
            <a:r>
              <a:rPr lang="en-US" sz="2800" b="1" dirty="0">
                <a:latin typeface="Chalkboard"/>
                <a:cs typeface="Chalkboard"/>
              </a:rPr>
              <a:t>table </a:t>
            </a:r>
            <a:r>
              <a:rPr lang="en-US" sz="2800" dirty="0">
                <a:latin typeface="Chalkboard"/>
                <a:cs typeface="Chalkboard"/>
              </a:rPr>
              <a:t>and it </a:t>
            </a:r>
            <a:r>
              <a:rPr lang="en-US" sz="2800" b="1" dirty="0">
                <a:latin typeface="Chalkboard"/>
                <a:cs typeface="Chalkboard"/>
              </a:rPr>
              <a:t>tipped</a:t>
            </a:r>
            <a:r>
              <a:rPr lang="en-US" sz="2800" dirty="0">
                <a:latin typeface="Chalkboard"/>
                <a:cs typeface="Chalkboard"/>
              </a:rPr>
              <a:t>. 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19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795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Bb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Ff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Dd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Gg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Aa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when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your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93169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10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ten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gray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hexagon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wonderfully created!”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Tuesday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February 11,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15822" y="4217558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224038" y="366314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479540" y="333144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782793" y="3663922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891845" y="3297919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806632" y="2972948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234445" y="293022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8315871" y="296854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8064859" y="334506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913262" y="393507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Hexagon 4"/>
          <p:cNvSpPr/>
          <p:nvPr/>
        </p:nvSpPr>
        <p:spPr>
          <a:xfrm>
            <a:off x="4975412" y="2076823"/>
            <a:ext cx="1240117" cy="1135530"/>
          </a:xfrm>
          <a:prstGeom prst="hexago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501899" y="398067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2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051177" y="1763060"/>
            <a:ext cx="2928470" cy="313764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137647" y="1822824"/>
            <a:ext cx="2674471" cy="239058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79295" y="2062874"/>
            <a:ext cx="2702500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hot, cot, _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share, pair, _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jug, tug, _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wet, yet, _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66118" y="1255059"/>
            <a:ext cx="2913529" cy="53564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4999" y="2044700"/>
            <a:ext cx="2622177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meet + </a:t>
            </a:r>
            <a:r>
              <a:rPr lang="en-US" sz="2400" dirty="0" err="1" smtClean="0">
                <a:latin typeface="Chalkboard"/>
                <a:ea typeface="Lato"/>
                <a:cs typeface="Chalkboard"/>
                <a:sym typeface="Lato"/>
              </a:rPr>
              <a:t>ing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think + </a:t>
            </a:r>
            <a:r>
              <a:rPr lang="en-US" sz="2400" dirty="0" err="1" smtClean="0">
                <a:latin typeface="Chalkboard"/>
                <a:ea typeface="Lato"/>
                <a:cs typeface="Chalkboard"/>
                <a:sym typeface="Lato"/>
              </a:rPr>
              <a:t>ing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dust + </a:t>
            </a:r>
            <a:r>
              <a:rPr lang="en-US" sz="2400" dirty="0" err="1" smtClean="0">
                <a:latin typeface="Chalkboard"/>
                <a:ea typeface="Lato"/>
                <a:cs typeface="Chalkboard"/>
                <a:sym typeface="Lato"/>
              </a:rPr>
              <a:t>ing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cry + </a:t>
            </a:r>
            <a:r>
              <a:rPr lang="en-US" sz="2400" dirty="0" err="1" smtClean="0">
                <a:latin typeface="Chalkboard"/>
                <a:ea typeface="Lato"/>
                <a:cs typeface="Chalkboard"/>
                <a:sym typeface="Lato"/>
              </a:rPr>
              <a:t>ing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jump + </a:t>
            </a:r>
            <a:r>
              <a:rPr lang="en-US" sz="2400" dirty="0" err="1" smtClean="0">
                <a:latin typeface="Chalkboard"/>
                <a:ea typeface="Lato"/>
                <a:cs typeface="Chalkboard"/>
                <a:sym typeface="Lato"/>
              </a:rPr>
              <a:t>ing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110941" y="1955053"/>
            <a:ext cx="2926528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  </a:t>
            </a:r>
            <a:r>
              <a:rPr lang="en-US" sz="2800" strike="sngStrike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ow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  </a:t>
            </a:r>
            <a:r>
              <a:rPr lang="en-US" sz="2800" strike="sngStrike" dirty="0" smtClean="0">
                <a:latin typeface="Chalkboard"/>
                <a:ea typeface="Lato"/>
                <a:cs typeface="Chalkboard"/>
                <a:sym typeface="Lato"/>
              </a:rPr>
              <a:t>z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oo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  </a:t>
            </a:r>
            <a:r>
              <a:rPr lang="en-US" sz="2800" strike="sngStrike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</a:p>
        </p:txBody>
      </p:sp>
      <p:sp>
        <p:nvSpPr>
          <p:cNvPr id="402" name="Google Shape;402;p30"/>
          <p:cNvSpPr/>
          <p:nvPr/>
        </p:nvSpPr>
        <p:spPr>
          <a:xfrm>
            <a:off x="209175" y="1792941"/>
            <a:ext cx="2674471" cy="239059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599" y="1255059"/>
            <a:ext cx="2655047" cy="53406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836667" y="0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865092" y="222822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19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040631" y="222181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137646" y="1270000"/>
            <a:ext cx="2658505" cy="544792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Adding Syllables</a:t>
            </a:r>
            <a:endParaRPr lang="en-US"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</p:spTree>
    <p:extLst>
      <p:ext uri="{BB962C8B-B14F-4D97-AF65-F5344CB8AC3E}">
        <p14:creationId xmlns:p14="http://schemas.microsoft.com/office/powerpoint/2010/main" val="905471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2" y="1778000"/>
            <a:ext cx="2963312" cy="373529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926498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19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283882" y="1189424"/>
            <a:ext cx="3406589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283882" y="1733175"/>
            <a:ext cx="3451412" cy="313765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292207" y="2075747"/>
            <a:ext cx="3398264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   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l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ow</a:t>
            </a:r>
          </a:p>
          <a:p>
            <a:pPr marL="457200" lvl="0">
              <a:lnSpc>
                <a:spcPct val="130000"/>
              </a:lnSpc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   z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oo</a:t>
            </a:r>
          </a:p>
          <a:p>
            <a:pPr marL="457200" lvl="0">
              <a:lnSpc>
                <a:spcPct val="130000"/>
              </a:lnSpc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    m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  <a:endParaRPr lang="en-US" sz="3200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2" name="Google Shape;404;p30"/>
          <p:cNvSpPr txBox="1"/>
          <p:nvPr/>
        </p:nvSpPr>
        <p:spPr>
          <a:xfrm>
            <a:off x="5498353" y="2166471"/>
            <a:ext cx="2924545" cy="2870979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g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t, n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r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n, p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ff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d, 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873998" y="2315882"/>
            <a:ext cx="373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7876986" y="3021105"/>
            <a:ext cx="373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7862045" y="3648634"/>
            <a:ext cx="373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66287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42" grpId="0" animBg="1"/>
      <p:bldP spid="2" grpId="0"/>
      <p:bldP spid="29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79248" y="2161607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dirty="0">
                <a:latin typeface="Chalkboard"/>
                <a:cs typeface="Chalkboard"/>
              </a:rPr>
              <a:t>Vanessa put </a:t>
            </a:r>
            <a:r>
              <a:rPr lang="en-US" sz="2800" b="1" dirty="0">
                <a:latin typeface="Chalkboard"/>
                <a:cs typeface="Chalkboard"/>
              </a:rPr>
              <a:t>vibrant violets </a:t>
            </a:r>
            <a:r>
              <a:rPr lang="en-US" sz="2800" dirty="0">
                <a:latin typeface="Chalkboard"/>
                <a:cs typeface="Chalkboard"/>
              </a:rPr>
              <a:t>in a </a:t>
            </a:r>
            <a:r>
              <a:rPr lang="en-US" sz="2800" b="1" dirty="0">
                <a:latin typeface="Chalkboard"/>
                <a:cs typeface="Chalkboard"/>
              </a:rPr>
              <a:t>vase</a:t>
            </a:r>
            <a:r>
              <a:rPr lang="en-US" sz="2800" dirty="0">
                <a:latin typeface="Chalkboard"/>
                <a:cs typeface="Chalkboard"/>
              </a:rPr>
              <a:t>. </a:t>
            </a:r>
          </a:p>
          <a:p>
            <a:r>
              <a:rPr lang="en-US" sz="2800" b="1" dirty="0" smtClean="0">
                <a:latin typeface="Chalkboard"/>
                <a:cs typeface="Chalkboard"/>
              </a:rPr>
              <a:t>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19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244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12139</TotalTime>
  <Words>932</Words>
  <Application>Microsoft Macintosh PowerPoint</Application>
  <PresentationFormat>On-screen Show (16:9)</PresentationFormat>
  <Paragraphs>388</Paragraphs>
  <Slides>21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SCS Prek</cp:lastModifiedBy>
  <cp:revision>709</cp:revision>
  <dcterms:modified xsi:type="dcterms:W3CDTF">2024-08-01T20:41:09Z</dcterms:modified>
</cp:coreProperties>
</file>