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64" r:id="rId5"/>
    <p:sldId id="261" r:id="rId6"/>
    <p:sldId id="265" r:id="rId7"/>
    <p:sldId id="266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9FD2-327A-4363-9623-0802A4B5F4C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95FE5-984D-4BBD-B9DB-B7F45C29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3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95FE5-984D-4BBD-B9DB-B7F45C291A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47035"/>
      </p:ext>
    </p:extLst>
  </p:cSld>
  <p:clrMapOvr>
    <a:masterClrMapping/>
  </p:clrMapOvr>
  <p:transition spd="slow" advClick="0" advTm="502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39889"/>
      </p:ext>
    </p:extLst>
  </p:cSld>
  <p:clrMapOvr>
    <a:masterClrMapping/>
  </p:clrMapOvr>
  <p:transition spd="slow" advClick="0" advTm="502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64448"/>
      </p:ext>
    </p:extLst>
  </p:cSld>
  <p:clrMapOvr>
    <a:masterClrMapping/>
  </p:clrMapOvr>
  <p:transition spd="slow" advClick="0" advTm="502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56"/>
      </p:ext>
    </p:extLst>
  </p:cSld>
  <p:clrMapOvr>
    <a:masterClrMapping/>
  </p:clrMapOvr>
  <p:transition spd="slow" advClick="0" advTm="502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09917"/>
      </p:ext>
    </p:extLst>
  </p:cSld>
  <p:clrMapOvr>
    <a:masterClrMapping/>
  </p:clrMapOvr>
  <p:transition spd="slow" advClick="0" advTm="502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94007"/>
      </p:ext>
    </p:extLst>
  </p:cSld>
  <p:clrMapOvr>
    <a:masterClrMapping/>
  </p:clrMapOvr>
  <p:transition spd="slow" advClick="0" advTm="502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93800"/>
      </p:ext>
    </p:extLst>
  </p:cSld>
  <p:clrMapOvr>
    <a:masterClrMapping/>
  </p:clrMapOvr>
  <p:transition spd="slow" advClick="0" advTm="502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9797"/>
      </p:ext>
    </p:extLst>
  </p:cSld>
  <p:clrMapOvr>
    <a:masterClrMapping/>
  </p:clrMapOvr>
  <p:transition spd="slow" advClick="0" advTm="502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75458"/>
      </p:ext>
    </p:extLst>
  </p:cSld>
  <p:clrMapOvr>
    <a:masterClrMapping/>
  </p:clrMapOvr>
  <p:transition spd="slow" advClick="0" advTm="502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16220"/>
      </p:ext>
    </p:extLst>
  </p:cSld>
  <p:clrMapOvr>
    <a:masterClrMapping/>
  </p:clrMapOvr>
  <p:transition spd="slow" advClick="0" advTm="502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9754"/>
      </p:ext>
    </p:extLst>
  </p:cSld>
  <p:clrMapOvr>
    <a:masterClrMapping/>
  </p:clrMapOvr>
  <p:transition spd="slow" advClick="0" advTm="502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9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25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hyperlink" Target="http://stackoverflow.com/questions/21763341/char-array-malloc-sizeof-charlen-vs-malloc-sizeof-charlen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hyperlink" Target="https://twowritingteachers.org/2017/11/15/learning-opportunities-vs-work-homework-and-the-writing-workshop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hyperlink" Target="http://theconversation.com/intense-after-school-tutoring-holds-many-lessons-for-learners-and-teachers-45910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://markaki-students.blogspot.com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014F3B6-A01C-41A0-B15C-76D3780A5A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069" r="-1" b="8068"/>
          <a:stretch/>
        </p:blipFill>
        <p:spPr>
          <a:xfrm>
            <a:off x="81324" y="1130518"/>
            <a:ext cx="5289380" cy="5727482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DE15487-9653-44CD-9BC7-DCEDA4046568}"/>
              </a:ext>
            </a:extLst>
          </p:cNvPr>
          <p:cNvSpPr/>
          <p:nvPr/>
        </p:nvSpPr>
        <p:spPr>
          <a:xfrm>
            <a:off x="1623827" y="48922"/>
            <a:ext cx="2055960" cy="1595886"/>
          </a:xfrm>
          <a:prstGeom prst="wedgeRound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>
                <a:ea typeface="+mn-lt"/>
                <a:cs typeface="+mn-lt"/>
              </a:rPr>
              <a:t>LONGHORNS -</a:t>
            </a:r>
          </a:p>
          <a:p>
            <a:pPr algn="ctr">
              <a:spcAft>
                <a:spcPts val="600"/>
              </a:spcAft>
            </a:pPr>
            <a:r>
              <a:rPr lang="en-US">
                <a:ea typeface="+mn-lt"/>
                <a:cs typeface="+mn-lt"/>
              </a:rPr>
              <a:t>STAY CONNECTED!</a:t>
            </a:r>
            <a:endParaRPr lang="en-US"/>
          </a:p>
        </p:txBody>
      </p:sp>
      <p:sp>
        <p:nvSpPr>
          <p:cNvPr id="5" name="AutoShape 4" descr="For Families: How do I help my student log in to Clever? – Help Center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663884" y="8023209"/>
            <a:ext cx="9144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/>
              <a:t>Leading Learning in the Digital Era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4598" y="-34691"/>
            <a:ext cx="7726166" cy="625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i="1" dirty="0">
              <a:solidFill>
                <a:srgbClr val="00B0F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US" sz="3200" i="1" dirty="0">
                <a:solidFill>
                  <a:srgbClr val="00B0F0"/>
                </a:solidFill>
                <a:latin typeface="Cooper Black" panose="0208090404030B020404" pitchFamily="18" charset="0"/>
              </a:rPr>
              <a:t>Longhorn Staff</a:t>
            </a:r>
          </a:p>
          <a:p>
            <a:pPr lvl="3">
              <a:lnSpc>
                <a:spcPct val="150000"/>
              </a:lnSpc>
            </a:pPr>
            <a:r>
              <a:rPr lang="en-US" sz="1600" b="1" i="1" dirty="0">
                <a:latin typeface="Cooper Black" panose="0208090404030B020404" pitchFamily="18" charset="0"/>
              </a:rPr>
              <a:t>Julia Callaway, Principal</a:t>
            </a:r>
            <a:endParaRPr lang="en-US" sz="1600" i="1" dirty="0">
              <a:latin typeface="Cooper Black" panose="0208090404030B020404" pitchFamily="18" charset="0"/>
            </a:endParaRPr>
          </a:p>
          <a:p>
            <a:pPr lvl="3">
              <a:lnSpc>
                <a:spcPct val="150000"/>
              </a:lnSpc>
            </a:pPr>
            <a:r>
              <a:rPr lang="en-US" sz="1600" b="1" i="1" dirty="0">
                <a:latin typeface="Cooper Black" panose="0208090404030B020404" pitchFamily="18" charset="0"/>
              </a:rPr>
              <a:t>Benjamin Walker, Assistant Principal</a:t>
            </a:r>
            <a:endParaRPr lang="en-US" sz="1600" i="1" dirty="0">
              <a:latin typeface="Cooper Black" panose="0208090404030B020404" pitchFamily="18" charset="0"/>
            </a:endParaRPr>
          </a:p>
          <a:p>
            <a:pPr lvl="3">
              <a:lnSpc>
                <a:spcPct val="150000"/>
              </a:lnSpc>
            </a:pPr>
            <a:r>
              <a:rPr lang="en-US" sz="1600" b="1" i="1" dirty="0">
                <a:latin typeface="Cooper Black" panose="0208090404030B020404" pitchFamily="18" charset="0"/>
              </a:rPr>
              <a:t>Dawn Inman, PLC Coach</a:t>
            </a:r>
            <a:endParaRPr lang="en-US" sz="1600" i="1" dirty="0">
              <a:latin typeface="Cooper Black" panose="0208090404030B020404" pitchFamily="18" charset="0"/>
            </a:endParaRPr>
          </a:p>
          <a:p>
            <a:pPr lvl="3">
              <a:lnSpc>
                <a:spcPct val="150000"/>
              </a:lnSpc>
            </a:pPr>
            <a:r>
              <a:rPr lang="en-US" sz="1600" b="1" i="1" dirty="0">
                <a:latin typeface="Cooper Black" panose="0208090404030B020404" pitchFamily="18" charset="0"/>
              </a:rPr>
              <a:t>Carla Ross, Instructional Coach</a:t>
            </a:r>
          </a:p>
          <a:p>
            <a:pPr lvl="3">
              <a:lnSpc>
                <a:spcPct val="150000"/>
              </a:lnSpc>
            </a:pPr>
            <a:r>
              <a:rPr lang="en-US" sz="1600" b="1" i="1" dirty="0">
                <a:latin typeface="Cooper Black" panose="0208090404030B020404" pitchFamily="18" charset="0"/>
              </a:rPr>
              <a:t>Angela Knox, Instructional Facilitator</a:t>
            </a:r>
          </a:p>
          <a:p>
            <a:pPr lvl="3">
              <a:lnSpc>
                <a:spcPct val="150000"/>
              </a:lnSpc>
            </a:pPr>
            <a:r>
              <a:rPr lang="en-US" sz="1600" b="1" i="1" dirty="0" err="1">
                <a:latin typeface="Cooper Black" panose="0208090404030B020404" pitchFamily="18" charset="0"/>
              </a:rPr>
              <a:t>Shalifia</a:t>
            </a:r>
            <a:r>
              <a:rPr lang="en-US" sz="1600" b="1" i="1" dirty="0">
                <a:latin typeface="Cooper Black" panose="0208090404030B020404" pitchFamily="18" charset="0"/>
              </a:rPr>
              <a:t> Darden, Professional School Counselor</a:t>
            </a:r>
          </a:p>
          <a:p>
            <a:pPr lvl="3">
              <a:lnSpc>
                <a:spcPct val="150000"/>
              </a:lnSpc>
            </a:pPr>
            <a:r>
              <a:rPr lang="en-US" sz="1600" b="1" i="1" dirty="0">
                <a:latin typeface="Cooper Black" panose="0208090404030B020404" pitchFamily="18" charset="0"/>
              </a:rPr>
              <a:t>Tamara Lewis, Communications Coordinator</a:t>
            </a:r>
          </a:p>
          <a:p>
            <a:pPr lvl="3">
              <a:lnSpc>
                <a:spcPct val="150000"/>
              </a:lnSpc>
            </a:pPr>
            <a:r>
              <a:rPr lang="en-US" sz="1600" b="1" i="1" dirty="0">
                <a:latin typeface="Cooper Black" panose="0208090404030B020404" pitchFamily="18" charset="0"/>
              </a:rPr>
              <a:t>Stephanie Edwards, Media and Technology Specialist</a:t>
            </a:r>
          </a:p>
          <a:p>
            <a:pPr lvl="3">
              <a:lnSpc>
                <a:spcPct val="150000"/>
              </a:lnSpc>
            </a:pPr>
            <a:r>
              <a:rPr lang="en-US" sz="1600" b="1" i="1" dirty="0">
                <a:latin typeface="Cooper Black" panose="0208090404030B020404" pitchFamily="18" charset="0"/>
              </a:rPr>
              <a:t>Ricky Richardson,  Technology Lead</a:t>
            </a:r>
          </a:p>
          <a:p>
            <a:pPr lvl="3">
              <a:lnSpc>
                <a:spcPct val="150000"/>
              </a:lnSpc>
            </a:pPr>
            <a:endParaRPr lang="en-US" sz="1600" b="1" i="1" dirty="0">
              <a:latin typeface="Cooper Black" panose="0208090404030B020404" pitchFamily="18" charset="0"/>
            </a:endParaRPr>
          </a:p>
          <a:p>
            <a:pPr lvl="3"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pPr lvl="3"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Cooper Black" panose="0208090404030B020404" pitchFamily="18" charset="0"/>
              </a:rPr>
              <a:t>Homework and Tutoring</a:t>
            </a:r>
          </a:p>
          <a:p>
            <a:pPr lvl="3">
              <a:lnSpc>
                <a:spcPct val="150000"/>
              </a:lnSpc>
            </a:pPr>
            <a:r>
              <a:rPr lang="en-US" b="1" dirty="0"/>
              <a:t> </a:t>
            </a: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F8B2B520-B908-4BCC-9D07-752F68085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30 Second Timer With Jeopardy Thinking Music">
            <a:hlinkClick r:id="" action="ppaction://media"/>
            <a:extLst>
              <a:ext uri="{FF2B5EF4-FFF2-40B4-BE49-F238E27FC236}">
                <a16:creationId xmlns:a16="http://schemas.microsoft.com/office/drawing/2014/main" id="{4B656AF9-AF0C-442B-A001-4002719F81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fade in="3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8800" y="6116099"/>
            <a:ext cx="366202" cy="36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10732"/>
      </p:ext>
    </p:extLst>
  </p:cSld>
  <p:clrMapOvr>
    <a:masterClrMapping/>
  </p:clrMapOvr>
  <p:transition spd="slow" advTm="44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2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00EEF-4D3E-400D-A11A-F12A5A8D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1900" b="1" kern="1200" dirty="0">
                <a:latin typeface="+mj-lt"/>
                <a:ea typeface="+mj-ea"/>
                <a:cs typeface="+mj-cs"/>
              </a:rPr>
              <a:t/>
            </a:r>
            <a:br>
              <a:rPr lang="en-US" sz="1900" b="1" kern="1200" dirty="0">
                <a:latin typeface="+mj-lt"/>
                <a:ea typeface="+mj-ea"/>
                <a:cs typeface="+mj-cs"/>
              </a:rPr>
            </a:br>
            <a:r>
              <a:rPr lang="en-US" sz="1900" b="1" kern="1200" dirty="0">
                <a:latin typeface="+mj-lt"/>
                <a:ea typeface="+mj-ea"/>
                <a:cs typeface="+mj-cs"/>
              </a:rPr>
              <a:t/>
            </a:r>
            <a:br>
              <a:rPr lang="en-US" sz="1900" b="1" kern="1200" dirty="0">
                <a:latin typeface="+mj-lt"/>
                <a:ea typeface="+mj-ea"/>
                <a:cs typeface="+mj-cs"/>
              </a:rPr>
            </a:br>
            <a:r>
              <a:rPr lang="en-US" sz="4000" b="1" i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Homework and Tutoring Guidelines 2020-2021</a:t>
            </a:r>
            <a:r>
              <a:rPr lang="en-US" sz="1900" b="1" kern="1200" dirty="0">
                <a:latin typeface="+mj-lt"/>
                <a:ea typeface="+mj-ea"/>
                <a:cs typeface="+mj-cs"/>
              </a:rPr>
              <a:t/>
            </a:r>
            <a:br>
              <a:rPr lang="en-US" sz="1900" b="1" kern="1200" dirty="0">
                <a:latin typeface="+mj-lt"/>
                <a:ea typeface="+mj-ea"/>
                <a:cs typeface="+mj-cs"/>
              </a:rPr>
            </a:br>
            <a:r>
              <a:rPr lang="en-US" sz="1900" b="1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1900" b="1" kern="1200" dirty="0">
                <a:latin typeface="+mj-lt"/>
                <a:ea typeface="+mj-ea"/>
                <a:cs typeface="+mj-cs"/>
              </a:rPr>
            </a:br>
            <a:r>
              <a:rPr lang="en-US" sz="1900" b="1" kern="1200" dirty="0">
                <a:latin typeface="+mj-lt"/>
                <a:ea typeface="+mj-ea"/>
                <a:cs typeface="+mj-cs"/>
              </a:rPr>
              <a:t/>
            </a:r>
            <a:br>
              <a:rPr lang="en-US" sz="1900" b="1" kern="1200" dirty="0">
                <a:latin typeface="+mj-lt"/>
                <a:ea typeface="+mj-ea"/>
                <a:cs typeface="+mj-cs"/>
              </a:rPr>
            </a:br>
            <a:endParaRPr lang="en-US" sz="1900" kern="1200" dirty="0"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AAA3F-3FC9-4DE4-8AD1-38EFB780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b="1" kern="1200" dirty="0">
                <a:latin typeface="+mn-lt"/>
                <a:ea typeface="+mn-ea"/>
                <a:cs typeface="+mn-cs"/>
              </a:rPr>
              <a:t>This video will preview </a:t>
            </a:r>
            <a:r>
              <a:rPr lang="en-US" sz="2000" b="1" dirty="0"/>
              <a:t>general</a:t>
            </a:r>
            <a:r>
              <a:rPr lang="en-US" sz="2000" b="1" kern="1200" dirty="0">
                <a:latin typeface="+mn-lt"/>
                <a:ea typeface="+mn-ea"/>
                <a:cs typeface="+mn-cs"/>
              </a:rPr>
              <a:t> Homework and Tutoring guidelines.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3E3A57-40C5-4343-B33F-8761C651F4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7600" r="-2" b="-2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87342FEF-E30C-4BCF-936C-1FFCAA1830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79742"/>
      </p:ext>
    </p:extLst>
  </p:cSld>
  <p:clrMapOvr>
    <a:masterClrMapping/>
  </p:clrMapOvr>
  <p:transition spd="slow" advTm="7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0A49C-F79C-48C5-AFB8-D846B7D2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C5F4D-DD3B-4899-9798-FBC2F33F1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r>
              <a:rPr lang="en-US" sz="3200" dirty="0"/>
              <a:t>10% Quarter Grades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(4) Homework Assignments per quarter</a:t>
            </a:r>
          </a:p>
          <a:p>
            <a:endParaRPr lang="en-US" sz="20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EE90BA3-7015-46AE-B9C7-22055796B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7198" r="2" b="2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E61AA03-0D61-4E28-8A69-E9F01CFFB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02771"/>
      </p:ext>
    </p:extLst>
  </p:cSld>
  <p:clrMapOvr>
    <a:masterClrMapping/>
  </p:clrMapOvr>
  <p:transition spd="slow" advTm="86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6EB80E6F-63E9-445B-943F-8EE3636B1B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244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A63BA-3963-4A2E-890A-943778D6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Tutoring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47AD0-B062-4A1A-A0E2-2D611603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Teachers</a:t>
            </a:r>
          </a:p>
          <a:p>
            <a:pPr marL="0" indent="0">
              <a:buNone/>
            </a:pPr>
            <a:r>
              <a:rPr lang="en-US" sz="1800" dirty="0"/>
              <a:t> Weekly After-school Tutoring Day   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Appointments </a:t>
            </a:r>
          </a:p>
          <a:p>
            <a:pPr marL="0" indent="0">
              <a:buNone/>
            </a:pPr>
            <a:r>
              <a:rPr lang="en-US" sz="1800" dirty="0"/>
              <a:t>Schedule Tutoring by Appointments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FF0000"/>
                </a:solidFill>
              </a:rPr>
              <a:t>Fridays </a:t>
            </a:r>
          </a:p>
          <a:p>
            <a:pPr marL="0" indent="0">
              <a:buNone/>
            </a:pPr>
            <a:r>
              <a:rPr lang="en-US" sz="1800" dirty="0"/>
              <a:t>One-on-One, Small Groups, Parent-Teacher Conferences</a:t>
            </a:r>
            <a:r>
              <a:rPr lang="en-US" sz="1800"/>
              <a:t>, and Student </a:t>
            </a:r>
            <a:r>
              <a:rPr lang="en-US" sz="1800" dirty="0"/>
              <a:t>Conferences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F8C0B6F-590B-4589-986B-F3B5B0710A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77968"/>
      </p:ext>
    </p:extLst>
  </p:cSld>
  <p:clrMapOvr>
    <a:masterClrMapping/>
  </p:clrMapOvr>
  <p:transition spd="slow" advTm="21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014F3B6-A01C-41A0-B15C-76D3780A5A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0" r="5702" b="2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90AB5358-29B9-4B4B-9ED1-2880F36D38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2295" r="4112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913" y="1014984"/>
            <a:ext cx="3430958" cy="3393037"/>
          </a:xfrm>
        </p:spPr>
        <p:txBody>
          <a:bodyPr anchor="b">
            <a:normAutofit fontScale="90000"/>
          </a:bodyPr>
          <a:lstStyle/>
          <a:p>
            <a:r>
              <a:rPr lang="en-US" sz="1900" b="1" i="1" dirty="0"/>
              <a:t/>
            </a:r>
            <a:br>
              <a:rPr lang="en-US" sz="1900" b="1" i="1" dirty="0"/>
            </a:br>
            <a:r>
              <a:rPr lang="en-US" sz="1900" b="1" i="1" dirty="0"/>
              <a:t/>
            </a:r>
            <a:br>
              <a:rPr lang="en-US" sz="1900" b="1" i="1" dirty="0"/>
            </a:br>
            <a:r>
              <a:rPr lang="en-US" sz="1900" b="1" i="1" dirty="0"/>
              <a:t/>
            </a:r>
            <a:br>
              <a:rPr lang="en-US" sz="1900" b="1" i="1" dirty="0"/>
            </a:br>
            <a:r>
              <a:rPr lang="en-US" sz="4000" b="1" i="1" dirty="0">
                <a:solidFill>
                  <a:srgbClr val="FF0000"/>
                </a:solidFill>
              </a:rPr>
              <a:t/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>Help is Available!</a:t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/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>Homework and Tutoring</a:t>
            </a:r>
            <a:r>
              <a:rPr lang="en-US" sz="1900" b="1" i="1" dirty="0"/>
              <a:t/>
            </a:r>
            <a:br>
              <a:rPr lang="en-US" sz="1900" b="1" i="1" dirty="0"/>
            </a:br>
            <a:r>
              <a:rPr lang="en-US" sz="1900" b="1" i="1" dirty="0"/>
              <a:t/>
            </a:r>
            <a:br>
              <a:rPr lang="en-US" sz="1900" b="1" i="1" dirty="0"/>
            </a:br>
            <a:r>
              <a:rPr lang="en-US" sz="1900" b="1" i="1" dirty="0"/>
              <a:t/>
            </a:r>
            <a:br>
              <a:rPr lang="en-US" sz="1900" b="1" i="1" dirty="0"/>
            </a:br>
            <a:endParaRPr lang="en-US" sz="1900" b="1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For Families: How do I help my student log in to Clever? – Help Center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663884" y="8023209"/>
            <a:ext cx="9144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D9D9B2C-1DCC-44D7-BFDD-34B03E19B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02247"/>
      </p:ext>
    </p:extLst>
  </p:cSld>
  <p:clrMapOvr>
    <a:masterClrMapping/>
  </p:clrMapOvr>
  <p:transition spd="slow" advTm="1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C2381D8DE11D46AF5D8B112D153186" ma:contentTypeVersion="11" ma:contentTypeDescription="Create a new document." ma:contentTypeScope="" ma:versionID="05ce51dd30c2c88dd796fec5b76782e7">
  <xsd:schema xmlns:xsd="http://www.w3.org/2001/XMLSchema" xmlns:xs="http://www.w3.org/2001/XMLSchema" xmlns:p="http://schemas.microsoft.com/office/2006/metadata/properties" xmlns:ns3="204cca37-6ba1-465b-8fae-53bac367531e" xmlns:ns4="1d64bc40-025e-4e81-be8e-5d301e9112f8" targetNamespace="http://schemas.microsoft.com/office/2006/metadata/properties" ma:root="true" ma:fieldsID="a8cc416bf2fd70cc93caf12863bffcaf" ns3:_="" ns4:_="">
    <xsd:import namespace="204cca37-6ba1-465b-8fae-53bac367531e"/>
    <xsd:import namespace="1d64bc40-025e-4e81-be8e-5d301e9112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cca37-6ba1-465b-8fae-53bac36753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4bc40-025e-4e81-be8e-5d301e9112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4E551B-19B6-437E-9113-C88CE23929EF}">
  <ds:schemaRefs>
    <ds:schemaRef ds:uri="http://schemas.microsoft.com/office/2006/metadata/properties"/>
    <ds:schemaRef ds:uri="204cca37-6ba1-465b-8fae-53bac367531e"/>
    <ds:schemaRef ds:uri="1d64bc40-025e-4e81-be8e-5d301e9112f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73A437-33F3-4F46-83A2-8071AAC4C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4cca37-6ba1-465b-8fae-53bac367531e"/>
    <ds:schemaRef ds:uri="1d64bc40-025e-4e81-be8e-5d301e9112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1341DA-CD17-40B8-A597-B82F7DD110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9053</TotalTime>
  <Words>109</Words>
  <Application>Microsoft Office PowerPoint</Application>
  <PresentationFormat>Widescreen</PresentationFormat>
  <Paragraphs>33</Paragraphs>
  <Slides>5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Calibri</vt:lpstr>
      <vt:lpstr>Calibri Light</vt:lpstr>
      <vt:lpstr>Cooper Black</vt:lpstr>
      <vt:lpstr>Office Theme</vt:lpstr>
      <vt:lpstr>PowerPoint Presentation</vt:lpstr>
      <vt:lpstr>  Homework and Tutoring Guidelines 2020-2021    </vt:lpstr>
      <vt:lpstr>Homework</vt:lpstr>
      <vt:lpstr>Tutoring</vt:lpstr>
      <vt:lpstr>    Help is Available!  Homework and Tutoring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 JOHNSON</dc:creator>
  <cp:lastModifiedBy>TAMARA  LEWIS</cp:lastModifiedBy>
  <cp:revision>15</cp:revision>
  <dcterms:created xsi:type="dcterms:W3CDTF">2020-08-10T21:28:39Z</dcterms:created>
  <dcterms:modified xsi:type="dcterms:W3CDTF">2020-08-26T19:41:31Z</dcterms:modified>
</cp:coreProperties>
</file>