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3" r:id="rId1"/>
  </p:sldMasterIdLst>
  <p:notesMasterIdLst>
    <p:notesMasterId r:id="rId23"/>
  </p:notesMasterIdLst>
  <p:sldIdLst>
    <p:sldId id="443" r:id="rId2"/>
    <p:sldId id="438" r:id="rId3"/>
    <p:sldId id="455" r:id="rId4"/>
    <p:sldId id="473" r:id="rId5"/>
    <p:sldId id="464" r:id="rId6"/>
    <p:sldId id="484" r:id="rId7"/>
    <p:sldId id="471" r:id="rId8"/>
    <p:sldId id="474" r:id="rId9"/>
    <p:sldId id="475" r:id="rId10"/>
    <p:sldId id="485" r:id="rId11"/>
    <p:sldId id="431" r:id="rId12"/>
    <p:sldId id="476" r:id="rId13"/>
    <p:sldId id="477" r:id="rId14"/>
    <p:sldId id="486" r:id="rId15"/>
    <p:sldId id="478" r:id="rId16"/>
    <p:sldId id="479" r:id="rId17"/>
    <p:sldId id="480" r:id="rId18"/>
    <p:sldId id="487" r:id="rId19"/>
    <p:sldId id="481" r:id="rId20"/>
    <p:sldId id="482" r:id="rId21"/>
    <p:sldId id="483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Untitled Section" id="{D973B472-A84D-074B-9581-5258CCF4B0E2}">
          <p14:sldIdLst>
            <p14:sldId id="443"/>
            <p14:sldId id="438"/>
            <p14:sldId id="455"/>
            <p14:sldId id="473"/>
            <p14:sldId id="464"/>
            <p14:sldId id="484"/>
            <p14:sldId id="471"/>
            <p14:sldId id="474"/>
            <p14:sldId id="475"/>
            <p14:sldId id="485"/>
            <p14:sldId id="431"/>
            <p14:sldId id="476"/>
            <p14:sldId id="477"/>
            <p14:sldId id="486"/>
            <p14:sldId id="478"/>
            <p14:sldId id="479"/>
            <p14:sldId id="480"/>
            <p14:sldId id="487"/>
            <p14:sldId id="481"/>
            <p14:sldId id="482"/>
            <p14:sldId id="483"/>
          </p14:sldIdLst>
        </p14:section>
      </p14:sectionLst>
    </p:ext>
    <p:ext uri="{EFAFB233-063F-42B5-8137-9DF3F51BA10A}">
      <p15:sldGuideLst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609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4000"/>
    <a:srgbClr val="0000FF"/>
    <a:srgbClr val="FF6FCF"/>
    <a:srgbClr val="8000FF"/>
    <a:srgbClr val="66FFCC"/>
    <a:srgbClr val="008080"/>
    <a:srgbClr val="00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3CB087DD-19A6-4A5E-B2FC-530D6B8E557C}">
  <a:tblStyle styleId="{3CB087DD-19A6-4A5E-B2FC-530D6B8E557C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 showComments="0">
  <p:normalViewPr>
    <p:restoredLeft sz="15705" autoAdjust="0"/>
    <p:restoredTop sz="94660"/>
  </p:normalViewPr>
  <p:slideViewPr>
    <p:cSldViewPr snapToGrid="0">
      <p:cViewPr varScale="1">
        <p:scale>
          <a:sx n="82" d="100"/>
          <a:sy n="82" d="100"/>
        </p:scale>
        <p:origin x="-120" y="-720"/>
      </p:cViewPr>
      <p:guideLst>
        <p:guide orient="horz" pos="1620"/>
        <p:guide orient="horz" pos="609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notesMaster" Target="notesMasters/notes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55890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" name="Google Shape;382;g8d7302095e_1_17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3" name="Google Shape;383;g8d7302095e_1_17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" name="Google Shape;411;g8d7302095e_1_18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2" name="Google Shape;412;g8d7302095e_1_18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8d7302095e_1_17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8d7302095e_1_17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1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3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5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1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7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19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0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21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2.png"/><Relationship Id="rId21" Type="http://schemas.openxmlformats.org/officeDocument/2006/relationships/image" Target="../media/image13.png"/><Relationship Id="rId22" Type="http://schemas.openxmlformats.org/officeDocument/2006/relationships/image" Target="../media/image14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Relationship Id="rId9" Type="http://schemas.openxmlformats.org/officeDocument/2006/relationships/hyperlink" Target="http://www.youtube.com/watch?v=Vn31KFenBIo" TargetMode="External"/><Relationship Id="rId10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5.jp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hyperlink" Target="http://www.youtube.com/watch?v=Vn31KFenBIo" TargetMode="External"/><Relationship Id="rId20" Type="http://schemas.openxmlformats.org/officeDocument/2006/relationships/image" Target="../media/image16.jpeg"/><Relationship Id="rId10" Type="http://schemas.openxmlformats.org/officeDocument/2006/relationships/image" Target="../media/image6.jpg"/><Relationship Id="rId11" Type="http://schemas.openxmlformats.org/officeDocument/2006/relationships/hyperlink" Target="http://www.youtube.com/watch?v=kI_nLzMIMrE" TargetMode="External"/><Relationship Id="rId12" Type="http://schemas.openxmlformats.org/officeDocument/2006/relationships/image" Target="../media/image7.jpg"/><Relationship Id="rId13" Type="http://schemas.openxmlformats.org/officeDocument/2006/relationships/hyperlink" Target="http://www.youtube.com/watch?v=2nli1Gc4Bzw" TargetMode="External"/><Relationship Id="rId14" Type="http://schemas.openxmlformats.org/officeDocument/2006/relationships/image" Target="../media/image8.jpg"/><Relationship Id="rId15" Type="http://schemas.openxmlformats.org/officeDocument/2006/relationships/hyperlink" Target="http://www.youtube.com/watch?v=bOf-i0n3TeU" TargetMode="External"/><Relationship Id="rId16" Type="http://schemas.openxmlformats.org/officeDocument/2006/relationships/image" Target="../media/image9.jpg"/><Relationship Id="rId17" Type="http://schemas.openxmlformats.org/officeDocument/2006/relationships/hyperlink" Target="http://www.youtube.com/watch?v=eOXSY4NKBzA" TargetMode="External"/><Relationship Id="rId18" Type="http://schemas.openxmlformats.org/officeDocument/2006/relationships/image" Target="../media/image10.jpg"/><Relationship Id="rId19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hyperlink" Target="http://www.youtube.com/watch?v=Df-iOVz7S7I" TargetMode="External"/><Relationship Id="rId4" Type="http://schemas.openxmlformats.org/officeDocument/2006/relationships/image" Target="../media/image3.jpg"/><Relationship Id="rId5" Type="http://schemas.openxmlformats.org/officeDocument/2006/relationships/hyperlink" Target="http://www.youtube.com/watch?v=oef7URSf69g" TargetMode="External"/><Relationship Id="rId6" Type="http://schemas.openxmlformats.org/officeDocument/2006/relationships/image" Target="../media/image4.jpg"/><Relationship Id="rId7" Type="http://schemas.openxmlformats.org/officeDocument/2006/relationships/hyperlink" Target="http://www.youtube.com/watch?v=LY6h3pkdsro" TargetMode="External"/><Relationship Id="rId8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9443" y="1237534"/>
            <a:ext cx="7163784" cy="1261884"/>
          </a:xfrm>
          <a:prstGeom prst="rect">
            <a:avLst/>
          </a:prstGeom>
          <a:ln w="76200" cmpd="tri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latin typeface="Chalkboard"/>
                <a:cs typeface="Chalkboard"/>
              </a:rPr>
              <a:t>TN Foundational Literacy </a:t>
            </a:r>
          </a:p>
          <a:p>
            <a:pPr algn="ctr"/>
            <a:r>
              <a:rPr lang="en-US" sz="2800" smtClean="0">
                <a:latin typeface="Chalkboard"/>
                <a:cs typeface="Chalkboard"/>
              </a:rPr>
              <a:t>March 3-7, 2024</a:t>
            </a:r>
            <a:endParaRPr lang="en-US" sz="2800" dirty="0">
              <a:latin typeface="Chalkboard"/>
              <a:cs typeface="Chalkboard"/>
            </a:endParaRPr>
          </a:p>
        </p:txBody>
      </p:sp>
      <p:pic>
        <p:nvPicPr>
          <p:cNvPr id="3" name="Picture 2" descr="Student Presentin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1778" y="2787262"/>
            <a:ext cx="2168977" cy="2242254"/>
          </a:xfrm>
          <a:prstGeom prst="rect">
            <a:avLst/>
          </a:prstGeom>
        </p:spPr>
      </p:pic>
      <p:pic>
        <p:nvPicPr>
          <p:cNvPr id="4" name="Picture 3" descr="Children Reading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52" y="2732681"/>
            <a:ext cx="2815568" cy="2175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21047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sphere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Wednesday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5,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range Sphere1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64" y="1918214"/>
            <a:ext cx="1478669" cy="1427012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8099838" y="355356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475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81059" y="1856199"/>
            <a:ext cx="2883647" cy="190741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22706" y="1852706"/>
            <a:ext cx="2749176" cy="239059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07104" y="2048104"/>
            <a:ext cx="2922408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seek, leak,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cheek, weak,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look, book,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shock, took,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299882"/>
            <a:ext cx="2831127" cy="535127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2074239"/>
            <a:ext cx="273149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fell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wind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yell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pill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ow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err="1" smtClean="0">
                <a:latin typeface="Chalkboard"/>
                <a:ea typeface="Lato"/>
                <a:cs typeface="Chalkboard"/>
                <a:sym typeface="Lato"/>
              </a:rPr>
              <a:t>jell</a:t>
            </a:r>
            <a:r>
              <a:rPr lang="en-US" sz="2600" strike="sngStrike" dirty="0" err="1" smtClean="0">
                <a:latin typeface="Chalkboard"/>
                <a:ea typeface="Lato"/>
                <a:cs typeface="Chalkboard"/>
                <a:sym typeface="Lato"/>
              </a:rPr>
              <a:t>o</a:t>
            </a:r>
            <a:endParaRPr lang="en-US" sz="2600" strike="sngStrike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07105" y="1837765"/>
            <a:ext cx="2953008" cy="258656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07103" y="1329764"/>
            <a:ext cx="2953009" cy="459355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15678" y="1314823"/>
            <a:ext cx="2761289" cy="522941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66118" y="2044700"/>
            <a:ext cx="2911762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s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un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up</a:t>
            </a:r>
          </a:p>
          <a:p>
            <a:pPr marL="457200" lvl="0" indent="0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ug 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25998130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2849885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811891"/>
            <a:ext cx="2849887" cy="18200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2870947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su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n</a:t>
            </a: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pu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5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hu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ll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c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0" y="2375648"/>
            <a:ext cx="4626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87340" y="2976284"/>
            <a:ext cx="445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87338" y="3573930"/>
            <a:ext cx="4452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06145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247" y="2117299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Grumpy </a:t>
            </a:r>
            <a:r>
              <a:rPr lang="en-US" sz="2800" b="1" dirty="0">
                <a:latin typeface="Chalkboard"/>
                <a:cs typeface="Chalkboard"/>
              </a:rPr>
              <a:t>green </a:t>
            </a:r>
            <a:r>
              <a:rPr lang="en-US" sz="2800" b="1" dirty="0" err="1">
                <a:latin typeface="Chalkboard"/>
                <a:cs typeface="Chalkboard"/>
              </a:rPr>
              <a:t>grinch</a:t>
            </a:r>
            <a:r>
              <a:rPr lang="en-US" sz="2800" b="1" dirty="0">
                <a:latin typeface="Chalkboard"/>
                <a:cs typeface="Chalkboard"/>
              </a:rPr>
              <a:t> </a:t>
            </a:r>
            <a:r>
              <a:rPr lang="en-US" sz="2800" dirty="0">
                <a:latin typeface="Chalkboard"/>
                <a:cs typeface="Chalkboard"/>
              </a:rPr>
              <a:t>gave great </a:t>
            </a:r>
            <a:r>
              <a:rPr lang="en-US" sz="2800" b="1" dirty="0">
                <a:latin typeface="Chalkboard"/>
                <a:cs typeface="Chalkboard"/>
              </a:rPr>
              <a:t>gifts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3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100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sphere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Thursday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6,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range Sphere1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64" y="1918214"/>
            <a:ext cx="1478669" cy="1427012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8099838" y="355356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925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5991412" y="1807882"/>
            <a:ext cx="2973294" cy="239059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733177"/>
            <a:ext cx="2719294" cy="283882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5" y="2048104"/>
            <a:ext cx="2833116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wish, dish,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mouth, south,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such, hutch,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fresh, mesh, _</a:t>
            </a:r>
            <a:endParaRPr lang="en-US" sz="2200" dirty="0" smtClean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195294"/>
            <a:ext cx="2898589" cy="61258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30701" y="1987176"/>
            <a:ext cx="2731499" cy="2906463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laugh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ter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brav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pow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der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short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or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der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64354" y="1807881"/>
            <a:ext cx="2819256" cy="21202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34472" y="1240118"/>
            <a:ext cx="2849138" cy="54900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07134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05329" y="251254"/>
            <a:ext cx="1046400" cy="69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14462" y="148334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07763" y="1165412"/>
            <a:ext cx="2723631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lang="en-US"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07053" y="2074239"/>
            <a:ext cx="2941294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un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ut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b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eg</a:t>
            </a:r>
          </a:p>
        </p:txBody>
      </p:sp>
    </p:spTree>
    <p:extLst>
      <p:ext uri="{BB962C8B-B14F-4D97-AF65-F5344CB8AC3E}">
        <p14:creationId xmlns:p14="http://schemas.microsoft.com/office/powerpoint/2010/main" val="4256192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07882"/>
            <a:ext cx="2835120" cy="328706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00912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5" y="1733176"/>
            <a:ext cx="3100914" cy="298824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35854" y="2060805"/>
            <a:ext cx="3085241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bu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nu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t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be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g</a:t>
            </a: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p, 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x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ss,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ss,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664823" y="2375646"/>
            <a:ext cx="4631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652870" y="2991222"/>
            <a:ext cx="5023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640916" y="3606798"/>
            <a:ext cx="502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96331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79422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Shrimps </a:t>
            </a:r>
            <a:r>
              <a:rPr lang="en-US" sz="2800" b="1" dirty="0">
                <a:latin typeface="Chalkboard"/>
                <a:cs typeface="Chalkboard"/>
              </a:rPr>
              <a:t>sing super sharp </a:t>
            </a:r>
            <a:r>
              <a:rPr lang="en-US" sz="2800" dirty="0">
                <a:latin typeface="Chalkboard"/>
                <a:cs typeface="Chalkboard"/>
              </a:rPr>
              <a:t>songs</a:t>
            </a:r>
            <a:r>
              <a:rPr lang="en-US" sz="2800" dirty="0"/>
              <a:t>. </a:t>
            </a: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4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5452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sphere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Friday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7,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range Sphere1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64" y="1918214"/>
            <a:ext cx="1478669" cy="1427012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8099838" y="355356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4188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95999" y="1733177"/>
            <a:ext cx="2913529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97412" y="1748117"/>
            <a:ext cx="2674470" cy="268941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65794" y="2048104"/>
            <a:ext cx="2852323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chore, shore,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chick, thick,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ship, chip, _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dirty="0" smtClean="0">
                <a:latin typeface="Chalkboard"/>
                <a:ea typeface="Lato"/>
                <a:cs typeface="Chalkboard"/>
                <a:sym typeface="Lato"/>
              </a:rPr>
              <a:t>chop, shop, _</a:t>
            </a:r>
          </a:p>
        </p:txBody>
      </p:sp>
      <p:sp>
        <p:nvSpPr>
          <p:cNvPr id="399" name="Google Shape;399;p30"/>
          <p:cNvSpPr txBox="1"/>
          <p:nvPr/>
        </p:nvSpPr>
        <p:spPr>
          <a:xfrm>
            <a:off x="6102453" y="1374588"/>
            <a:ext cx="2907075" cy="41611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212352" y="2044356"/>
            <a:ext cx="2664789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paint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long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loud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numb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smtClean="0">
                <a:latin typeface="Chalkboard"/>
                <a:ea typeface="Lato"/>
                <a:cs typeface="Chalkboard"/>
                <a:sym typeface="Lato"/>
              </a:rPr>
              <a:t>memb</a:t>
            </a:r>
            <a:r>
              <a:rPr lang="en-US" sz="26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  <a:endParaRPr lang="en-US" sz="26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149412" y="1822823"/>
            <a:ext cx="2853764" cy="22411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164353" y="1306763"/>
            <a:ext cx="2838823" cy="48235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212353" y="1308692"/>
            <a:ext cx="2659529" cy="506100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1" name="Google Shape;401;p30"/>
          <p:cNvSpPr txBox="1"/>
          <p:nvPr/>
        </p:nvSpPr>
        <p:spPr>
          <a:xfrm>
            <a:off x="6095651" y="2074239"/>
            <a:ext cx="2913878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err="1" smtClean="0">
                <a:latin typeface="Chalkboard"/>
                <a:ea typeface="Lato"/>
                <a:cs typeface="Chalkboard"/>
                <a:sym typeface="Lato"/>
              </a:rPr>
              <a:t>p</a:t>
            </a:r>
            <a:r>
              <a:rPr lang="en-US" sz="3200" dirty="0" err="1" smtClean="0">
                <a:latin typeface="Chalkboard"/>
                <a:ea typeface="Lato"/>
                <a:cs typeface="Chalkboard"/>
                <a:sym typeface="Lato"/>
              </a:rPr>
              <a:t>om</a:t>
            </a:r>
            <a:endParaRPr lang="en-US" sz="32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ap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l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ag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</p:spTree>
    <p:extLst>
      <p:ext uri="{BB962C8B-B14F-4D97-AF65-F5344CB8AC3E}">
        <p14:creationId xmlns:p14="http://schemas.microsoft.com/office/powerpoint/2010/main" val="34140681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4" grpId="0" animBg="1"/>
      <p:bldP spid="26" grpId="0" animBg="1"/>
      <p:bldP spid="3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sphere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Monday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3,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range Sphere1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64" y="1918214"/>
            <a:ext cx="1478669" cy="1427012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8099838" y="355356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487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3" y="1885739"/>
            <a:ext cx="2835120" cy="196770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783715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605767" y="1294012"/>
            <a:ext cx="327894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605414" y="1797122"/>
            <a:ext cx="3279291" cy="294643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620914" y="2120570"/>
            <a:ext cx="3248852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3200" dirty="0" err="1">
                <a:latin typeface="Chalkboard"/>
                <a:ea typeface="Lato"/>
                <a:cs typeface="Chalkboard"/>
                <a:sym typeface="Lato"/>
              </a:rPr>
              <a:t>po</a:t>
            </a:r>
            <a:r>
              <a:rPr lang="en-US" sz="3200" strike="sngStrike" dirty="0" err="1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la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la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78719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g, l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y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p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o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9293" y="2702830"/>
            <a:ext cx="15090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784352" y="2390588"/>
            <a:ext cx="5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772398" y="3050988"/>
            <a:ext cx="4601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790328" y="3651623"/>
            <a:ext cx="4870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75770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34599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b="1" dirty="0">
                <a:latin typeface="Chalkboard"/>
                <a:cs typeface="Chalkboard"/>
              </a:rPr>
              <a:t>Fuzzy funny Fred </a:t>
            </a:r>
            <a:r>
              <a:rPr lang="en-US" sz="2800" dirty="0">
                <a:latin typeface="Chalkboard"/>
                <a:cs typeface="Chalkboard"/>
              </a:rPr>
              <a:t>fried fish. </a:t>
            </a:r>
          </a:p>
          <a:p>
            <a:r>
              <a:rPr lang="en-US" sz="2800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>
                <a:latin typeface="Lato"/>
                <a:ea typeface="Lato"/>
                <a:cs typeface="Lato"/>
                <a:sym typeface="Lato"/>
              </a:rPr>
              <a:t>.</a:t>
            </a: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5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7843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5" y="1688353"/>
            <a:ext cx="2958353" cy="328706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82471" y="1718235"/>
            <a:ext cx="2569882" cy="328706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4" y="2092413"/>
            <a:ext cx="2853765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cool, tool,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stool, school,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vine, nine, _</a:t>
            </a: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shine, mine, _</a:t>
            </a:r>
            <a:endParaRPr lang="en-US" sz="24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36235" y="1255059"/>
            <a:ext cx="2958353" cy="460935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75000" y="2044700"/>
            <a:ext cx="2572308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clean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neat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slow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cold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low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er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66118" y="2044700"/>
            <a:ext cx="2928470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d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f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ox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h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op</a:t>
            </a:r>
            <a:endParaRPr lang="hu-HU" sz="32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213906" y="1733176"/>
            <a:ext cx="2789270" cy="373530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40118"/>
            <a:ext cx="2744695" cy="489237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Make a Rhyme</a:t>
            </a:r>
            <a:r>
              <a:rPr lang="en-US" sz="2400" b="1" dirty="0" smtClean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68456" y="23759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158761" y="177872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82471" y="1225177"/>
            <a:ext cx="2569882" cy="499968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35241414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873663" cy="343647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821910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575884" y="1189424"/>
            <a:ext cx="3159410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561116" y="1688353"/>
            <a:ext cx="3174178" cy="328707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552824" y="2060805"/>
            <a:ext cx="3182470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fo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x</a:t>
            </a: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 ho</a:t>
            </a:r>
            <a:r>
              <a:rPr lang="en-US" sz="3200" strike="sngStrike" dirty="0">
                <a:latin typeface="Chalkboard"/>
                <a:ea typeface="Lato"/>
                <a:cs typeface="Chalkboard"/>
                <a:sym typeface="Lato"/>
              </a:rPr>
              <a:t>p</a:t>
            </a:r>
            <a:endParaRPr lang="hu-HU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519654" y="2131521"/>
            <a:ext cx="2783715" cy="2816282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g, 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p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sh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n, th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u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mb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w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ck, d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i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9" name="TextBox 28"/>
          <p:cNvSpPr txBox="1"/>
          <p:nvPr/>
        </p:nvSpPr>
        <p:spPr>
          <a:xfrm>
            <a:off x="7712635" y="2976282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715983" y="357438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8" name="TextBox 27"/>
          <p:cNvSpPr txBox="1"/>
          <p:nvPr/>
        </p:nvSpPr>
        <p:spPr>
          <a:xfrm>
            <a:off x="7703670" y="2354729"/>
            <a:ext cx="4781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702312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9" grpId="0"/>
      <p:bldP spid="27" grpId="0"/>
      <p:bldP spid="2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64481" y="2132068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Boss </a:t>
            </a:r>
            <a:r>
              <a:rPr lang="en-US" sz="2800" b="1" dirty="0">
                <a:latin typeface="Chalkboard"/>
                <a:cs typeface="Chalkboard"/>
              </a:rPr>
              <a:t>baker </a:t>
            </a:r>
            <a:r>
              <a:rPr lang="en-US" sz="2800" dirty="0">
                <a:latin typeface="Chalkboard"/>
                <a:cs typeface="Chalkboard"/>
              </a:rPr>
              <a:t>builds </a:t>
            </a:r>
            <a:r>
              <a:rPr lang="en-US" sz="2800" b="1" dirty="0">
                <a:latin typeface="Chalkboard"/>
                <a:cs typeface="Chalkboard"/>
              </a:rPr>
              <a:t>big breads.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1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6795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28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0" name="Google Shape;330;p28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1" name="Google Shape;331;p28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32" name="Google Shape;332;p28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3" name="Google Shape;333;p28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4" name="Google Shape;334;p28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35" name="Google Shape;335;p28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36" name="Google Shape;336;p28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37" name="Google Shape;337;p28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38" name="Google Shape;338;p28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8"/>
          <p:cNvSpPr txBox="1"/>
          <p:nvPr/>
        </p:nvSpPr>
        <p:spPr>
          <a:xfrm>
            <a:off x="1149449" y="348497"/>
            <a:ext cx="3500729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ilita One"/>
                <a:cs typeface="Chalkboard"/>
                <a:sym typeface="Lilita One"/>
              </a:rPr>
              <a:t>Focus Board</a:t>
            </a:r>
            <a:endParaRPr sz="32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pic>
        <p:nvPicPr>
          <p:cNvPr id="340" name="Google Shape;340;p28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6629061" y="340751"/>
            <a:ext cx="225582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341" name="Google Shape;341;p28"/>
          <p:cNvSpPr txBox="1"/>
          <p:nvPr/>
        </p:nvSpPr>
        <p:spPr>
          <a:xfrm>
            <a:off x="108420" y="1251775"/>
            <a:ext cx="2261315" cy="57565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highlight>
                  <a:srgbClr val="FBF251"/>
                </a:highlight>
                <a:latin typeface="Chalkboard"/>
                <a:ea typeface="Neucha"/>
                <a:cs typeface="Chalkboard"/>
                <a:sym typeface="Neucha"/>
              </a:rPr>
              <a:t>Letter Bundle</a:t>
            </a:r>
            <a:endParaRPr sz="2400" b="1" dirty="0">
              <a:highlight>
                <a:srgbClr val="FBF251"/>
              </a:highlight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42" name="Google Shape;342;p28"/>
          <p:cNvSpPr txBox="1"/>
          <p:nvPr/>
        </p:nvSpPr>
        <p:spPr>
          <a:xfrm>
            <a:off x="418189" y="1959788"/>
            <a:ext cx="1068704" cy="2404147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Nn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Pp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Rr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0000FF"/>
                </a:solidFill>
                <a:latin typeface="Chalkboard"/>
                <a:ea typeface="Lato"/>
                <a:cs typeface="Chalkboard"/>
                <a:sym typeface="Lato"/>
              </a:rPr>
              <a:t>Ss</a:t>
            </a:r>
            <a:endParaRPr lang="en-US" sz="2800" b="1" dirty="0" smtClean="0">
              <a:solidFill>
                <a:srgbClr val="00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err="1" smtClean="0">
                <a:solidFill>
                  <a:srgbClr val="FF6600"/>
                </a:solidFill>
                <a:latin typeface="Chalkboard"/>
                <a:ea typeface="Lato"/>
                <a:cs typeface="Chalkboard"/>
                <a:sym typeface="Lato"/>
              </a:rPr>
              <a:t>Oo</a:t>
            </a:r>
            <a:endParaRPr lang="en-US" sz="2800" b="1" dirty="0" smtClean="0">
              <a:solidFill>
                <a:srgbClr val="FF6600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345" name="Google Shape;345;p28"/>
          <p:cNvSpPr txBox="1"/>
          <p:nvPr/>
        </p:nvSpPr>
        <p:spPr>
          <a:xfrm>
            <a:off x="7016273" y="0"/>
            <a:ext cx="1796416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>
                <a:latin typeface="Chalkboard"/>
                <a:ea typeface="Lilita One"/>
                <a:cs typeface="Chalkboard"/>
                <a:sym typeface="Lilita One"/>
              </a:rPr>
              <a:t>TODAY IS</a:t>
            </a:r>
            <a:r>
              <a:rPr lang="en" sz="1600" dirty="0">
                <a:latin typeface="Lilita One"/>
                <a:ea typeface="Lilita One"/>
                <a:cs typeface="Lilita One"/>
                <a:sym typeface="Lilita One"/>
              </a:rPr>
              <a:t>:</a:t>
            </a:r>
            <a:endParaRPr sz="1600" dirty="0"/>
          </a:p>
        </p:txBody>
      </p:sp>
      <p:sp>
        <p:nvSpPr>
          <p:cNvPr id="346" name="Google Shape;346;p28"/>
          <p:cNvSpPr txBox="1"/>
          <p:nvPr/>
        </p:nvSpPr>
        <p:spPr>
          <a:xfrm>
            <a:off x="8009889" y="1002678"/>
            <a:ext cx="1046400" cy="6513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7" name="Google Shape;347;p28"/>
          <p:cNvSpPr txBox="1"/>
          <p:nvPr/>
        </p:nvSpPr>
        <p:spPr>
          <a:xfrm>
            <a:off x="2508218" y="2710576"/>
            <a:ext cx="1362985" cy="134877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an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each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do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300"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48" name="Google Shape;348;p28"/>
          <p:cNvSpPr txBox="1"/>
          <p:nvPr/>
        </p:nvSpPr>
        <p:spPr>
          <a:xfrm>
            <a:off x="2058849" y="2044236"/>
            <a:ext cx="2121919" cy="557520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Neucha"/>
                <a:cs typeface="Chalkboard"/>
                <a:sym typeface="Neucha"/>
              </a:rPr>
              <a:t>Sight Words</a:t>
            </a:r>
            <a:r>
              <a:rPr lang="en" sz="2800" b="1" dirty="0" smtClean="0">
                <a:latin typeface="Neucha"/>
                <a:ea typeface="Neucha"/>
                <a:cs typeface="Neucha"/>
                <a:sym typeface="Neucha"/>
              </a:rPr>
              <a:t>: </a:t>
            </a:r>
            <a:endParaRPr sz="28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349" name="Google Shape;349;p28"/>
          <p:cNvSpPr txBox="1"/>
          <p:nvPr/>
        </p:nvSpPr>
        <p:spPr>
          <a:xfrm>
            <a:off x="6825737" y="1505837"/>
            <a:ext cx="1936296" cy="2632869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Number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b="1" dirty="0" smtClean="0">
                <a:latin typeface="Chalkboard"/>
                <a:ea typeface="Lato"/>
                <a:cs typeface="Chalkboard"/>
                <a:sym typeface="Lato"/>
              </a:rPr>
              <a:t>3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latin typeface="Chalkboard"/>
                <a:ea typeface="Lato"/>
                <a:cs typeface="Chalkboard"/>
                <a:sym typeface="Lato"/>
              </a:rPr>
              <a:t>three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>
              <a:latin typeface="Chalkboard"/>
              <a:ea typeface="Lato"/>
              <a:cs typeface="Chalkboard"/>
              <a:sym typeface="Lato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50" name="Google Shape;350;p28"/>
          <p:cNvSpPr txBox="1"/>
          <p:nvPr/>
        </p:nvSpPr>
        <p:spPr>
          <a:xfrm>
            <a:off x="4652323" y="1016000"/>
            <a:ext cx="1920569" cy="312270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Color </a:t>
            </a:r>
            <a:r>
              <a:rPr lang="en-US" sz="2400" b="1" dirty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nd Shape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800" b="1" dirty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2000" b="1" dirty="0" smtClean="0">
              <a:solidFill>
                <a:srgbClr val="000000"/>
              </a:solidFill>
              <a:latin typeface="Chalkboard"/>
              <a:ea typeface="Neucha"/>
              <a:cs typeface="Chalkboard"/>
              <a:sym typeface="Neucha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orange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 b="1" dirty="0" smtClean="0">
                <a:solidFill>
                  <a:srgbClr val="000000"/>
                </a:solidFill>
                <a:latin typeface="Chalkboard"/>
                <a:ea typeface="Neucha"/>
                <a:cs typeface="Chalkboard"/>
                <a:sym typeface="Neucha"/>
              </a:rPr>
              <a:t>sphere</a:t>
            </a:r>
          </a:p>
        </p:txBody>
      </p:sp>
      <p:sp>
        <p:nvSpPr>
          <p:cNvPr id="351" name="Google Shape;351;p28"/>
          <p:cNvSpPr/>
          <p:nvPr/>
        </p:nvSpPr>
        <p:spPr>
          <a:xfrm>
            <a:off x="3640813" y="4262000"/>
            <a:ext cx="464700" cy="464700"/>
          </a:xfrm>
          <a:prstGeom prst="ellipse">
            <a:avLst/>
          </a:prstGeom>
          <a:solidFill>
            <a:srgbClr val="EEEEE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352" name="Google Shape;352;p28"/>
          <p:cNvPicPr preferRelativeResize="0"/>
          <p:nvPr/>
        </p:nvPicPr>
        <p:blipFill>
          <a:blip r:embed="rId20">
            <a:alphaModFix/>
          </a:blip>
          <a:stretch>
            <a:fillRect/>
          </a:stretch>
        </p:blipFill>
        <p:spPr>
          <a:xfrm rot="10800000" flipH="1">
            <a:off x="3728225" y="4349413"/>
            <a:ext cx="289875" cy="289875"/>
          </a:xfrm>
          <a:prstGeom prst="rect">
            <a:avLst/>
          </a:prstGeom>
          <a:noFill/>
          <a:ln>
            <a:noFill/>
          </a:ln>
        </p:spPr>
      </p:pic>
      <p:sp>
        <p:nvSpPr>
          <p:cNvPr id="353" name="Google Shape;353;p28"/>
          <p:cNvSpPr txBox="1"/>
          <p:nvPr/>
        </p:nvSpPr>
        <p:spPr>
          <a:xfrm>
            <a:off x="4835856" y="4588664"/>
            <a:ext cx="2572800" cy="435307"/>
          </a:xfrm>
          <a:prstGeom prst="rect">
            <a:avLst/>
          </a:prstGeom>
          <a:ln/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200" b="1" i="1" dirty="0" smtClean="0">
                <a:solidFill>
                  <a:schemeClr val="tx1"/>
                </a:solidFill>
                <a:latin typeface="Chalkboard"/>
                <a:ea typeface="Lato"/>
                <a:cs typeface="Chalkboard"/>
                <a:sym typeface="Lato"/>
              </a:rPr>
              <a:t>“I am loved!”</a:t>
            </a:r>
            <a:endParaRPr lang="en-US" sz="1200" b="1" i="1" dirty="0">
              <a:solidFill>
                <a:schemeClr val="tx1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12092" y="668452"/>
            <a:ext cx="2182191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latin typeface="Chalkboard"/>
                <a:cs typeface="Chalkboard"/>
              </a:rPr>
              <a:t>Tuesday</a:t>
            </a:r>
          </a:p>
          <a:p>
            <a:pPr algn="ctr"/>
            <a:r>
              <a:rPr lang="en-US" sz="1600" dirty="0" smtClean="0">
                <a:latin typeface="Chalkboard"/>
                <a:cs typeface="Chalkboard"/>
              </a:rPr>
              <a:t>March 4, 2024</a:t>
            </a:r>
            <a:endParaRPr lang="en-US" sz="1600" dirty="0">
              <a:latin typeface="Chalkboard"/>
              <a:cs typeface="Chalkboard"/>
            </a:endParaRPr>
          </a:p>
        </p:txBody>
      </p:sp>
      <p:sp>
        <p:nvSpPr>
          <p:cNvPr id="3" name="TextBox 2"/>
          <p:cNvSpPr txBox="1"/>
          <p:nvPr/>
        </p:nvSpPr>
        <p:spPr>
          <a:xfrm rot="20909709">
            <a:off x="4015822" y="4217558"/>
            <a:ext cx="1244377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ctr"/>
            <a:r>
              <a:rPr lang="en-US" b="1" dirty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Daily </a:t>
            </a:r>
            <a:endParaRPr lang="en-US" b="1" dirty="0" smtClean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  <a:p>
            <a:pPr lvl="0" algn="r"/>
            <a:r>
              <a:rPr lang="en-US" b="1" dirty="0" smtClean="0">
                <a:solidFill>
                  <a:srgbClr val="FF00FF"/>
                </a:solidFill>
                <a:latin typeface="Chalkboard"/>
                <a:ea typeface="Lato"/>
                <a:cs typeface="Chalkboard"/>
                <a:sym typeface="Lato"/>
              </a:rPr>
              <a:t>Affirmation</a:t>
            </a:r>
            <a:endParaRPr lang="en-US" b="1" dirty="0">
              <a:solidFill>
                <a:srgbClr val="FF00FF"/>
              </a:solidFill>
              <a:latin typeface="Chalkboard"/>
              <a:ea typeface="Lato"/>
              <a:cs typeface="Chalkboard"/>
              <a:sym typeface="Lato"/>
            </a:endParaRPr>
          </a:p>
        </p:txBody>
      </p:sp>
      <p:pic>
        <p:nvPicPr>
          <p:cNvPr id="6" name="Picture 5" descr="Eyes.png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517031">
            <a:off x="112246" y="363668"/>
            <a:ext cx="903134" cy="676478"/>
          </a:xfrm>
          <a:prstGeom prst="rect">
            <a:avLst/>
          </a:prstGeom>
        </p:spPr>
      </p:pic>
      <p:sp>
        <p:nvSpPr>
          <p:cNvPr id="42" name="Oval 41"/>
          <p:cNvSpPr/>
          <p:nvPr/>
        </p:nvSpPr>
        <p:spPr>
          <a:xfrm>
            <a:off x="8101048" y="3095737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7167108" y="3110416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Orange Sphere1.jpeg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464" y="1918214"/>
            <a:ext cx="1478669" cy="1427012"/>
          </a:xfrm>
          <a:prstGeom prst="rect">
            <a:avLst/>
          </a:prstGeom>
        </p:spPr>
      </p:pic>
      <p:sp>
        <p:nvSpPr>
          <p:cNvPr id="33" name="Oval 32"/>
          <p:cNvSpPr/>
          <p:nvPr/>
        </p:nvSpPr>
        <p:spPr>
          <a:xfrm>
            <a:off x="8099838" y="3553561"/>
            <a:ext cx="283882" cy="2838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304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396" name="Google Shape;396;p30"/>
          <p:cNvSpPr/>
          <p:nvPr/>
        </p:nvSpPr>
        <p:spPr>
          <a:xfrm>
            <a:off x="6051177" y="1763060"/>
            <a:ext cx="2928470" cy="313764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30"/>
          <p:cNvSpPr/>
          <p:nvPr/>
        </p:nvSpPr>
        <p:spPr>
          <a:xfrm>
            <a:off x="3137647" y="1822824"/>
            <a:ext cx="2674471" cy="239058"/>
          </a:xfrm>
          <a:prstGeom prst="rect">
            <a:avLst/>
          </a:prstGeom>
          <a:solidFill>
            <a:srgbClr val="1EF1C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30"/>
          <p:cNvSpPr txBox="1"/>
          <p:nvPr/>
        </p:nvSpPr>
        <p:spPr>
          <a:xfrm>
            <a:off x="179295" y="2062874"/>
            <a:ext cx="2702500" cy="2775826"/>
          </a:xfrm>
          <a:prstGeom prst="rect">
            <a:avLst/>
          </a:prstGeom>
          <a:ln>
            <a:solidFill>
              <a:srgbClr val="FFFF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low, slow,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show, know,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tale, pail,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whale, rail, _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399" name="Google Shape;399;p30"/>
          <p:cNvSpPr txBox="1"/>
          <p:nvPr/>
        </p:nvSpPr>
        <p:spPr>
          <a:xfrm>
            <a:off x="6066118" y="1255059"/>
            <a:ext cx="2913529" cy="535642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4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0" name="Google Shape;400;p30"/>
          <p:cNvSpPr txBox="1"/>
          <p:nvPr/>
        </p:nvSpPr>
        <p:spPr>
          <a:xfrm>
            <a:off x="3159698" y="1998793"/>
            <a:ext cx="2622177" cy="2819400"/>
          </a:xfrm>
          <a:prstGeom prst="rect">
            <a:avLst/>
          </a:prstGeom>
          <a:ln>
            <a:solidFill>
              <a:srgbClr val="66FFCC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nic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dark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larg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high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ato"/>
                <a:cs typeface="Chalkboard"/>
                <a:sym typeface="Lato"/>
              </a:rPr>
              <a:t>great</a:t>
            </a:r>
            <a:r>
              <a:rPr lang="en-US" sz="2400" strike="sngStrike" dirty="0" smtClean="0">
                <a:latin typeface="Chalkboard"/>
                <a:ea typeface="Lato"/>
                <a:cs typeface="Chalkboard"/>
                <a:sym typeface="Lato"/>
              </a:rPr>
              <a:t>est</a:t>
            </a: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 smtClean="0">
              <a:latin typeface="Chalkboard"/>
              <a:ea typeface="Lato"/>
              <a:cs typeface="Chalkboard"/>
              <a:sym typeface="Lato"/>
            </a:endParaRPr>
          </a:p>
          <a:p>
            <a:pPr marL="45720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01" name="Google Shape;401;p30"/>
          <p:cNvSpPr txBox="1"/>
          <p:nvPr/>
        </p:nvSpPr>
        <p:spPr>
          <a:xfrm>
            <a:off x="6059024" y="1955053"/>
            <a:ext cx="2907107" cy="28067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n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ot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om</a:t>
            </a:r>
          </a:p>
          <a:p>
            <a:pPr marL="45720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j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og</a:t>
            </a:r>
          </a:p>
        </p:txBody>
      </p:sp>
      <p:sp>
        <p:nvSpPr>
          <p:cNvPr id="402" name="Google Shape;402;p30"/>
          <p:cNvSpPr/>
          <p:nvPr/>
        </p:nvSpPr>
        <p:spPr>
          <a:xfrm>
            <a:off x="209175" y="1792941"/>
            <a:ext cx="2674471" cy="239059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228599" y="1255059"/>
            <a:ext cx="2655047" cy="53406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Rhyme Time</a:t>
            </a:r>
            <a:r>
              <a:rPr lang="en-US" sz="2400" b="1" dirty="0">
                <a:latin typeface="Neucha"/>
                <a:ea typeface="Neucha"/>
                <a:cs typeface="Neucha"/>
                <a:sym typeface="Neucha"/>
              </a:rPr>
              <a:t>!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836667" y="0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865092" y="222822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040631" y="222181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6" name="Google Shape;403;p30"/>
          <p:cNvSpPr txBox="1"/>
          <p:nvPr/>
        </p:nvSpPr>
        <p:spPr>
          <a:xfrm>
            <a:off x="3137646" y="1270000"/>
            <a:ext cx="2658505" cy="544792"/>
          </a:xfrm>
          <a:prstGeom prst="rect">
            <a:avLst/>
          </a:prstGeom>
          <a:noFill/>
          <a:ln>
            <a:solidFill>
              <a:srgbClr val="66FFCC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1800" b="1" dirty="0" smtClean="0">
                <a:latin typeface="Chalkboard"/>
                <a:ea typeface="Neucha"/>
                <a:cs typeface="Chalkboard"/>
                <a:sym typeface="Neucha"/>
              </a:rPr>
              <a:t>Deleting Syllables</a:t>
            </a:r>
            <a:endParaRPr lang="en-US" sz="1800" b="1" dirty="0">
              <a:latin typeface="Chalkboard"/>
              <a:ea typeface="Neucha"/>
              <a:cs typeface="Chalkboard"/>
              <a:sym typeface="Neucha"/>
            </a:endParaRPr>
          </a:p>
        </p:txBody>
      </p:sp>
    </p:spTree>
    <p:extLst>
      <p:ext uri="{BB962C8B-B14F-4D97-AF65-F5344CB8AC3E}">
        <p14:creationId xmlns:p14="http://schemas.microsoft.com/office/powerpoint/2010/main" val="905471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8" grpId="0" animBg="1"/>
      <p:bldP spid="399" grpId="0" animBg="1"/>
      <p:bldP spid="400" grpId="0" animBg="1"/>
      <p:bldP spid="401" grpId="0" animBg="1"/>
      <p:bldP spid="404" grpId="0" animBg="1"/>
      <p:bldP spid="2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5" name="Google Shape;385;p30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6" name="Google Shape;386;p30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7" name="Google Shape;387;p30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388" name="Google Shape;388;p30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89" name="Google Shape;389;p30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0" name="Google Shape;390;p30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91" name="Google Shape;391;p30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392" name="Google Shape;392;p30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393" name="Google Shape;393;p30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394" name="Google Shape;394;p30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30"/>
          <p:cNvSpPr txBox="1"/>
          <p:nvPr/>
        </p:nvSpPr>
        <p:spPr>
          <a:xfrm>
            <a:off x="1416812" y="315198"/>
            <a:ext cx="3137881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 smtClean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  <a:endParaRPr sz="2400" dirty="0">
              <a:latin typeface="Chalkboard"/>
              <a:ea typeface="Lilita One"/>
              <a:cs typeface="Chalkboard"/>
              <a:sym typeface="Lilita One"/>
            </a:endParaRPr>
          </a:p>
        </p:txBody>
      </p:sp>
      <p:sp>
        <p:nvSpPr>
          <p:cNvPr id="402" name="Google Shape;402;p30"/>
          <p:cNvSpPr/>
          <p:nvPr/>
        </p:nvSpPr>
        <p:spPr>
          <a:xfrm>
            <a:off x="5463512" y="1778000"/>
            <a:ext cx="2963312" cy="373529"/>
          </a:xfrm>
          <a:prstGeom prst="rect">
            <a:avLst/>
          </a:prstGeom>
          <a:solidFill>
            <a:srgbClr val="FF00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30"/>
          <p:cNvSpPr txBox="1"/>
          <p:nvPr/>
        </p:nvSpPr>
        <p:spPr>
          <a:xfrm>
            <a:off x="5485384" y="1358800"/>
            <a:ext cx="2926498" cy="430320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Medial Sound</a:t>
            </a:r>
            <a:endParaRPr sz="2400" b="1" dirty="0">
              <a:latin typeface="Neucha"/>
              <a:ea typeface="Neucha"/>
              <a:cs typeface="Neucha"/>
              <a:sym typeface="Neucha"/>
            </a:endParaRPr>
          </a:p>
        </p:txBody>
      </p:sp>
      <p:pic>
        <p:nvPicPr>
          <p:cNvPr id="405" name="Google Shape;405;p30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06" name="Google Shape;406;p30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07" name="Google Shape;407;p30"/>
          <p:cNvSpPr txBox="1"/>
          <p:nvPr/>
        </p:nvSpPr>
        <p:spPr>
          <a:xfrm>
            <a:off x="7938924" y="385287"/>
            <a:ext cx="1046400" cy="7108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08" name="Google Shape;408;p30"/>
          <p:cNvSpPr txBox="1"/>
          <p:nvPr/>
        </p:nvSpPr>
        <p:spPr>
          <a:xfrm>
            <a:off x="6217826" y="28125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35" name="Google Shape;432;p31"/>
          <p:cNvSpPr txBox="1"/>
          <p:nvPr/>
        </p:nvSpPr>
        <p:spPr>
          <a:xfrm>
            <a:off x="283882" y="1189424"/>
            <a:ext cx="3406589" cy="506100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Snatch the Sound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36" name="Google Shape;431;p31"/>
          <p:cNvSpPr/>
          <p:nvPr/>
        </p:nvSpPr>
        <p:spPr>
          <a:xfrm>
            <a:off x="283882" y="1733175"/>
            <a:ext cx="3451412" cy="313765"/>
          </a:xfrm>
          <a:prstGeom prst="rect">
            <a:avLst/>
          </a:prstGeom>
          <a:solidFill>
            <a:srgbClr val="FBF25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430;p31"/>
          <p:cNvSpPr txBox="1"/>
          <p:nvPr/>
        </p:nvSpPr>
        <p:spPr>
          <a:xfrm>
            <a:off x="292207" y="2075747"/>
            <a:ext cx="3398264" cy="287074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>
              <a:lnSpc>
                <a:spcPct val="130000"/>
              </a:lnSpc>
            </a:pPr>
            <a:r>
              <a:rPr lang="en-US" sz="2800" dirty="0">
                <a:latin typeface="Chalkboard"/>
                <a:ea typeface="Lato"/>
                <a:cs typeface="Chalkboard"/>
                <a:sym typeface="Lato"/>
              </a:rPr>
              <a:t> </a:t>
            </a:r>
            <a:r>
              <a:rPr lang="en-US" sz="2800" dirty="0" smtClean="0">
                <a:latin typeface="Chalkboard"/>
                <a:ea typeface="Lato"/>
                <a:cs typeface="Chalkboard"/>
                <a:sym typeface="Lato"/>
              </a:rPr>
              <a:t>  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no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t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mo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m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  <a:p>
            <a:pPr marL="457200" lvl="0">
              <a:lnSpc>
                <a:spcPct val="130000"/>
              </a:lnSpc>
            </a:pPr>
            <a:r>
              <a:rPr lang="en-US" sz="3200" dirty="0">
                <a:latin typeface="Chalkboard"/>
                <a:ea typeface="Lato"/>
                <a:cs typeface="Chalkboard"/>
                <a:sym typeface="Lato"/>
              </a:rPr>
              <a:t>   </a:t>
            </a:r>
            <a:r>
              <a:rPr lang="en-US" sz="3200" dirty="0" smtClean="0">
                <a:latin typeface="Chalkboard"/>
                <a:ea typeface="Lato"/>
                <a:cs typeface="Chalkboard"/>
                <a:sym typeface="Lato"/>
              </a:rPr>
              <a:t>  jo</a:t>
            </a:r>
            <a:r>
              <a:rPr lang="en-US" sz="3200" strike="sngStrike" dirty="0" smtClean="0">
                <a:latin typeface="Chalkboard"/>
                <a:ea typeface="Lato"/>
                <a:cs typeface="Chalkboard"/>
                <a:sym typeface="Lato"/>
              </a:rPr>
              <a:t>g</a:t>
            </a:r>
            <a:endParaRPr lang="en-US" sz="3200" strike="sngStrike" dirty="0">
              <a:latin typeface="Chalkboard"/>
              <a:ea typeface="Lato"/>
              <a:cs typeface="Chalkboard"/>
              <a:sym typeface="Lato"/>
            </a:endParaRPr>
          </a:p>
        </p:txBody>
      </p:sp>
      <p:sp>
        <p:nvSpPr>
          <p:cNvPr id="42" name="Google Shape;404;p30"/>
          <p:cNvSpPr txBox="1"/>
          <p:nvPr/>
        </p:nvSpPr>
        <p:spPr>
          <a:xfrm>
            <a:off x="5498353" y="2166471"/>
            <a:ext cx="2924545" cy="2870979"/>
          </a:xfrm>
          <a:prstGeom prst="rect">
            <a:avLst/>
          </a:prstGeom>
          <a:noFill/>
          <a:ln>
            <a:solidFill>
              <a:srgbClr val="FF00FF"/>
            </a:solidFill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b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d, t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r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g, f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n</a:t>
            </a:r>
          </a:p>
          <a:p>
            <a:pPr marL="0" lvl="0" indent="0" rtl="0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m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e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t, s</a:t>
            </a:r>
            <a:r>
              <a:rPr lang="en-US" sz="3200" b="1" dirty="0" smtClean="0">
                <a:latin typeface="Chalkboard"/>
                <a:ea typeface="Neucha"/>
                <a:cs typeface="Chalkboard"/>
                <a:sym typeface="Neucha"/>
              </a:rPr>
              <a:t>a</a:t>
            </a:r>
            <a:r>
              <a:rPr lang="en-US" sz="3200" dirty="0" smtClean="0">
                <a:latin typeface="Chalkboard"/>
                <a:ea typeface="Neucha"/>
                <a:cs typeface="Chalkboard"/>
                <a:sym typeface="Neucha"/>
              </a:rPr>
              <a:t>g</a:t>
            </a:r>
            <a:endParaRPr lang="en-US" sz="32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4" name="Picture 3" descr="Girl speaking.jp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5393" y="2702830"/>
            <a:ext cx="1548959" cy="199718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873998" y="2315882"/>
            <a:ext cx="4801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29" name="TextBox 28"/>
          <p:cNvSpPr txBox="1"/>
          <p:nvPr/>
        </p:nvSpPr>
        <p:spPr>
          <a:xfrm>
            <a:off x="7876986" y="3021105"/>
            <a:ext cx="5199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7862046" y="3648634"/>
            <a:ext cx="4461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Wingdings"/>
                <a:ea typeface="Wingdings"/>
                <a:cs typeface="Wingdings"/>
                <a:sym typeface="Wingdings"/>
              </a:rPr>
              <a:t>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46628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4" grpId="0" animBg="1"/>
      <p:bldP spid="35" grpId="0" animBg="1"/>
      <p:bldP spid="37" grpId="0" animBg="1"/>
      <p:bldP spid="42" grpId="0" animBg="1"/>
      <p:bldP spid="2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4" name="Google Shape;414;p31" descr="http://timer-timer.com&#10;&#10;Possibly the easiest timer you'll ever use. Big easy to see numbers. Beeps when it reaches 0. Voted #1 by timer-timer.com - that's us :)" title="20 Minute Countdown Timer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-751983" y="2918460"/>
            <a:ext cx="595099" cy="44632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5" name="Google Shape;415;p31" descr="http://timer-timer.com&#10;&#10;Possibly the easiest timer you'll ever use. Big easy to see numbers. Beeps when it reaches 0. Voted #1 by timer-timer.com - that's us :)" title="1 Minute Countdown Timer">
            <a:hlinkClick r:id="rId5"/>
          </p:cNvPr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-750296" y="871926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6" name="Google Shape;416;p31" descr="http://timer-timer.com&#10;&#10;Possibly the easiest timer you'll ever use. Big easy to see numbers. Beeps when it reaches 0. Voted #1 by timer-timer.com - that's us :)" title="5 Minute Countdown Timer">
            <a:hlinkClick r:id="rId7"/>
          </p:cNvPr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-750296" y="1383175"/>
            <a:ext cx="591725" cy="443794"/>
          </a:xfrm>
          <a:prstGeom prst="rect">
            <a:avLst/>
          </a:prstGeom>
          <a:noFill/>
          <a:ln>
            <a:noFill/>
          </a:ln>
        </p:spPr>
      </p:pic>
      <p:pic>
        <p:nvPicPr>
          <p:cNvPr id="417" name="Google Shape;417;p31" descr="http://timer-timer.com&#10;&#10;Possibly the easiest timer you'll ever use. Big easy to see numbers. Beeps when it reaches 0. Voted #1 by timer-timer.com - that's us :)" title="10 Minute Countdown Timer">
            <a:hlinkClick r:id="rId9"/>
          </p:cNvPr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>
            <a:off x="-749617" y="1894424"/>
            <a:ext cx="590366" cy="44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8" name="Google Shape;418;p31" descr="Possibly the easiest timer you'll ever use. Big easy to see numbers. Beeps when it reaches 0. Voted #1 by timer-timer.com - that's us :) http://timer-timer.com" title="30 Minute Countdown Timer">
            <a:hlinkClick r:id="rId11"/>
          </p:cNvPr>
          <p:cNvPicPr preferRelativeResize="0"/>
          <p:nvPr/>
        </p:nvPicPr>
        <p:blipFill>
          <a:blip r:embed="rId12">
            <a:alphaModFix/>
          </a:blip>
          <a:stretch>
            <a:fillRect/>
          </a:stretch>
        </p:blipFill>
        <p:spPr>
          <a:xfrm>
            <a:off x="-750283" y="3432239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19" name="Google Shape;419;p31" descr="Possibly the easiest timer you'll ever use. Big easy to see numbers. Beeps when it reaches 0. Voted #1 by timer-timer.com - that's us :) http://timer-timer.com" title="60 Minute Countdown Timer">
            <a:hlinkClick r:id="rId13"/>
          </p:cNvPr>
          <p:cNvPicPr preferRelativeResize="0"/>
          <p:nvPr/>
        </p:nvPicPr>
        <p:blipFill>
          <a:blip r:embed="rId14">
            <a:alphaModFix/>
          </a:blip>
          <a:stretch>
            <a:fillRect/>
          </a:stretch>
        </p:blipFill>
        <p:spPr>
          <a:xfrm>
            <a:off x="-750283" y="4413550"/>
            <a:ext cx="591700" cy="443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20" name="Google Shape;420;p31" descr="http://timer-timer.com&#10;&#10;Possibly the easiest timer you'll ever use. Big easy to see numbers. Beeps when it reaches 0. Voted #1 by timer-timer.com - that's us :)" title="15 Minute Countdown Timer">
            <a:hlinkClick r:id="rId15"/>
          </p:cNvPr>
          <p:cNvPicPr preferRelativeResize="0"/>
          <p:nvPr/>
        </p:nvPicPr>
        <p:blipFill>
          <a:blip r:embed="rId16">
            <a:alphaModFix/>
          </a:blip>
          <a:stretch>
            <a:fillRect/>
          </a:stretch>
        </p:blipFill>
        <p:spPr>
          <a:xfrm>
            <a:off x="-752000" y="2404654"/>
            <a:ext cx="595133" cy="446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421" name="Google Shape;421;p31" descr="45 minute timer with alarm.&#10;&#10;45 minuten timer met alarm" title="45 Minute Countdown Timer with Alarm">
            <a:hlinkClick r:id="rId17"/>
          </p:cNvPr>
          <p:cNvPicPr preferRelativeResize="0"/>
          <p:nvPr/>
        </p:nvPicPr>
        <p:blipFill>
          <a:blip r:embed="rId18">
            <a:alphaModFix/>
          </a:blip>
          <a:stretch>
            <a:fillRect/>
          </a:stretch>
        </p:blipFill>
        <p:spPr>
          <a:xfrm>
            <a:off x="-750283" y="3943470"/>
            <a:ext cx="591700" cy="443775"/>
          </a:xfrm>
          <a:prstGeom prst="rect">
            <a:avLst/>
          </a:prstGeom>
          <a:noFill/>
          <a:ln>
            <a:noFill/>
          </a:ln>
        </p:spPr>
      </p:pic>
      <p:sp>
        <p:nvSpPr>
          <p:cNvPr id="422" name="Google Shape;422;p31"/>
          <p:cNvSpPr txBox="1"/>
          <p:nvPr/>
        </p:nvSpPr>
        <p:spPr>
          <a:xfrm>
            <a:off x="-833200" y="226800"/>
            <a:ext cx="699600" cy="57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Lato"/>
                <a:ea typeface="Lato"/>
                <a:cs typeface="Lato"/>
                <a:sym typeface="Lato"/>
              </a:rPr>
              <a:t>Add a timer</a:t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423" name="Google Shape;423;p31"/>
          <p:cNvSpPr/>
          <p:nvPr/>
        </p:nvSpPr>
        <p:spPr>
          <a:xfrm>
            <a:off x="1108175" y="246850"/>
            <a:ext cx="3573600" cy="767100"/>
          </a:xfrm>
          <a:prstGeom prst="roundRect">
            <a:avLst>
              <a:gd name="adj" fmla="val 16667"/>
            </a:avLst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31"/>
          <p:cNvSpPr txBox="1"/>
          <p:nvPr/>
        </p:nvSpPr>
        <p:spPr>
          <a:xfrm>
            <a:off x="1149450" y="286550"/>
            <a:ext cx="33672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en-US" sz="2400" dirty="0">
                <a:latin typeface="Chalkboard"/>
                <a:ea typeface="Lilita One"/>
                <a:cs typeface="Chalkboard"/>
                <a:sym typeface="Lilita One"/>
              </a:rPr>
              <a:t>Let’s Learn to Read!</a:t>
            </a:r>
          </a:p>
        </p:txBody>
      </p:sp>
      <p:pic>
        <p:nvPicPr>
          <p:cNvPr id="425" name="Google Shape;425;p31"/>
          <p:cNvPicPr preferRelativeResize="0"/>
          <p:nvPr/>
        </p:nvPicPr>
        <p:blipFill>
          <a:blip r:embed="rId19">
            <a:alphaModFix/>
          </a:blip>
          <a:stretch>
            <a:fillRect/>
          </a:stretch>
        </p:blipFill>
        <p:spPr>
          <a:xfrm>
            <a:off x="7940031" y="159314"/>
            <a:ext cx="1005330" cy="1005972"/>
          </a:xfrm>
          <a:prstGeom prst="rect">
            <a:avLst/>
          </a:prstGeom>
          <a:noFill/>
          <a:ln>
            <a:noFill/>
          </a:ln>
        </p:spPr>
      </p:pic>
      <p:sp>
        <p:nvSpPr>
          <p:cNvPr id="426" name="Google Shape;426;p31"/>
          <p:cNvSpPr txBox="1"/>
          <p:nvPr/>
        </p:nvSpPr>
        <p:spPr>
          <a:xfrm>
            <a:off x="6480600" y="435500"/>
            <a:ext cx="1282800" cy="76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2000" b="1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28" name="Google Shape;428;p31"/>
          <p:cNvSpPr txBox="1"/>
          <p:nvPr/>
        </p:nvSpPr>
        <p:spPr>
          <a:xfrm>
            <a:off x="6320500" y="70575"/>
            <a:ext cx="1671300" cy="43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429" name="Google Shape;429;p31"/>
          <p:cNvSpPr txBox="1"/>
          <p:nvPr/>
        </p:nvSpPr>
        <p:spPr>
          <a:xfrm>
            <a:off x="7514400" y="2946400"/>
            <a:ext cx="1046400" cy="58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dirty="0">
              <a:latin typeface="Neucha"/>
              <a:ea typeface="Neucha"/>
              <a:cs typeface="Neucha"/>
              <a:sym typeface="Neucha"/>
            </a:endParaRPr>
          </a:p>
        </p:txBody>
      </p:sp>
      <p:sp>
        <p:nvSpPr>
          <p:cNvPr id="433" name="Google Shape;433;p31"/>
          <p:cNvSpPr/>
          <p:nvPr/>
        </p:nvSpPr>
        <p:spPr>
          <a:xfrm>
            <a:off x="649715" y="1772348"/>
            <a:ext cx="7235462" cy="280622"/>
          </a:xfrm>
          <a:prstGeom prst="rect">
            <a:avLst/>
          </a:prstGeom>
          <a:solidFill>
            <a:srgbClr val="24E3F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4" name="Google Shape;434;p31"/>
          <p:cNvSpPr txBox="1"/>
          <p:nvPr/>
        </p:nvSpPr>
        <p:spPr>
          <a:xfrm>
            <a:off x="2955674" y="1211204"/>
            <a:ext cx="2476500" cy="431800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dirty="0" smtClean="0">
                <a:latin typeface="Chalkboard"/>
                <a:ea typeface="Neucha"/>
                <a:cs typeface="Chalkboard"/>
                <a:sym typeface="Neucha"/>
              </a:rPr>
              <a:t>Silly Sentence</a:t>
            </a:r>
            <a:endParaRPr sz="2000" b="1" dirty="0">
              <a:latin typeface="Chalkboard"/>
              <a:ea typeface="Neucha"/>
              <a:cs typeface="Chalkboard"/>
              <a:sym typeface="Neucha"/>
            </a:endParaRPr>
          </a:p>
        </p:txBody>
      </p:sp>
      <p:sp>
        <p:nvSpPr>
          <p:cNvPr id="435" name="Google Shape;435;p31"/>
          <p:cNvSpPr txBox="1"/>
          <p:nvPr/>
        </p:nvSpPr>
        <p:spPr>
          <a:xfrm>
            <a:off x="694189" y="2146665"/>
            <a:ext cx="7176397" cy="1150226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en-US" sz="2800" dirty="0">
                <a:latin typeface="Chalkboard"/>
                <a:cs typeface="Chalkboard"/>
              </a:rPr>
              <a:t>The missing </a:t>
            </a:r>
            <a:r>
              <a:rPr lang="en-US" sz="2800" b="1" dirty="0" err="1">
                <a:latin typeface="Chalkboard"/>
                <a:cs typeface="Chalkboard"/>
              </a:rPr>
              <a:t>martian</a:t>
            </a:r>
            <a:r>
              <a:rPr lang="en-US" sz="2800" b="1" dirty="0">
                <a:latin typeface="Chalkboard"/>
                <a:cs typeface="Chalkboard"/>
              </a:rPr>
              <a:t> missed Mars</a:t>
            </a:r>
            <a:r>
              <a:rPr lang="en-US" sz="2800" dirty="0">
                <a:latin typeface="Chalkboard"/>
                <a:cs typeface="Chalkboard"/>
              </a:rPr>
              <a:t>. </a:t>
            </a:r>
          </a:p>
          <a:p>
            <a:r>
              <a:rPr lang="en-US" sz="2800" b="1" dirty="0" smtClean="0">
                <a:latin typeface="Chalkboard"/>
                <a:cs typeface="Chalkboard"/>
              </a:rPr>
              <a:t> </a:t>
            </a:r>
            <a:endParaRPr lang="en-US" sz="2800" dirty="0">
              <a:latin typeface="Chalkboard"/>
              <a:cs typeface="Chalkboard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24" name="Google Shape;408;p30"/>
          <p:cNvSpPr txBox="1"/>
          <p:nvPr/>
        </p:nvSpPr>
        <p:spPr>
          <a:xfrm>
            <a:off x="6321189" y="296029"/>
            <a:ext cx="1470488" cy="773493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>
                <a:solidFill>
                  <a:srgbClr val="008080"/>
                </a:solidFill>
                <a:latin typeface="Chalkboard"/>
                <a:ea typeface="Lilita One"/>
                <a:cs typeface="Chalkboard"/>
                <a:sym typeface="Lilita One"/>
              </a:rPr>
              <a:t>Today’s Lesson</a:t>
            </a:r>
            <a:endParaRPr sz="2000" dirty="0">
              <a:solidFill>
                <a:srgbClr val="008080"/>
              </a:solidFill>
              <a:latin typeface="Chalkboard"/>
              <a:cs typeface="Chalkboard"/>
            </a:endParaRPr>
          </a:p>
        </p:txBody>
      </p:sp>
      <p:sp>
        <p:nvSpPr>
          <p:cNvPr id="25" name="Google Shape;407;p30"/>
          <p:cNvSpPr txBox="1"/>
          <p:nvPr/>
        </p:nvSpPr>
        <p:spPr>
          <a:xfrm>
            <a:off x="7938924" y="385287"/>
            <a:ext cx="1046400" cy="7502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TN Sounds First Vol. 2</a:t>
            </a: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Week 2</a:t>
            </a:r>
            <a:r>
              <a:rPr lang="en-US" sz="1100" dirty="0">
                <a:latin typeface="Chalkboard"/>
                <a:ea typeface="Neucha"/>
                <a:cs typeface="Chalkboard"/>
                <a:sym typeface="Neucha"/>
              </a:rPr>
              <a:t>2</a:t>
            </a:r>
            <a:endParaRPr lang="en-US" sz="1100" dirty="0" smtClean="0">
              <a:latin typeface="Chalkboard"/>
              <a:ea typeface="Neucha"/>
              <a:cs typeface="Chalkboard"/>
              <a:sym typeface="Neucha"/>
            </a:endParaRPr>
          </a:p>
          <a:p>
            <a:pPr algn="ctr"/>
            <a:r>
              <a:rPr lang="en-US" sz="1100" dirty="0" smtClean="0">
                <a:latin typeface="Chalkboard"/>
                <a:ea typeface="Neucha"/>
                <a:cs typeface="Chalkboard"/>
                <a:sym typeface="Neucha"/>
              </a:rPr>
              <a:t>Day 2</a:t>
            </a:r>
            <a:endParaRPr sz="1100" dirty="0">
              <a:latin typeface="Chalkboard"/>
              <a:ea typeface="Neucha"/>
              <a:cs typeface="Chalkboard"/>
              <a:sym typeface="Neucha"/>
            </a:endParaRPr>
          </a:p>
        </p:txBody>
      </p:sp>
      <p:pic>
        <p:nvPicPr>
          <p:cNvPr id="2" name="Picture 1" descr="Kids Talking.jpeg"/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9570" y="3319551"/>
            <a:ext cx="4038600" cy="1823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2446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" grpId="0" animBg="1"/>
      <p:bldP spid="435" grpId="0" animBg="1"/>
    </p:bld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12408</TotalTime>
  <Words>874</Words>
  <Application>Microsoft Macintosh PowerPoint</Application>
  <PresentationFormat>On-screen Show (16:9)</PresentationFormat>
  <Paragraphs>400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Simple 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SCS Prek</cp:lastModifiedBy>
  <cp:revision>827</cp:revision>
  <cp:lastPrinted>2024-07-30T20:42:57Z</cp:lastPrinted>
  <dcterms:modified xsi:type="dcterms:W3CDTF">2024-08-01T20:20:31Z</dcterms:modified>
</cp:coreProperties>
</file>