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23"/>
  </p:notesMasterIdLst>
  <p:sldIdLst>
    <p:sldId id="443" r:id="rId2"/>
    <p:sldId id="438" r:id="rId3"/>
    <p:sldId id="455" r:id="rId4"/>
    <p:sldId id="473" r:id="rId5"/>
    <p:sldId id="464" r:id="rId6"/>
    <p:sldId id="484" r:id="rId7"/>
    <p:sldId id="471" r:id="rId8"/>
    <p:sldId id="474" r:id="rId9"/>
    <p:sldId id="475" r:id="rId10"/>
    <p:sldId id="485" r:id="rId11"/>
    <p:sldId id="431" r:id="rId12"/>
    <p:sldId id="476" r:id="rId13"/>
    <p:sldId id="477" r:id="rId14"/>
    <p:sldId id="486" r:id="rId15"/>
    <p:sldId id="478" r:id="rId16"/>
    <p:sldId id="479" r:id="rId17"/>
    <p:sldId id="480" r:id="rId18"/>
    <p:sldId id="487" r:id="rId19"/>
    <p:sldId id="481" r:id="rId20"/>
    <p:sldId id="482" r:id="rId21"/>
    <p:sldId id="483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 Section" id="{D973B472-A84D-074B-9581-5258CCF4B0E2}">
          <p14:sldIdLst>
            <p14:sldId id="443"/>
            <p14:sldId id="438"/>
            <p14:sldId id="455"/>
            <p14:sldId id="473"/>
            <p14:sldId id="464"/>
            <p14:sldId id="484"/>
            <p14:sldId id="471"/>
            <p14:sldId id="474"/>
            <p14:sldId id="475"/>
            <p14:sldId id="485"/>
            <p14:sldId id="431"/>
            <p14:sldId id="476"/>
            <p14:sldId id="477"/>
            <p14:sldId id="486"/>
            <p14:sldId id="478"/>
            <p14:sldId id="479"/>
            <p14:sldId id="480"/>
            <p14:sldId id="487"/>
            <p14:sldId id="481"/>
            <p14:sldId id="482"/>
            <p14:sldId id="483"/>
          </p14:sldIdLst>
        </p14:section>
      </p14:sectionLst>
    </p:ex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0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4000"/>
    <a:srgbClr val="0000FF"/>
    <a:srgbClr val="FF6FCF"/>
    <a:srgbClr val="8000FF"/>
    <a:srgbClr val="66FFCC"/>
    <a:srgbClr val="00808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CB087DD-19A6-4A5E-B2FC-530D6B8E557C}">
  <a:tblStyle styleId="{3CB087DD-19A6-4A5E-B2FC-530D6B8E55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70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20" y="-720"/>
      </p:cViewPr>
      <p:guideLst>
        <p:guide orient="horz" pos="1620"/>
        <p:guide orient="horz" pos="6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558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6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6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6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6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6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443" y="1237534"/>
            <a:ext cx="7163784" cy="1261884"/>
          </a:xfrm>
          <a:prstGeom prst="rect">
            <a:avLst/>
          </a:prstGeom>
          <a:ln w="76200" cmpd="tri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halkboard"/>
                <a:cs typeface="Chalkboard"/>
              </a:rPr>
              <a:t>TN Foundational Literacy </a:t>
            </a:r>
          </a:p>
          <a:p>
            <a:pPr algn="ctr"/>
            <a:r>
              <a:rPr lang="en-US" sz="2800" smtClean="0">
                <a:latin typeface="Chalkboard"/>
                <a:cs typeface="Chalkboard"/>
              </a:rPr>
              <a:t>March 3-7, 2024</a:t>
            </a:r>
            <a:endParaRPr lang="en-US" sz="2800" dirty="0">
              <a:latin typeface="Chalkboard"/>
              <a:cs typeface="Chalkboard"/>
            </a:endParaRPr>
          </a:p>
        </p:txBody>
      </p:sp>
      <p:pic>
        <p:nvPicPr>
          <p:cNvPr id="3" name="Picture 2" descr="Student Presen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778" y="2787262"/>
            <a:ext cx="2168977" cy="2242254"/>
          </a:xfrm>
          <a:prstGeom prst="rect">
            <a:avLst/>
          </a:prstGeom>
        </p:spPr>
      </p:pic>
      <p:pic>
        <p:nvPicPr>
          <p:cNvPr id="4" name="Picture 3" descr="Children Readin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2" y="2732681"/>
            <a:ext cx="2815568" cy="217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0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each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do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63286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3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three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orange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sphere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loved!”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Wednesday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March 5,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15822" y="4217558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8101048" y="309573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167108" y="3110416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Orange Sphere1.jpe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464" y="1918214"/>
            <a:ext cx="1478669" cy="1427012"/>
          </a:xfrm>
          <a:prstGeom prst="rect">
            <a:avLst/>
          </a:prstGeom>
        </p:spPr>
      </p:pic>
      <p:sp>
        <p:nvSpPr>
          <p:cNvPr id="33" name="Oval 32"/>
          <p:cNvSpPr/>
          <p:nvPr/>
        </p:nvSpPr>
        <p:spPr>
          <a:xfrm>
            <a:off x="8099838" y="355356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47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081059" y="1856199"/>
            <a:ext cx="2883647" cy="190741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22706" y="1852706"/>
            <a:ext cx="2749176" cy="239059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07104" y="2048104"/>
            <a:ext cx="292240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seek, leak,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cheek, weak,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look, book,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shock, took, _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3" y="1299882"/>
            <a:ext cx="2831127" cy="53512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30701" y="2074239"/>
            <a:ext cx="2731499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fell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ow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wind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ow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yell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ow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pill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ow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jell</a:t>
            </a:r>
            <a:r>
              <a:rPr lang="en-US" sz="2600" strike="sngStrike" dirty="0" err="1" smtClean="0">
                <a:latin typeface="Chalkboard"/>
                <a:ea typeface="Lato"/>
                <a:cs typeface="Chalkboard"/>
                <a:sym typeface="Lato"/>
              </a:rPr>
              <a:t>o</a:t>
            </a:r>
            <a:endParaRPr lang="en-US" sz="2600" strike="sngStrike" dirty="0" smtClean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107105" y="1837765"/>
            <a:ext cx="2953008" cy="258656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107103" y="1329764"/>
            <a:ext cx="2953009" cy="45935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15678" y="1314823"/>
            <a:ext cx="2761289" cy="522941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Deleting Syllables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1" name="Google Shape;401;p30"/>
          <p:cNvSpPr txBox="1"/>
          <p:nvPr/>
        </p:nvSpPr>
        <p:spPr>
          <a:xfrm>
            <a:off x="6066118" y="2044700"/>
            <a:ext cx="2911762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un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up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ug </a:t>
            </a:r>
            <a:endParaRPr lang="hu-HU" sz="3200" dirty="0">
              <a:latin typeface="Chalkboard"/>
              <a:ea typeface="Lato"/>
              <a:cs typeface="Chalkboard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59981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2849885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811891"/>
            <a:ext cx="2849887" cy="1820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2870947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5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su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n</a:t>
            </a:r>
          </a:p>
          <a:p>
            <a:pPr marL="457200" lvl="0">
              <a:lnSpc>
                <a:spcPct val="15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pu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5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hu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</a:t>
            </a:r>
            <a:endParaRPr lang="hu-HU" sz="32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d, 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ll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p, c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g, 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84350" y="2375648"/>
            <a:ext cx="462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787340" y="2976284"/>
            <a:ext cx="445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7787338" y="3573930"/>
            <a:ext cx="445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61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79247" y="2117299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Grumpy </a:t>
            </a:r>
            <a:r>
              <a:rPr lang="en-US" sz="2800" b="1" dirty="0">
                <a:latin typeface="Chalkboard"/>
                <a:cs typeface="Chalkboard"/>
              </a:rPr>
              <a:t>green </a:t>
            </a:r>
            <a:r>
              <a:rPr lang="en-US" sz="2800" b="1" dirty="0" err="1">
                <a:latin typeface="Chalkboard"/>
                <a:cs typeface="Chalkboard"/>
              </a:rPr>
              <a:t>grinch</a:t>
            </a:r>
            <a:r>
              <a:rPr lang="en-US" sz="2800" b="1" dirty="0">
                <a:latin typeface="Chalkboard"/>
                <a:cs typeface="Chalkboard"/>
              </a:rPr>
              <a:t> </a:t>
            </a:r>
            <a:r>
              <a:rPr lang="en-US" sz="2800" dirty="0">
                <a:latin typeface="Chalkboard"/>
                <a:cs typeface="Chalkboard"/>
              </a:rPr>
              <a:t>gave great </a:t>
            </a:r>
            <a:r>
              <a:rPr lang="en-US" sz="2800" b="1" dirty="0">
                <a:latin typeface="Chalkboard"/>
                <a:cs typeface="Chalkboard"/>
              </a:rPr>
              <a:t>gifts</a:t>
            </a:r>
            <a:r>
              <a:rPr lang="en-US" sz="2800" dirty="0">
                <a:latin typeface="Chalkboard"/>
                <a:cs typeface="Chalkboard"/>
              </a:rPr>
              <a:t>. </a:t>
            </a: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00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each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do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63286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3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three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orange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sphere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loved!”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Thursday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March 6,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15822" y="4217558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8101048" y="309573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167108" y="3110416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Orange Sphere1.jpe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464" y="1918214"/>
            <a:ext cx="1478669" cy="1427012"/>
          </a:xfrm>
          <a:prstGeom prst="rect">
            <a:avLst/>
          </a:prstGeom>
        </p:spPr>
      </p:pic>
      <p:sp>
        <p:nvSpPr>
          <p:cNvPr id="33" name="Oval 32"/>
          <p:cNvSpPr/>
          <p:nvPr/>
        </p:nvSpPr>
        <p:spPr>
          <a:xfrm>
            <a:off x="8099838" y="355356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92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5991412" y="1807882"/>
            <a:ext cx="2973294" cy="239059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37647" y="1733177"/>
            <a:ext cx="2719294" cy="283882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5" y="2048104"/>
            <a:ext cx="2833116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wish, dish,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mouth, south,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such, hutch,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fresh, mesh, _</a:t>
            </a:r>
            <a:endParaRPr lang="en-US" sz="2200" dirty="0" smtClean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36235" y="1195294"/>
            <a:ext cx="2898589" cy="61258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30701" y="1987176"/>
            <a:ext cx="2731499" cy="2906463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laugh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ter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brav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est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pow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der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short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est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or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der</a:t>
            </a:r>
            <a:endParaRPr lang="en-US" sz="26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164354" y="1807881"/>
            <a:ext cx="2819256" cy="212027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134472" y="1240118"/>
            <a:ext cx="2849138" cy="54900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807134" y="0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805329" y="251254"/>
            <a:ext cx="1046400" cy="69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114462" y="148334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07763" y="1165412"/>
            <a:ext cx="2723631" cy="544792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Deleting Syllables</a:t>
            </a:r>
            <a:endParaRPr lang="en-US"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1" name="Google Shape;401;p30"/>
          <p:cNvSpPr txBox="1"/>
          <p:nvPr/>
        </p:nvSpPr>
        <p:spPr>
          <a:xfrm>
            <a:off x="6007053" y="2074239"/>
            <a:ext cx="2941294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un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ut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eg</a:t>
            </a:r>
          </a:p>
        </p:txBody>
      </p:sp>
    </p:spTree>
    <p:extLst>
      <p:ext uri="{BB962C8B-B14F-4D97-AF65-F5344CB8AC3E}">
        <p14:creationId xmlns:p14="http://schemas.microsoft.com/office/powerpoint/2010/main" val="425619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07882"/>
            <a:ext cx="2835120" cy="32870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00912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605415" y="1733176"/>
            <a:ext cx="3100914" cy="298824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3085241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bu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nu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be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g</a:t>
            </a:r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p, 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x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ss, p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ss, d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sh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64823" y="2375646"/>
            <a:ext cx="463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652870" y="2991222"/>
            <a:ext cx="50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7640916" y="3606798"/>
            <a:ext cx="502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6331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79422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Shrimps </a:t>
            </a:r>
            <a:r>
              <a:rPr lang="en-US" sz="2800" b="1" dirty="0">
                <a:latin typeface="Chalkboard"/>
                <a:cs typeface="Chalkboard"/>
              </a:rPr>
              <a:t>sing super sharp </a:t>
            </a:r>
            <a:r>
              <a:rPr lang="en-US" sz="2800" dirty="0">
                <a:latin typeface="Chalkboard"/>
                <a:cs typeface="Chalkboard"/>
              </a:rPr>
              <a:t>songs</a:t>
            </a:r>
            <a:r>
              <a:rPr lang="en-US" sz="2800" dirty="0"/>
              <a:t>. </a:t>
            </a: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452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each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do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63286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3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three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orange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sphere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loved!”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Friday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March 7,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15822" y="4217558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8101048" y="309573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167108" y="3110416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Orange Sphere1.jpe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464" y="1918214"/>
            <a:ext cx="1478669" cy="1427012"/>
          </a:xfrm>
          <a:prstGeom prst="rect">
            <a:avLst/>
          </a:prstGeom>
        </p:spPr>
      </p:pic>
      <p:sp>
        <p:nvSpPr>
          <p:cNvPr id="33" name="Oval 32"/>
          <p:cNvSpPr/>
          <p:nvPr/>
        </p:nvSpPr>
        <p:spPr>
          <a:xfrm>
            <a:off x="8099838" y="355356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18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095999" y="1733177"/>
            <a:ext cx="2913529" cy="328706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97412" y="1748117"/>
            <a:ext cx="2674470" cy="268941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4" y="2048104"/>
            <a:ext cx="2852323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chore, shore,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chick, thick,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ship, chip,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chop, shop, _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3" y="1374588"/>
            <a:ext cx="2907075" cy="4161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212352" y="2044356"/>
            <a:ext cx="2664789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paint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long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est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loud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numb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memb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er</a:t>
            </a:r>
            <a:endParaRPr lang="en-US" sz="26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149412" y="1822823"/>
            <a:ext cx="2853764" cy="224117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164353" y="1306763"/>
            <a:ext cx="2838823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212353" y="1308692"/>
            <a:ext cx="2659529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Deleting Syllables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1" name="Google Shape;401;p30"/>
          <p:cNvSpPr txBox="1"/>
          <p:nvPr/>
        </p:nvSpPr>
        <p:spPr>
          <a:xfrm>
            <a:off x="6095651" y="2074239"/>
            <a:ext cx="2913878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strike="sngStrike" dirty="0" err="1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3200" dirty="0" err="1" smtClean="0">
                <a:latin typeface="Chalkboard"/>
                <a:ea typeface="Lato"/>
                <a:cs typeface="Chalkboard"/>
                <a:sym typeface="Lato"/>
              </a:rPr>
              <a:t>om</a:t>
            </a:r>
            <a:endParaRPr lang="en-US" sz="32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ap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ag</a:t>
            </a:r>
            <a:endParaRPr lang="hu-HU" sz="3200" dirty="0">
              <a:latin typeface="Chalkboard"/>
              <a:ea typeface="Lato"/>
              <a:cs typeface="Chalkboard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414068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each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do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63286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3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three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orange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sphere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loved!”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March 3,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15822" y="4217558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8101048" y="309573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167108" y="3110416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Orange Sphere1.jpe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464" y="1918214"/>
            <a:ext cx="1478669" cy="1427012"/>
          </a:xfrm>
          <a:prstGeom prst="rect">
            <a:avLst/>
          </a:prstGeom>
        </p:spPr>
      </p:pic>
      <p:sp>
        <p:nvSpPr>
          <p:cNvPr id="33" name="Oval 32"/>
          <p:cNvSpPr/>
          <p:nvPr/>
        </p:nvSpPr>
        <p:spPr>
          <a:xfrm>
            <a:off x="8099838" y="355356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8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605767" y="1294012"/>
            <a:ext cx="327894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605414" y="1797122"/>
            <a:ext cx="3279291" cy="294643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20914" y="2120570"/>
            <a:ext cx="3248852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3200" dirty="0" err="1">
                <a:latin typeface="Chalkboard"/>
                <a:ea typeface="Lato"/>
                <a:cs typeface="Chalkboard"/>
                <a:sym typeface="Lato"/>
              </a:rPr>
              <a:t>po</a:t>
            </a:r>
            <a:r>
              <a:rPr lang="en-US" sz="3200" strike="sngStrike" dirty="0" err="1">
                <a:latin typeface="Chalkboard"/>
                <a:ea typeface="Lato"/>
                <a:cs typeface="Chalkboard"/>
                <a:sym typeface="Lato"/>
              </a:rPr>
              <a:t>m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la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la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endParaRPr lang="hu-HU" sz="32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2" name="Google Shape;404;p30"/>
          <p:cNvSpPr txBox="1"/>
          <p:nvPr/>
        </p:nvSpPr>
        <p:spPr>
          <a:xfrm>
            <a:off x="5578719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g, l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ck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t, w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y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t, p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293" y="2702830"/>
            <a:ext cx="1509059" cy="19971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84352" y="2390588"/>
            <a:ext cx="5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772398" y="3050988"/>
            <a:ext cx="460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7790328" y="3651623"/>
            <a:ext cx="487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5770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34599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Fuzzy funny Fred </a:t>
            </a:r>
            <a:r>
              <a:rPr lang="en-US" sz="2800" dirty="0">
                <a:latin typeface="Chalkboard"/>
                <a:cs typeface="Chalkboard"/>
              </a:rPr>
              <a:t>fried fish. </a:t>
            </a:r>
          </a:p>
          <a:p>
            <a:r>
              <a:rPr lang="en-US" sz="2800" dirty="0" smtClean="0">
                <a:latin typeface="Chalkboard"/>
                <a:cs typeface="Chalkboard"/>
              </a:rPr>
              <a:t>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Lato"/>
                <a:ea typeface="Lato"/>
                <a:cs typeface="Lato"/>
                <a:sym typeface="Lato"/>
              </a:rPr>
              <a:t>.</a:t>
            </a: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784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051175" y="1688353"/>
            <a:ext cx="2958353" cy="328706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82471" y="1718235"/>
            <a:ext cx="2569882" cy="328706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4" y="2092413"/>
            <a:ext cx="2853765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cool, tool,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stool, school,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vine, nine,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shine, mine, _</a:t>
            </a:r>
            <a:endParaRPr lang="en-US" sz="24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36235" y="1255059"/>
            <a:ext cx="2958353" cy="46093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72308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clean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neat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slow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cold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low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66118" y="2044700"/>
            <a:ext cx="2928470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ot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ox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op</a:t>
            </a:r>
            <a:endParaRPr lang="hu-HU" sz="32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213906" y="1733176"/>
            <a:ext cx="2789270" cy="37353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599" y="1240118"/>
            <a:ext cx="2744695" cy="48923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Make a Rhyme</a:t>
            </a:r>
            <a:r>
              <a:rPr lang="en-US" sz="2400" b="1" dirty="0" smtClean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0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68456" y="237592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158761" y="177872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82471" y="1225177"/>
            <a:ext cx="2569882" cy="499968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Deleting Syllables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352414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2" y="1778000"/>
            <a:ext cx="2873663" cy="343647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821910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5941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688353"/>
            <a:ext cx="3174178" cy="328707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552824" y="2060805"/>
            <a:ext cx="3182470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do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 fo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x</a:t>
            </a: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 ho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p</a:t>
            </a:r>
            <a:endParaRPr lang="hu-HU" sz="32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g, m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n, th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mb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w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ck, d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712635" y="2976282"/>
            <a:ext cx="478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7715983" y="3574389"/>
            <a:ext cx="478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7703670" y="2354729"/>
            <a:ext cx="478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0231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  <p:bldP spid="29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64481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Boss </a:t>
            </a:r>
            <a:r>
              <a:rPr lang="en-US" sz="2800" b="1" dirty="0">
                <a:latin typeface="Chalkboard"/>
                <a:cs typeface="Chalkboard"/>
              </a:rPr>
              <a:t>baker </a:t>
            </a:r>
            <a:r>
              <a:rPr lang="en-US" sz="2800" dirty="0">
                <a:latin typeface="Chalkboard"/>
                <a:cs typeface="Chalkboard"/>
              </a:rPr>
              <a:t>builds </a:t>
            </a:r>
            <a:r>
              <a:rPr lang="en-US" sz="2800" b="1" dirty="0">
                <a:latin typeface="Chalkboard"/>
                <a:cs typeface="Chalkboard"/>
              </a:rPr>
              <a:t>big breads.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95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each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do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63286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3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three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orange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sphere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loved!”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Tuesday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March 4,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15822" y="4217558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8101048" y="309573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167108" y="3110416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Orange Sphere1.jpe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464" y="1918214"/>
            <a:ext cx="1478669" cy="1427012"/>
          </a:xfrm>
          <a:prstGeom prst="rect">
            <a:avLst/>
          </a:prstGeom>
        </p:spPr>
      </p:pic>
      <p:sp>
        <p:nvSpPr>
          <p:cNvPr id="33" name="Oval 32"/>
          <p:cNvSpPr/>
          <p:nvPr/>
        </p:nvSpPr>
        <p:spPr>
          <a:xfrm>
            <a:off x="8099838" y="355356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04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051177" y="1763060"/>
            <a:ext cx="2928470" cy="313764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37647" y="1822824"/>
            <a:ext cx="2674471" cy="239058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5" y="2062874"/>
            <a:ext cx="2702500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low, slow,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show, know,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tale, pail,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whale, rail,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66118" y="1255059"/>
            <a:ext cx="2913529" cy="53564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59698" y="1998793"/>
            <a:ext cx="2622177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nic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est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dark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est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larg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est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high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est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great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est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59024" y="1955053"/>
            <a:ext cx="290710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ot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om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j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og</a:t>
            </a:r>
          </a:p>
        </p:txBody>
      </p:sp>
      <p:sp>
        <p:nvSpPr>
          <p:cNvPr id="402" name="Google Shape;402;p30"/>
          <p:cNvSpPr/>
          <p:nvPr/>
        </p:nvSpPr>
        <p:spPr>
          <a:xfrm>
            <a:off x="209175" y="1792941"/>
            <a:ext cx="2674471" cy="239059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599" y="1255059"/>
            <a:ext cx="2655047" cy="53406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836667" y="0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865092" y="222822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040631" y="222181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37646" y="1270000"/>
            <a:ext cx="2658505" cy="544792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Deleting Syllables</a:t>
            </a:r>
            <a:endParaRPr lang="en-US"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905471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2" y="1778000"/>
            <a:ext cx="2963312" cy="373529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926498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283882" y="1189424"/>
            <a:ext cx="3406589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283882" y="1733175"/>
            <a:ext cx="3451412" cy="313765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292207" y="2075747"/>
            <a:ext cx="3398264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no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mo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jo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2" name="Google Shape;404;p30"/>
          <p:cNvSpPr txBox="1"/>
          <p:nvPr/>
        </p:nvSpPr>
        <p:spPr>
          <a:xfrm>
            <a:off x="5498353" y="2166471"/>
            <a:ext cx="2924545" cy="2870979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d, t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g, f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t, s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873998" y="2315882"/>
            <a:ext cx="48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876986" y="3021105"/>
            <a:ext cx="519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7862046" y="3648634"/>
            <a:ext cx="446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6287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  <p:bldP spid="2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94189" y="2146665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The missing </a:t>
            </a:r>
            <a:r>
              <a:rPr lang="en-US" sz="2800" b="1" dirty="0" err="1">
                <a:latin typeface="Chalkboard"/>
                <a:cs typeface="Chalkboard"/>
              </a:rPr>
              <a:t>martian</a:t>
            </a:r>
            <a:r>
              <a:rPr lang="en-US" sz="2800" b="1" dirty="0">
                <a:latin typeface="Chalkboard"/>
                <a:cs typeface="Chalkboard"/>
              </a:rPr>
              <a:t> missed Mars</a:t>
            </a:r>
            <a:r>
              <a:rPr lang="en-US" sz="2800" dirty="0">
                <a:latin typeface="Chalkboard"/>
                <a:cs typeface="Chalkboard"/>
              </a:rPr>
              <a:t>. </a:t>
            </a:r>
          </a:p>
          <a:p>
            <a:r>
              <a:rPr lang="en-US" sz="2800" b="1" dirty="0" smtClean="0">
                <a:latin typeface="Chalkboard"/>
                <a:cs typeface="Chalkboard"/>
              </a:rPr>
              <a:t>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2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24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12408</TotalTime>
  <Words>874</Words>
  <Application>Microsoft Macintosh PowerPoint</Application>
  <PresentationFormat>On-screen Show (16:9)</PresentationFormat>
  <Paragraphs>400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SCS Prek</cp:lastModifiedBy>
  <cp:revision>827</cp:revision>
  <cp:lastPrinted>2024-07-30T20:42:57Z</cp:lastPrinted>
  <dcterms:modified xsi:type="dcterms:W3CDTF">2024-08-01T20:20:31Z</dcterms:modified>
</cp:coreProperties>
</file>