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06" r:id="rId3"/>
    <p:sldId id="268" r:id="rId4"/>
    <p:sldId id="272" r:id="rId5"/>
    <p:sldId id="278" r:id="rId6"/>
    <p:sldId id="262" r:id="rId7"/>
    <p:sldId id="269" r:id="rId8"/>
    <p:sldId id="281" r:id="rId9"/>
    <p:sldId id="279" r:id="rId10"/>
    <p:sldId id="258" r:id="rId11"/>
    <p:sldId id="259" r:id="rId12"/>
    <p:sldId id="261" r:id="rId13"/>
    <p:sldId id="263" r:id="rId14"/>
    <p:sldId id="267" r:id="rId15"/>
    <p:sldId id="264" r:id="rId16"/>
    <p:sldId id="274" r:id="rId17"/>
    <p:sldId id="265" r:id="rId18"/>
    <p:sldId id="273" r:id="rId19"/>
    <p:sldId id="270" r:id="rId20"/>
    <p:sldId id="280" r:id="rId21"/>
    <p:sldId id="275" r:id="rId22"/>
    <p:sldId id="276" r:id="rId23"/>
    <p:sldId id="283" r:id="rId24"/>
    <p:sldId id="260" r:id="rId25"/>
    <p:sldId id="282" r:id="rId26"/>
    <p:sldId id="284" r:id="rId27"/>
    <p:sldId id="285" r:id="rId28"/>
    <p:sldId id="286" r:id="rId29"/>
    <p:sldId id="287" r:id="rId30"/>
    <p:sldId id="288" r:id="rId31"/>
    <p:sldId id="333" r:id="rId32"/>
    <p:sldId id="295" r:id="rId33"/>
    <p:sldId id="290" r:id="rId34"/>
    <p:sldId id="291" r:id="rId35"/>
    <p:sldId id="292" r:id="rId36"/>
    <p:sldId id="296" r:id="rId37"/>
    <p:sldId id="329" r:id="rId38"/>
    <p:sldId id="297" r:id="rId39"/>
    <p:sldId id="298" r:id="rId40"/>
    <p:sldId id="308" r:id="rId41"/>
    <p:sldId id="309" r:id="rId42"/>
    <p:sldId id="310" r:id="rId43"/>
    <p:sldId id="300" r:id="rId44"/>
    <p:sldId id="314" r:id="rId45"/>
    <p:sldId id="315" r:id="rId46"/>
    <p:sldId id="316" r:id="rId47"/>
    <p:sldId id="303" r:id="rId48"/>
    <p:sldId id="317" r:id="rId49"/>
    <p:sldId id="318" r:id="rId50"/>
    <p:sldId id="319" r:id="rId51"/>
    <p:sldId id="320" r:id="rId52"/>
    <p:sldId id="332" r:id="rId53"/>
    <p:sldId id="321" r:id="rId54"/>
    <p:sldId id="322" r:id="rId55"/>
    <p:sldId id="323" r:id="rId56"/>
    <p:sldId id="301" r:id="rId57"/>
    <p:sldId id="327" r:id="rId58"/>
    <p:sldId id="324" r:id="rId59"/>
    <p:sldId id="328" r:id="rId60"/>
    <p:sldId id="325" r:id="rId61"/>
    <p:sldId id="326" r:id="rId62"/>
    <p:sldId id="330" r:id="rId63"/>
    <p:sldId id="331" r:id="rId64"/>
    <p:sldId id="311" r:id="rId65"/>
    <p:sldId id="312" r:id="rId66"/>
    <p:sldId id="313" r:id="rId67"/>
    <p:sldId id="299" r:id="rId68"/>
    <p:sldId id="302" r:id="rId69"/>
    <p:sldId id="27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autoAdjust="0"/>
    <p:restoredTop sz="93357"/>
  </p:normalViewPr>
  <p:slideViewPr>
    <p:cSldViewPr snapToGrid="0" snapToObjects="1">
      <p:cViewPr varScale="1">
        <p:scale>
          <a:sx n="91" d="100"/>
          <a:sy n="91" d="100"/>
        </p:scale>
        <p:origin x="49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M DENK" userId="87edd93e-03da-4af1-b213-94c83df1a589" providerId="ADAL" clId="{DBD657C2-D8EB-3441-B699-F929634A4938}"/>
    <pc:docChg chg="modSld">
      <pc:chgData name="KATHRYN M DENK" userId="87edd93e-03da-4af1-b213-94c83df1a589" providerId="ADAL" clId="{DBD657C2-D8EB-3441-B699-F929634A4938}" dt="2020-08-30T11:10:12.388" v="3" actId="1076"/>
      <pc:docMkLst>
        <pc:docMk/>
      </pc:docMkLst>
      <pc:sldChg chg="modSp">
        <pc:chgData name="KATHRYN M DENK" userId="87edd93e-03da-4af1-b213-94c83df1a589" providerId="ADAL" clId="{DBD657C2-D8EB-3441-B699-F929634A4938}" dt="2020-08-30T11:10:12.388" v="3" actId="1076"/>
        <pc:sldMkLst>
          <pc:docMk/>
          <pc:sldMk cId="0" sldId="258"/>
        </pc:sldMkLst>
        <pc:spChg chg="mod">
          <ac:chgData name="KATHRYN M DENK" userId="87edd93e-03da-4af1-b213-94c83df1a589" providerId="ADAL" clId="{DBD657C2-D8EB-3441-B699-F929634A4938}" dt="2020-08-30T11:10:12.388" v="3" actId="1076"/>
          <ac:spMkLst>
            <pc:docMk/>
            <pc:sldMk cId="0" sldId="258"/>
            <ac:spMk id="3" creationId="{00000000-0000-0000-0000-000000000000}"/>
          </ac:spMkLst>
        </pc:spChg>
      </pc:sldChg>
      <pc:sldChg chg="modSp">
        <pc:chgData name="KATHRYN M DENK" userId="87edd93e-03da-4af1-b213-94c83df1a589" providerId="ADAL" clId="{DBD657C2-D8EB-3441-B699-F929634A4938}" dt="2020-08-30T11:07:11.734" v="1" actId="1076"/>
        <pc:sldMkLst>
          <pc:docMk/>
          <pc:sldMk cId="0" sldId="262"/>
        </pc:sldMkLst>
        <pc:picChg chg="mod">
          <ac:chgData name="KATHRYN M DENK" userId="87edd93e-03da-4af1-b213-94c83df1a589" providerId="ADAL" clId="{DBD657C2-D8EB-3441-B699-F929634A4938}" dt="2020-08-30T11:07:11.734" v="1" actId="1076"/>
          <ac:picMkLst>
            <pc:docMk/>
            <pc:sldMk cId="0" sldId="262"/>
            <ac:picMk id="5"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69B77C-45B0-714C-963B-0D3EA9B90AE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D881EFB-4759-EE4C-9508-0E0E6155E4BC}" type="datetimeFigureOut">
              <a:rPr lang="en-US" smtClean="0"/>
              <a:pPr/>
              <a:t>8/30/20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E069B77C-45B0-714C-963B-0D3EA9B90AE3}"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D881EFB-4759-EE4C-9508-0E0E6155E4BC}" type="datetimeFigureOut">
              <a:rPr lang="en-US" smtClean="0"/>
              <a:pPr/>
              <a:t>8/30/20</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069B77C-45B0-714C-963B-0D3EA9B90AE3}"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csk12-my.sharepoint.com/:v:/g/personal/henryzs_scsk12_org/EfhwHQW5UoZLrsl6NjGKZ9IBRD1dzyLK13Ll0CgOsc81qg?e=3bTMC3"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mitchellcd2@scsk12.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081232"/>
            <a:ext cx="8159262" cy="1939636"/>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6700" dirty="0"/>
              <a:t>The Virtual Bolton Way</a:t>
            </a:r>
            <a:br>
              <a:rPr lang="en-US" sz="6700" dirty="0"/>
            </a:br>
            <a:r>
              <a:rPr lang="en-US" sz="6700" dirty="0"/>
              <a:t>August 2020</a:t>
            </a:r>
            <a:br>
              <a:rPr lang="en-US" dirty="0"/>
            </a:br>
            <a:endParaRPr lang="en-US" dirty="0"/>
          </a:p>
        </p:txBody>
      </p:sp>
      <p:sp>
        <p:nvSpPr>
          <p:cNvPr id="3" name="Subtitle 2"/>
          <p:cNvSpPr>
            <a:spLocks noGrp="1"/>
          </p:cNvSpPr>
          <p:nvPr>
            <p:ph type="subTitle" idx="1"/>
          </p:nvPr>
        </p:nvSpPr>
        <p:spPr>
          <a:xfrm>
            <a:off x="698500" y="5664200"/>
            <a:ext cx="7854696" cy="1025964"/>
          </a:xfrm>
        </p:spPr>
        <p:txBody>
          <a:bodyPr vert="horz" lIns="0" tIns="45720" rIns="18288" bIns="45720" anchor="t">
            <a:normAutofit/>
          </a:bodyPr>
          <a:lstStyle/>
          <a:p>
            <a:pPr algn="ctr"/>
            <a:r>
              <a:rPr lang="en-US" sz="5400" b="1" dirty="0">
                <a:hlinkClick r:id="rId2"/>
              </a:rPr>
              <a:t>Bolton High School</a:t>
            </a:r>
            <a:endParaRPr lang="en-US" sz="5400" b="1" dirty="0"/>
          </a:p>
        </p:txBody>
      </p:sp>
      <p:pic>
        <p:nvPicPr>
          <p:cNvPr id="4" name="Picture 3"/>
          <p:cNvPicPr/>
          <p:nvPr/>
        </p:nvPicPr>
        <p:blipFill>
          <a:blip r:embed="rId3"/>
          <a:srcRect/>
          <a:stretch>
            <a:fillRect/>
          </a:stretch>
        </p:blipFill>
        <p:spPr bwMode="auto">
          <a:xfrm>
            <a:off x="2667000" y="2051050"/>
            <a:ext cx="3340100" cy="36131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5049012"/>
          </a:xfrm>
        </p:spPr>
        <p:txBody>
          <a:bodyPr>
            <a:normAutofit fontScale="47500" lnSpcReduction="20000"/>
          </a:bodyPr>
          <a:lstStyle/>
          <a:p>
            <a:endParaRPr lang="en-US" dirty="0"/>
          </a:p>
          <a:p>
            <a:r>
              <a:rPr lang="en-US" b="1" dirty="0"/>
              <a:t>VIRTUAL DISCIPLINE CATEGORIES </a:t>
            </a:r>
            <a:endParaRPr lang="en-US" dirty="0"/>
          </a:p>
          <a:p>
            <a:r>
              <a:rPr lang="en-US" dirty="0"/>
              <a:t>In order to maintain positive virtual schooling climates, students are prohibited from engaging in the misconduct outlined in Policy 6022. The Student Code of Conduct’s progressive categories (in their entirety) will continue to be used when defining and responding to virtual misconduct. Please see </a:t>
            </a:r>
            <a:r>
              <a:rPr lang="en-US" b="1" dirty="0"/>
              <a:t>SCS Policy 6022 </a:t>
            </a:r>
            <a:r>
              <a:rPr lang="en-US" dirty="0"/>
              <a:t>pages 13-21, for a comprehensive list of the Discipline Categories A-E. </a:t>
            </a:r>
          </a:p>
          <a:p>
            <a:endParaRPr lang="en-US" dirty="0"/>
          </a:p>
          <a:p>
            <a:r>
              <a:rPr lang="en-US" b="1" dirty="0"/>
              <a:t>For the purposes of specifically addressing “virtual” conduct expectations, please give special attention the prohibited Category C, D, E and A behaviors below. </a:t>
            </a:r>
            <a:endParaRPr lang="en-US" dirty="0"/>
          </a:p>
          <a:p>
            <a:endParaRPr lang="en-US" b="1" dirty="0"/>
          </a:p>
          <a:p>
            <a:r>
              <a:rPr lang="en-US" sz="4211" b="1" u="sng" dirty="0"/>
              <a:t>Category C </a:t>
            </a:r>
            <a:r>
              <a:rPr lang="en-US" sz="4211" b="1" i="1" u="sng" dirty="0"/>
              <a:t>(Moderate-Serious) </a:t>
            </a:r>
            <a:endParaRPr lang="en-US" sz="4211" b="1" u="sng" dirty="0"/>
          </a:p>
          <a:p>
            <a:r>
              <a:rPr lang="en-US" dirty="0"/>
              <a:t>#1. Threatening bodily harm to school personnel, including transmitting by an electronic device any communication containing a credible threat to cause bodily injury or death to a school employee and the transmission of such threat creates actual disruptive activity at the school that requires administrative intervention; </a:t>
            </a:r>
          </a:p>
          <a:p>
            <a:r>
              <a:rPr lang="en-US" dirty="0"/>
              <a:t>#7. Malicious destruction of or damage to school property, including electronic media, or the property of any person attending or assigned to the school; </a:t>
            </a:r>
          </a:p>
          <a:p>
            <a:r>
              <a:rPr lang="en-US" dirty="0"/>
              <a:t>#8. Stealing or misappropriation of school or personal property (regardless of intent to return); </a:t>
            </a:r>
          </a:p>
          <a:p>
            <a:endParaRPr lang="en-US" dirty="0"/>
          </a:p>
          <a:p>
            <a:r>
              <a:rPr lang="en-US" dirty="0"/>
              <a:t>Consequences for these behaviors can result in </a:t>
            </a:r>
          </a:p>
          <a:p>
            <a:r>
              <a:rPr lang="en-US" dirty="0"/>
              <a:t>Parent-Principal Conference (Virtual/in-person/phone) </a:t>
            </a:r>
          </a:p>
          <a:p>
            <a:r>
              <a:rPr lang="en-US" dirty="0"/>
              <a:t>Virtual Supervised Study/Detention </a:t>
            </a:r>
          </a:p>
          <a:p>
            <a:r>
              <a:rPr lang="en-US" dirty="0"/>
              <a:t>Virtual In-School Suspension </a:t>
            </a:r>
          </a:p>
          <a:p>
            <a:r>
              <a:rPr lang="en-US" dirty="0"/>
              <a:t>In-School Suspension </a:t>
            </a:r>
          </a:p>
          <a:p>
            <a:r>
              <a:rPr lang="en-US" dirty="0"/>
              <a:t>Out-of-school Suspension </a:t>
            </a:r>
          </a:p>
          <a:p>
            <a:r>
              <a:rPr lang="en-US" dirty="0"/>
              <a:t>Remand to Alternative School </a:t>
            </a:r>
          </a:p>
          <a:p>
            <a:pPr>
              <a:buNone/>
            </a:pPr>
            <a:endParaRPr lang="en-US" dirty="0"/>
          </a:p>
          <a:p>
            <a:endParaRPr lang="en-US" dirty="0"/>
          </a:p>
        </p:txBody>
      </p:sp>
      <p:sp>
        <p:nvSpPr>
          <p:cNvPr id="4" name="Title 1"/>
          <p:cNvSpPr>
            <a:spLocks noGrp="1"/>
          </p:cNvSpPr>
          <p:nvPr>
            <p:ph type="title"/>
          </p:nvPr>
        </p:nvSpPr>
        <p:spPr>
          <a:xfrm>
            <a:off x="457200" y="132588"/>
            <a:ext cx="8229600" cy="1143000"/>
          </a:xfrm>
        </p:spPr>
        <p:txBody>
          <a:bodyPr/>
          <a:lstStyle/>
          <a:p>
            <a:r>
              <a:rPr lang="en-US" dirty="0"/>
              <a:t>Virtual Conduct Expectation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5588"/>
            <a:ext cx="8229600" cy="5315712"/>
          </a:xfrm>
        </p:spPr>
        <p:txBody>
          <a:bodyPr>
            <a:normAutofit fontScale="62500" lnSpcReduction="20000"/>
          </a:bodyPr>
          <a:lstStyle/>
          <a:p>
            <a:r>
              <a:rPr lang="en-US" sz="3200" b="1" u="sng" dirty="0"/>
              <a:t>Category D </a:t>
            </a:r>
            <a:r>
              <a:rPr lang="en-US" sz="3200" i="1" u="sng" dirty="0"/>
              <a:t>(Minor- Moderate) </a:t>
            </a:r>
            <a:endParaRPr lang="en-US" sz="3200" u="sng" dirty="0"/>
          </a:p>
          <a:p>
            <a:r>
              <a:rPr lang="en-US" dirty="0"/>
              <a:t>#4. Threatening bodily harm to another student, including transmitting by an electronic device any communication containing a credible threat to cause bodily injury or death to a student and the transmission of such threat creates actual disruptive activity at the school that requires administrative intervention; </a:t>
            </a:r>
          </a:p>
          <a:p>
            <a:endParaRPr lang="en-US" dirty="0"/>
          </a:p>
          <a:p>
            <a:r>
              <a:rPr lang="en-US" dirty="0"/>
              <a:t>#7. Inappropriate use of electronic media, including, but not limited to, all calls (land line, cellular or computer generated), instant messaging, text messaging, video/audio recording devices, IPods, MP3s or any type of electronic music or entertainment device, and cameras and camera phones; </a:t>
            </a:r>
          </a:p>
          <a:p>
            <a:endParaRPr lang="en-US" dirty="0"/>
          </a:p>
          <a:p>
            <a:r>
              <a:rPr lang="en-US" dirty="0"/>
              <a:t>#9. Bullying/cyberbullying, intimidation, and harassment </a:t>
            </a:r>
          </a:p>
          <a:p>
            <a:r>
              <a:rPr lang="en-US" dirty="0"/>
              <a:t>#11. Inciting, advising or counseling of others to engage in any acts in Categories A, B or C using any means to send or receive spoken or written messages, including, but not limited to, notes, letters, texts, online or in-person group chats or conferencing, electronic messaging, audio messaging, video messaging, social media posts/streams, or other similar forms of communication; </a:t>
            </a:r>
          </a:p>
          <a:p>
            <a:endParaRPr lang="en-US" dirty="0"/>
          </a:p>
          <a:p>
            <a:r>
              <a:rPr lang="en-US" dirty="0"/>
              <a:t>Consequences for these behaviors can result in </a:t>
            </a:r>
          </a:p>
          <a:p>
            <a:r>
              <a:rPr lang="en-US" dirty="0"/>
              <a:t>Parent-Principal Conference (Virtual/in-person/phone) </a:t>
            </a:r>
          </a:p>
          <a:p>
            <a:r>
              <a:rPr lang="en-US" dirty="0"/>
              <a:t>Virtual Supervised Study </a:t>
            </a:r>
          </a:p>
          <a:p>
            <a:r>
              <a:rPr lang="en-US" dirty="0"/>
              <a:t>Virtual In-School Suspension </a:t>
            </a:r>
          </a:p>
          <a:p>
            <a:r>
              <a:rPr lang="en-US" dirty="0"/>
              <a:t>In-School Suspension </a:t>
            </a:r>
          </a:p>
          <a:p>
            <a:endParaRPr lang="en-US" dirty="0"/>
          </a:p>
        </p:txBody>
      </p:sp>
      <p:sp>
        <p:nvSpPr>
          <p:cNvPr id="4" name="Title 1"/>
          <p:cNvSpPr>
            <a:spLocks noGrp="1"/>
          </p:cNvSpPr>
          <p:nvPr>
            <p:ph type="title"/>
          </p:nvPr>
        </p:nvSpPr>
        <p:spPr>
          <a:xfrm>
            <a:off x="457200" y="132588"/>
            <a:ext cx="8229600" cy="1143000"/>
          </a:xfrm>
        </p:spPr>
        <p:txBody>
          <a:bodyPr>
            <a:noAutofit/>
          </a:bodyPr>
          <a:lstStyle/>
          <a:p>
            <a:r>
              <a:rPr lang="en-US" sz="4000" dirty="0"/>
              <a:t>Virtual Conduct Expectation</a:t>
            </a:r>
            <a:br>
              <a:rPr lang="en-US" sz="4000" dirty="0"/>
            </a:br>
            <a:r>
              <a:rPr lang="en-US" sz="4000" dirty="0"/>
              <a:t>Continued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r>
              <a:rPr lang="en-US" sz="4000" dirty="0"/>
              <a:t>Virtual Conduct Expectation</a:t>
            </a:r>
            <a:br>
              <a:rPr lang="en-US" sz="4000" dirty="0"/>
            </a:br>
            <a:r>
              <a:rPr lang="en-US" sz="4000" dirty="0"/>
              <a:t>Continued</a:t>
            </a:r>
          </a:p>
        </p:txBody>
      </p:sp>
      <p:sp>
        <p:nvSpPr>
          <p:cNvPr id="3" name="Content Placeholder 2"/>
          <p:cNvSpPr>
            <a:spLocks noGrp="1"/>
          </p:cNvSpPr>
          <p:nvPr>
            <p:ph idx="1"/>
          </p:nvPr>
        </p:nvSpPr>
        <p:spPr>
          <a:xfrm>
            <a:off x="457200" y="1275588"/>
            <a:ext cx="8229600" cy="5366512"/>
          </a:xfrm>
        </p:spPr>
        <p:txBody>
          <a:bodyPr>
            <a:normAutofit fontScale="92500" lnSpcReduction="10000"/>
          </a:bodyPr>
          <a:lstStyle/>
          <a:p>
            <a:r>
              <a:rPr lang="en-US" sz="2400" b="1" u="sng" dirty="0"/>
              <a:t>Category E </a:t>
            </a:r>
            <a:r>
              <a:rPr lang="en-US" sz="2400" i="1" u="sng" dirty="0"/>
              <a:t>(Minor)</a:t>
            </a:r>
          </a:p>
          <a:p>
            <a:pPr>
              <a:buNone/>
            </a:pPr>
            <a:r>
              <a:rPr lang="en-US" sz="3600" i="1" dirty="0"/>
              <a:t>   </a:t>
            </a:r>
            <a:r>
              <a:rPr lang="en-US" sz="1600" dirty="0"/>
              <a:t>#1. Habitual and/or excessive tardiness</a:t>
            </a:r>
          </a:p>
          <a:p>
            <a:pPr>
              <a:buNone/>
            </a:pPr>
            <a:r>
              <a:rPr lang="en-US" sz="1600" dirty="0"/>
              <a:t> </a:t>
            </a:r>
          </a:p>
          <a:p>
            <a:r>
              <a:rPr lang="en-US" sz="1600" dirty="0"/>
              <a:t>#2. Class cutting*</a:t>
            </a:r>
          </a:p>
          <a:p>
            <a:pPr>
              <a:buNone/>
            </a:pPr>
            <a:br>
              <a:rPr lang="en-US" sz="1600" dirty="0"/>
            </a:br>
            <a:r>
              <a:rPr lang="en-US" sz="1600" dirty="0"/>
              <a:t>#3. Intentional disturbance of class, cafeteria or school activities</a:t>
            </a:r>
          </a:p>
          <a:p>
            <a:pPr>
              <a:buNone/>
            </a:pPr>
            <a:endParaRPr lang="en-US" sz="1600" dirty="0"/>
          </a:p>
          <a:p>
            <a:r>
              <a:rPr lang="en-US" sz="1600" dirty="0"/>
              <a:t>#8. Possession of and access to beepers, cellular phones or other electronic communication devices during school hours without permission of the principal or in violation to district/school policy</a:t>
            </a:r>
          </a:p>
          <a:p>
            <a:endParaRPr lang="en-US" sz="1600" dirty="0"/>
          </a:p>
          <a:p>
            <a:r>
              <a:rPr lang="en-US" sz="1600" dirty="0"/>
              <a:t>#10. Dress code violation, including wearing, while on school grounds during the regular school day, clothing that exposes underwear or body parts in an indecent manner that disrupts the learning environment </a:t>
            </a:r>
          </a:p>
          <a:p>
            <a:endParaRPr lang="en-US" sz="1600" dirty="0"/>
          </a:p>
          <a:p>
            <a:r>
              <a:rPr lang="en-US" sz="1600" dirty="0"/>
              <a:t>Consequences for these behaviors can result in </a:t>
            </a:r>
          </a:p>
          <a:p>
            <a:pPr lvl="1"/>
            <a:r>
              <a:rPr lang="en-US" sz="1600" dirty="0"/>
              <a:t>Parent-Principal Conference (Virtual/in-person/phone) </a:t>
            </a:r>
          </a:p>
          <a:p>
            <a:pPr lvl="1"/>
            <a:r>
              <a:rPr lang="en-US" sz="1600" dirty="0"/>
              <a:t>Virtual Supervised Study/Detention </a:t>
            </a:r>
          </a:p>
          <a:p>
            <a:pPr lvl="1"/>
            <a:r>
              <a:rPr lang="en-US" sz="1600" dirty="0"/>
              <a:t>Virtual In-School Suspension </a:t>
            </a: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noAutofit/>
          </a:bodyPr>
          <a:lstStyle/>
          <a:p>
            <a:r>
              <a:rPr lang="en-US" sz="2800" dirty="0"/>
              <a:t>Virtual Conduct Expectation</a:t>
            </a:r>
            <a:br>
              <a:rPr lang="en-US" sz="2800" dirty="0"/>
            </a:br>
            <a:r>
              <a:rPr lang="en-US" sz="2800" dirty="0"/>
              <a:t>Continued</a:t>
            </a:r>
          </a:p>
        </p:txBody>
      </p:sp>
      <p:sp>
        <p:nvSpPr>
          <p:cNvPr id="3" name="Content Placeholder 2"/>
          <p:cNvSpPr>
            <a:spLocks noGrp="1"/>
          </p:cNvSpPr>
          <p:nvPr>
            <p:ph idx="1"/>
          </p:nvPr>
        </p:nvSpPr>
        <p:spPr>
          <a:xfrm>
            <a:off x="457200" y="889000"/>
            <a:ext cx="8229600" cy="5778500"/>
          </a:xfrm>
        </p:spPr>
        <p:txBody>
          <a:bodyPr>
            <a:normAutofit fontScale="92500" lnSpcReduction="10000"/>
          </a:bodyPr>
          <a:lstStyle/>
          <a:p>
            <a:r>
              <a:rPr lang="en-US" sz="2000" b="1" u="sng" dirty="0"/>
              <a:t>CATEGORY A OFFENSES </a:t>
            </a:r>
          </a:p>
          <a:p>
            <a:pPr>
              <a:buNone/>
            </a:pPr>
            <a:r>
              <a:rPr lang="en-US" sz="1200" b="1" dirty="0"/>
              <a:t>        Note: </a:t>
            </a:r>
            <a:r>
              <a:rPr lang="en-US" sz="1200" dirty="0"/>
              <a:t>Any student who commits a </a:t>
            </a:r>
            <a:r>
              <a:rPr lang="en-US" sz="1200" b="1" dirty="0"/>
              <a:t>Category (A) offense </a:t>
            </a:r>
            <a:r>
              <a:rPr lang="en-US" sz="1200" dirty="0"/>
              <a:t>must receive a mandatory 180 day suspension. Category (A) offenses include: possession of drugs, aggravated assault of staff and possession of a firearm on school property/event. </a:t>
            </a:r>
            <a:r>
              <a:rPr lang="en-US" sz="1200" b="1" dirty="0"/>
              <a:t>Notification will be made to law enforcement authorities. Any modification of this penalty can only be made by the Superintendent. </a:t>
            </a:r>
            <a:endParaRPr lang="en-US" sz="1200" dirty="0"/>
          </a:p>
          <a:p>
            <a:endParaRPr lang="en-US" sz="800" b="1" dirty="0"/>
          </a:p>
          <a:p>
            <a:r>
              <a:rPr lang="en-US" sz="1600" b="1" u="sng" dirty="0"/>
              <a:t>CYBER-BULLYING </a:t>
            </a:r>
            <a:endParaRPr lang="en-US" sz="1600" u="sng" dirty="0"/>
          </a:p>
          <a:p>
            <a:r>
              <a:rPr lang="en-US" sz="1200" dirty="0"/>
              <a:t>As previously mentioned in Category (C), </a:t>
            </a:r>
            <a:r>
              <a:rPr lang="en-US" sz="1200" b="1" dirty="0"/>
              <a:t>Bullying, Cyber-bullying and harassment </a:t>
            </a:r>
            <a:r>
              <a:rPr lang="en-US" sz="1200" dirty="0"/>
              <a:t>of any kind are </a:t>
            </a:r>
            <a:r>
              <a:rPr lang="en-US" sz="1200" b="1" dirty="0"/>
              <a:t>strictly prohibited </a:t>
            </a:r>
            <a:r>
              <a:rPr lang="en-US" sz="1200" dirty="0"/>
              <a:t>and can result in disciplinary action (up to suspension). In addition to reporting directly to staff, victims of bullying may also report bullying using the Safe-School Web Tips reporting process, which can be found in SCS Policy 6046 . </a:t>
            </a:r>
          </a:p>
          <a:p>
            <a:r>
              <a:rPr lang="en-US" sz="1200" dirty="0"/>
              <a:t>Any complaints of harassment, intimidation or bullying should include the following information: </a:t>
            </a:r>
          </a:p>
          <a:p>
            <a:r>
              <a:rPr lang="en-US" sz="1200" dirty="0"/>
              <a:t>Identity of the alleged victim and the person accused; </a:t>
            </a:r>
          </a:p>
          <a:p>
            <a:r>
              <a:rPr lang="en-US" sz="1200" dirty="0"/>
              <a:t>Location, date, time and circumstances surrounding alleged incident; </a:t>
            </a:r>
          </a:p>
          <a:p>
            <a:r>
              <a:rPr lang="en-US" sz="1200" dirty="0"/>
              <a:t>Description of what happened; </a:t>
            </a:r>
          </a:p>
          <a:p>
            <a:r>
              <a:rPr lang="en-US" sz="1200" dirty="0"/>
              <a:t>Identity of witnesses; and </a:t>
            </a:r>
          </a:p>
          <a:p>
            <a:r>
              <a:rPr lang="en-US" sz="1200" dirty="0"/>
              <a:t>Any other evidence available. </a:t>
            </a:r>
          </a:p>
          <a:p>
            <a:r>
              <a:rPr lang="en-US" sz="1806" b="1" u="sng" dirty="0"/>
              <a:t>EXCLUSIONARY DISCIPLINE MEASURES </a:t>
            </a:r>
          </a:p>
          <a:p>
            <a:r>
              <a:rPr lang="en-US" sz="1806" dirty="0"/>
              <a:t>For the purposes of virtual schooling, exclusionary consequences will be considered as: </a:t>
            </a:r>
          </a:p>
          <a:p>
            <a:pPr lvl="1"/>
            <a:r>
              <a:rPr lang="en-US" sz="1806" dirty="0"/>
              <a:t>any direct removal from the virtual schooling process, long-term remands to the virtual </a:t>
            </a:r>
          </a:p>
          <a:p>
            <a:pPr lvl="1"/>
            <a:r>
              <a:rPr lang="en-US" sz="1806" dirty="0"/>
              <a:t>alternative school setting and failure to provide IEP approved services during virtual schooling (i.e., OSS, removal from virtual class without assigning Virtual ISS, etc.). </a:t>
            </a:r>
          </a:p>
          <a:p>
            <a:pPr lvl="1"/>
            <a:r>
              <a:rPr lang="en-US" sz="1806" dirty="0"/>
              <a:t>Exclusionary consequences should only be used as a last resort and after implemented interventions have failed, unless otherwise dictated by policy categories. </a:t>
            </a:r>
          </a:p>
          <a:p>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109"/>
            <a:ext cx="8229600" cy="1143000"/>
          </a:xfrm>
        </p:spPr>
        <p:txBody>
          <a:bodyPr>
            <a:noAutofit/>
          </a:bodyPr>
          <a:lstStyle/>
          <a:p>
            <a:pPr algn="ctr"/>
            <a:r>
              <a:rPr lang="en-US" sz="6000" dirty="0"/>
              <a:t>Dress Code For Virtual Learning Environment</a:t>
            </a:r>
          </a:p>
        </p:txBody>
      </p:sp>
      <p:sp>
        <p:nvSpPr>
          <p:cNvPr id="3" name="Content Placeholder 2"/>
          <p:cNvSpPr>
            <a:spLocks noGrp="1"/>
          </p:cNvSpPr>
          <p:nvPr>
            <p:ph idx="1"/>
          </p:nvPr>
        </p:nvSpPr>
        <p:spPr>
          <a:xfrm>
            <a:off x="457200" y="1716109"/>
            <a:ext cx="8229600" cy="4922520"/>
          </a:xfrm>
        </p:spPr>
        <p:txBody>
          <a:bodyPr>
            <a:normAutofit/>
          </a:bodyPr>
          <a:lstStyle/>
          <a:p>
            <a:pPr>
              <a:buNone/>
            </a:pPr>
            <a:r>
              <a:rPr lang="en-US" sz="2400" b="1" dirty="0">
                <a:latin typeface="Times New Roman"/>
                <a:cs typeface="Times New Roman"/>
              </a:rPr>
              <a:t>    </a:t>
            </a:r>
            <a:r>
              <a:rPr lang="en-US" sz="2800" b="1" dirty="0">
                <a:latin typeface="Times New Roman"/>
                <a:cs typeface="Times New Roman"/>
              </a:rPr>
              <a:t>Students are expected to look presentable regardless of location in which learning occurs. To ensure continuity of expectations for appropriate dress while participating in virtual learning environment, dress code requirements outlines (see policy #6021), for Elementary, Middle, and High shall apply.  However, when video of a student’s full body will not be captured, reasonable flexibility is provided for bottoms (e.g. pants, shorts, skirts) and footwear.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Social Emotional Learning</a:t>
            </a:r>
          </a:p>
        </p:txBody>
      </p:sp>
      <p:sp>
        <p:nvSpPr>
          <p:cNvPr id="3" name="Content Placeholder 2"/>
          <p:cNvSpPr>
            <a:spLocks noGrp="1"/>
          </p:cNvSpPr>
          <p:nvPr>
            <p:ph idx="1"/>
          </p:nvPr>
        </p:nvSpPr>
        <p:spPr>
          <a:xfrm>
            <a:off x="165100" y="1143000"/>
            <a:ext cx="8775700" cy="5384800"/>
          </a:xfrm>
        </p:spPr>
        <p:txBody>
          <a:bodyPr>
            <a:normAutofit/>
          </a:bodyPr>
          <a:lstStyle/>
          <a:p>
            <a:pPr>
              <a:buNone/>
            </a:pPr>
            <a:r>
              <a:rPr lang="en-US" sz="2800" dirty="0"/>
              <a:t>   </a:t>
            </a:r>
            <a:r>
              <a:rPr lang="en-US" sz="1600" dirty="0"/>
              <a:t>The vision for Shelby County Schools is to provide equitable support to all students to build their emotional, social and cognitive development through the use of research-based strategies grounded in trauma-informed practice that leads to improved school climate and attendance, decreased suspensions, expulsions, drop-out rates, and reduced stress for staff and students. Addressing Adverse Childhood Experiences in Tennessee and Shelby County Chronic childhood trauma, or what experts call adverse childhood experiences (ACEs), can affect a child's brain- building process. ACEs are toxic to brain development and can compromise the brain’s structural integrity. Left unaddressed, ACEs and their effects make it more difficult for a child to succeed in school, live a healthy life and contribute to the state’s future prosperity — our communities, our workforce, and our civic life. Schools that build cultures of understanding and support can be an extraordinarily protective factor in the lives of students coping with trauma. </a:t>
            </a:r>
          </a:p>
          <a:p>
            <a:pPr>
              <a:buNone/>
            </a:pPr>
            <a:r>
              <a:rPr lang="en-US" sz="1600" dirty="0"/>
              <a:t>    (SCS CHESS/SEL Manual, 2019). </a:t>
            </a:r>
          </a:p>
          <a:p>
            <a:pPr>
              <a:buNone/>
            </a:pPr>
            <a:endParaRPr lang="en-US" sz="900" dirty="0"/>
          </a:p>
          <a:p>
            <a:pPr>
              <a:buNone/>
            </a:pPr>
            <a:r>
              <a:rPr lang="en-US" sz="1800" b="1" u="sng" dirty="0"/>
              <a:t>-Bolton High School Counselors Available:</a:t>
            </a:r>
          </a:p>
          <a:p>
            <a:pPr>
              <a:buNone/>
            </a:pPr>
            <a:r>
              <a:rPr lang="en-US" sz="1400" b="1" dirty="0"/>
              <a:t>12</a:t>
            </a:r>
            <a:r>
              <a:rPr lang="en-US" sz="1400" b="1" baseline="30000" dirty="0"/>
              <a:t>th</a:t>
            </a:r>
            <a:r>
              <a:rPr lang="en-US" sz="1400" b="1" dirty="0"/>
              <a:t> Grade Counselor-Jeremy Smith 901-416-1438   smithjc@scsk12.org</a:t>
            </a:r>
            <a:endParaRPr lang="en-US" sz="1400" b="1" dirty="0">
              <a:solidFill>
                <a:srgbClr val="000000"/>
              </a:solidFill>
            </a:endParaRPr>
          </a:p>
          <a:p>
            <a:pPr>
              <a:buNone/>
            </a:pPr>
            <a:r>
              <a:rPr lang="en-US" sz="1400" b="1" dirty="0"/>
              <a:t>11</a:t>
            </a:r>
            <a:r>
              <a:rPr lang="en-US" sz="1400" b="1" baseline="30000" dirty="0"/>
              <a:t>th</a:t>
            </a:r>
            <a:r>
              <a:rPr lang="en-US" sz="1400" b="1" dirty="0"/>
              <a:t> Grade Last Name A-L &amp; 10</a:t>
            </a:r>
            <a:r>
              <a:rPr lang="en-US" sz="1400" b="1" baseline="30000" dirty="0"/>
              <a:t>th</a:t>
            </a:r>
            <a:r>
              <a:rPr lang="en-US" sz="1400" b="1" dirty="0"/>
              <a:t> Grade Counselor-Carnell Mitchell 901-416-1439  mitchellcd2@scsk12.org</a:t>
            </a:r>
            <a:endParaRPr lang="en-US" sz="1400" b="1" dirty="0">
              <a:hlinkClick r:id="rId2"/>
            </a:endParaRPr>
          </a:p>
          <a:p>
            <a:pPr>
              <a:buNone/>
            </a:pPr>
            <a:r>
              <a:rPr lang="en-US" sz="1400" b="1" dirty="0"/>
              <a:t>11</a:t>
            </a:r>
            <a:r>
              <a:rPr lang="en-US" sz="1400" b="1" baseline="30000" dirty="0"/>
              <a:t>th</a:t>
            </a:r>
            <a:r>
              <a:rPr lang="en-US" sz="1400" b="1" dirty="0"/>
              <a:t> Grade Last Name M-Z &amp; 9</a:t>
            </a:r>
            <a:r>
              <a:rPr lang="en-US" sz="1400" b="1" baseline="30000" dirty="0"/>
              <a:t>th</a:t>
            </a:r>
            <a:r>
              <a:rPr lang="en-US" sz="1400" b="1" dirty="0"/>
              <a:t> Grade Counselor-Deonna Pirtle 901-416-1436  pirtledj@scsk12.org</a:t>
            </a:r>
          </a:p>
          <a:p>
            <a:pPr>
              <a:buNone/>
            </a:pPr>
            <a:r>
              <a:rPr lang="en-US" sz="1400" b="1" dirty="0"/>
              <a:t>Social Worker Darna Davis  davisdl@scsk12.org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000" dirty="0"/>
              <a:t>Bolton High School Office Staff</a:t>
            </a:r>
            <a:br>
              <a:rPr lang="en-US" sz="4000" dirty="0"/>
            </a:br>
            <a:r>
              <a:rPr lang="en-US" sz="4000" dirty="0"/>
              <a:t> Contact List</a:t>
            </a:r>
          </a:p>
        </p:txBody>
      </p:sp>
      <p:sp>
        <p:nvSpPr>
          <p:cNvPr id="3" name="Content Placeholder 2"/>
          <p:cNvSpPr>
            <a:spLocks noGrp="1"/>
          </p:cNvSpPr>
          <p:nvPr>
            <p:ph idx="1"/>
          </p:nvPr>
        </p:nvSpPr>
        <p:spPr>
          <a:xfrm>
            <a:off x="0" y="1524000"/>
            <a:ext cx="9144000" cy="5334000"/>
          </a:xfrm>
        </p:spPr>
        <p:txBody>
          <a:bodyPr>
            <a:normAutofit/>
          </a:bodyPr>
          <a:lstStyle/>
          <a:p>
            <a:r>
              <a:rPr lang="en-US" sz="1514" dirty="0"/>
              <a:t>Shanda Gnintedem, Principal   youngsl@scsk12.org</a:t>
            </a:r>
          </a:p>
          <a:p>
            <a:r>
              <a:rPr lang="en-US" sz="1514" dirty="0"/>
              <a:t>James Bacchus, Assistant Principal   bacchusjq@scsk12.org</a:t>
            </a:r>
          </a:p>
          <a:p>
            <a:r>
              <a:rPr lang="en-US" sz="1514" dirty="0"/>
              <a:t>Sherry McKinney, Assistant Principal  mckinneysc@scsk12.org</a:t>
            </a:r>
          </a:p>
          <a:p>
            <a:r>
              <a:rPr lang="en-US" sz="1514" dirty="0"/>
              <a:t>Ebony Johnson, PLC Coach   johnsonen@scsk12.org</a:t>
            </a:r>
          </a:p>
          <a:p>
            <a:r>
              <a:rPr lang="en-US" sz="1514" dirty="0"/>
              <a:t>Kenya Reid, PLC Coach  reidkw@scsk12.org</a:t>
            </a:r>
          </a:p>
          <a:p>
            <a:r>
              <a:rPr lang="en-US" sz="1514" dirty="0"/>
              <a:t>Sandra Young, General Office Secretary 901-416-1435  youngsk@scsk12.org</a:t>
            </a:r>
          </a:p>
          <a:p>
            <a:r>
              <a:rPr lang="en-US" sz="1514" dirty="0"/>
              <a:t>Joy Wright, Financial Secretary 901-416-1677  wrightj3@scsk12.org</a:t>
            </a:r>
          </a:p>
          <a:p>
            <a:r>
              <a:rPr lang="en-US" sz="1514" dirty="0"/>
              <a:t>Cristi Stephens, Attendance Secretary 901-416-2311  stephensc@scsk12.org</a:t>
            </a:r>
          </a:p>
          <a:p>
            <a:r>
              <a:rPr lang="en-US" sz="1514" dirty="0"/>
              <a:t>Janice Holliday, Records Secretary 901-416-1873  hollidayjm@scsk12.org</a:t>
            </a:r>
          </a:p>
          <a:p>
            <a:r>
              <a:rPr lang="en-US" sz="1514" dirty="0"/>
              <a:t>Jeremy Smith-12</a:t>
            </a:r>
            <a:r>
              <a:rPr lang="en-US" sz="1514" baseline="30000" dirty="0"/>
              <a:t>th</a:t>
            </a:r>
            <a:r>
              <a:rPr lang="en-US" sz="1514" dirty="0"/>
              <a:t> Grade Counselor  smithjc@scsk12.org</a:t>
            </a:r>
          </a:p>
          <a:p>
            <a:r>
              <a:rPr lang="en-US" sz="1514" dirty="0"/>
              <a:t>Carnell Mitchell-11</a:t>
            </a:r>
            <a:r>
              <a:rPr lang="en-US" sz="1514" baseline="30000" dirty="0"/>
              <a:t>th</a:t>
            </a:r>
            <a:r>
              <a:rPr lang="en-US" sz="1514" dirty="0"/>
              <a:t> Grade Last Name A-L &amp; 10</a:t>
            </a:r>
            <a:r>
              <a:rPr lang="en-US" sz="1514" baseline="30000" dirty="0"/>
              <a:t>th</a:t>
            </a:r>
            <a:r>
              <a:rPr lang="en-US" sz="1514" dirty="0"/>
              <a:t> Grade Counselor  mitchellcd2@scsk12.org</a:t>
            </a:r>
          </a:p>
          <a:p>
            <a:r>
              <a:rPr lang="en-US" sz="1514" dirty="0"/>
              <a:t>Deonna Pirtle-11</a:t>
            </a:r>
            <a:r>
              <a:rPr lang="en-US" sz="1514" baseline="30000" dirty="0"/>
              <a:t>th</a:t>
            </a:r>
            <a:r>
              <a:rPr lang="en-US" sz="1514" dirty="0"/>
              <a:t> Grade Last Name M-Z &amp; 9</a:t>
            </a:r>
            <a:r>
              <a:rPr lang="en-US" sz="1514" baseline="30000" dirty="0"/>
              <a:t>th</a:t>
            </a:r>
            <a:r>
              <a:rPr lang="en-US" sz="1514" dirty="0"/>
              <a:t> Grade Counselor  pirtledj@scsk12.org</a:t>
            </a:r>
          </a:p>
          <a:p>
            <a:r>
              <a:rPr lang="en-US" sz="1514" dirty="0"/>
              <a:t>Martavious James, Building Engineer  jamesm1@scsk12.org</a:t>
            </a:r>
          </a:p>
          <a:p>
            <a:r>
              <a:rPr lang="en-US" sz="1514" dirty="0"/>
              <a:t>Martel King, Cafeteria Manager  kingm1@scsk12.org</a:t>
            </a:r>
          </a:p>
          <a:p>
            <a:r>
              <a:rPr lang="en-US" sz="1514" dirty="0"/>
              <a:t>Pam Parker, Athletic Director  parkerps@scsk12.org</a:t>
            </a:r>
          </a:p>
          <a:p>
            <a:endParaRPr lang="en-US" sz="1514" dirty="0"/>
          </a:p>
          <a:p>
            <a:pPr>
              <a:buNone/>
            </a:pPr>
            <a:endParaRPr lang="en-US" sz="1514" dirty="0"/>
          </a:p>
          <a:p>
            <a:endParaRPr lang="en-US" sz="1600" dirty="0"/>
          </a:p>
          <a:p>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4231"/>
            <a:ext cx="8229600" cy="1143000"/>
          </a:xfrm>
        </p:spPr>
        <p:txBody>
          <a:bodyPr/>
          <a:lstStyle/>
          <a:p>
            <a:r>
              <a:rPr lang="en-US" dirty="0"/>
              <a:t>Virtual Celebrations</a:t>
            </a:r>
          </a:p>
        </p:txBody>
      </p:sp>
      <p:sp>
        <p:nvSpPr>
          <p:cNvPr id="3" name="Content Placeholder 2"/>
          <p:cNvSpPr>
            <a:spLocks noGrp="1"/>
          </p:cNvSpPr>
          <p:nvPr>
            <p:ph idx="1"/>
          </p:nvPr>
        </p:nvSpPr>
        <p:spPr>
          <a:xfrm>
            <a:off x="457200" y="1716109"/>
            <a:ext cx="8229600" cy="4922520"/>
          </a:xfrm>
        </p:spPr>
        <p:txBody>
          <a:bodyPr>
            <a:normAutofit/>
          </a:bodyPr>
          <a:lstStyle/>
          <a:p>
            <a:pPr>
              <a:buNone/>
            </a:pPr>
            <a:endParaRPr lang="en-US" sz="900" dirty="0"/>
          </a:p>
          <a:p>
            <a:r>
              <a:rPr lang="en-US" dirty="0"/>
              <a:t>Attendance Celebrations-Certificate</a:t>
            </a:r>
          </a:p>
          <a:p>
            <a:r>
              <a:rPr lang="en-US" dirty="0"/>
              <a:t>Virtual Party</a:t>
            </a:r>
          </a:p>
          <a:p>
            <a:r>
              <a:rPr lang="en-US" dirty="0"/>
              <a:t>Virtual Oscar Night </a:t>
            </a:r>
          </a:p>
          <a:p>
            <a:r>
              <a:rPr lang="en-US" dirty="0"/>
              <a:t>Virtual Student Appreciation Day</a:t>
            </a:r>
          </a:p>
          <a:p>
            <a:r>
              <a:rPr lang="en-US" dirty="0"/>
              <a:t>Virtual Honors Programs every 9 Weeks</a:t>
            </a:r>
          </a:p>
          <a:p>
            <a:r>
              <a:rPr lang="en-US" dirty="0"/>
              <a:t>Virtual Home Work Credit Waivers</a:t>
            </a:r>
          </a:p>
          <a:p>
            <a:r>
              <a:rPr lang="en-US" dirty="0"/>
              <a:t>Sunshine Phone Calls/Emails</a:t>
            </a:r>
          </a:p>
          <a:p>
            <a:r>
              <a:rPr lang="en-US" dirty="0"/>
              <a:t>Virtual Homecoming Court</a:t>
            </a:r>
          </a:p>
          <a:p>
            <a:r>
              <a:rPr lang="en-US" dirty="0"/>
              <a:t>Student Suggestions ALWAYS WELCOMED!</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52400"/>
            <a:ext cx="7785100" cy="914400"/>
          </a:xfrm>
        </p:spPr>
        <p:txBody>
          <a:bodyPr>
            <a:normAutofit/>
          </a:bodyPr>
          <a:lstStyle/>
          <a:p>
            <a:r>
              <a:rPr lang="en-US" sz="4000" dirty="0"/>
              <a:t>Bolton Clubs &amp; Sport Organizations</a:t>
            </a:r>
          </a:p>
        </p:txBody>
      </p:sp>
      <p:sp>
        <p:nvSpPr>
          <p:cNvPr id="5" name="Content Placeholder 4"/>
          <p:cNvSpPr>
            <a:spLocks noGrp="1"/>
          </p:cNvSpPr>
          <p:nvPr>
            <p:ph idx="1"/>
          </p:nvPr>
        </p:nvSpPr>
        <p:spPr>
          <a:xfrm>
            <a:off x="457200" y="762000"/>
            <a:ext cx="3771900" cy="5562600"/>
          </a:xfrm>
        </p:spPr>
        <p:txBody>
          <a:bodyPr>
            <a:normAutofit lnSpcReduction="10000"/>
          </a:bodyPr>
          <a:lstStyle/>
          <a:p>
            <a:r>
              <a:rPr lang="en-US" sz="2000" b="1" dirty="0"/>
              <a:t>Band</a:t>
            </a:r>
          </a:p>
          <a:p>
            <a:r>
              <a:rPr lang="en-US" sz="2000" b="1" dirty="0"/>
              <a:t>Orchestra</a:t>
            </a:r>
          </a:p>
          <a:p>
            <a:r>
              <a:rPr lang="en-US" sz="2000" b="1" dirty="0"/>
              <a:t>DECA</a:t>
            </a:r>
          </a:p>
          <a:p>
            <a:r>
              <a:rPr lang="en-US" sz="2000" b="1" dirty="0"/>
              <a:t>The Club-</a:t>
            </a:r>
            <a:r>
              <a:rPr lang="en-US" sz="2000" b="1" u="sng" dirty="0"/>
              <a:t>C</a:t>
            </a:r>
            <a:r>
              <a:rPr lang="en-US" sz="2000" b="1" dirty="0"/>
              <a:t>inema </a:t>
            </a:r>
            <a:r>
              <a:rPr lang="en-US" sz="2000" b="1" u="sng" dirty="0"/>
              <a:t>L</a:t>
            </a:r>
            <a:r>
              <a:rPr lang="en-US" sz="2000" b="1" dirty="0"/>
              <a:t>iterature and m</a:t>
            </a:r>
            <a:r>
              <a:rPr lang="en-US" sz="2000" b="1" u="sng" dirty="0"/>
              <a:t>U</a:t>
            </a:r>
            <a:r>
              <a:rPr lang="en-US" sz="2000" b="1" dirty="0"/>
              <a:t>sic </a:t>
            </a:r>
            <a:r>
              <a:rPr lang="en-US" sz="2000" b="1" u="sng" dirty="0"/>
              <a:t>B</a:t>
            </a:r>
            <a:r>
              <a:rPr lang="en-US" sz="2000" b="1" dirty="0"/>
              <a:t>unch</a:t>
            </a:r>
          </a:p>
          <a:p>
            <a:r>
              <a:rPr lang="en-US" sz="2000" b="1" dirty="0"/>
              <a:t>Student Government Association</a:t>
            </a:r>
          </a:p>
          <a:p>
            <a:r>
              <a:rPr lang="en-US" sz="2000" b="1" dirty="0"/>
              <a:t>FFA</a:t>
            </a:r>
          </a:p>
          <a:p>
            <a:r>
              <a:rPr lang="en-US" sz="2000" b="1" dirty="0"/>
              <a:t>Drama Club</a:t>
            </a:r>
          </a:p>
          <a:p>
            <a:r>
              <a:rPr lang="en-US" sz="2000" b="1" dirty="0"/>
              <a:t>Chess Club</a:t>
            </a:r>
          </a:p>
          <a:p>
            <a:r>
              <a:rPr lang="en-US" sz="2000" b="1" dirty="0"/>
              <a:t>Golf</a:t>
            </a:r>
          </a:p>
          <a:p>
            <a:r>
              <a:rPr lang="en-US" sz="2000" b="1" dirty="0"/>
              <a:t>STEAM</a:t>
            </a:r>
          </a:p>
          <a:p>
            <a:r>
              <a:rPr lang="en-US" sz="2000" b="1" dirty="0"/>
              <a:t>FCCLA</a:t>
            </a:r>
          </a:p>
          <a:p>
            <a:r>
              <a:rPr lang="en-US" sz="2000" b="1" dirty="0"/>
              <a:t>NAHS</a:t>
            </a:r>
          </a:p>
          <a:p>
            <a:r>
              <a:rPr lang="en-US" sz="2000" b="1" dirty="0"/>
              <a:t>National Honor Society</a:t>
            </a:r>
          </a:p>
        </p:txBody>
      </p:sp>
      <p:sp>
        <p:nvSpPr>
          <p:cNvPr id="6" name="Content Placeholder 4"/>
          <p:cNvSpPr txBox="1">
            <a:spLocks/>
          </p:cNvSpPr>
          <p:nvPr/>
        </p:nvSpPr>
        <p:spPr>
          <a:xfrm>
            <a:off x="4610100" y="914400"/>
            <a:ext cx="3771900" cy="556260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Football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b="1" noProof="0" dirty="0"/>
              <a:t>Basketball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1" i="0" u="none" strike="noStrike" kern="1200" cap="none" spc="0" normalizeH="0" baseline="0" dirty="0">
                <a:ln>
                  <a:noFill/>
                </a:ln>
                <a:solidFill>
                  <a:schemeClr val="tx1"/>
                </a:solidFill>
                <a:effectLst/>
                <a:uLnTx/>
                <a:uFillTx/>
                <a:latin typeface="+mn-lt"/>
                <a:ea typeface="+mn-ea"/>
                <a:cs typeface="+mn-cs"/>
              </a:rPr>
              <a:t>Cheerleading</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b="1" noProof="0" dirty="0"/>
              <a:t>Book Club</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1" i="0" u="none" strike="noStrike" kern="1200" cap="none" spc="0" normalizeH="0" baseline="0" dirty="0">
                <a:ln>
                  <a:noFill/>
                </a:ln>
                <a:solidFill>
                  <a:schemeClr val="tx1"/>
                </a:solidFill>
                <a:effectLst/>
                <a:uLnTx/>
                <a:uFillTx/>
                <a:latin typeface="+mn-lt"/>
                <a:ea typeface="+mn-ea"/>
                <a:cs typeface="+mn-cs"/>
              </a:rPr>
              <a:t>Softball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b="1" noProof="0" dirty="0"/>
              <a:t>Baseball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1" i="0" u="none" strike="noStrike" kern="1200" cap="none" spc="0" normalizeH="0" baseline="0" dirty="0">
                <a:ln>
                  <a:noFill/>
                </a:ln>
                <a:solidFill>
                  <a:schemeClr val="tx1"/>
                </a:solidFill>
                <a:effectLst/>
                <a:uLnTx/>
                <a:uFillTx/>
                <a:latin typeface="+mn-lt"/>
                <a:ea typeface="+mn-ea"/>
                <a:cs typeface="+mn-cs"/>
              </a:rPr>
              <a:t>Wrestling</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b="1" noProof="0" dirty="0"/>
              <a:t>Links of Luv</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1" i="0" u="none" strike="noStrike" kern="1200" cap="none" spc="0" normalizeH="0" baseline="0" dirty="0">
                <a:ln>
                  <a:noFill/>
                </a:ln>
                <a:solidFill>
                  <a:schemeClr val="tx1"/>
                </a:solidFill>
                <a:effectLst/>
                <a:uLnTx/>
                <a:uFillTx/>
                <a:latin typeface="+mn-lt"/>
                <a:ea typeface="+mn-ea"/>
                <a:cs typeface="+mn-cs"/>
              </a:rPr>
              <a:t>Bowling</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b="1" noProof="0" dirty="0"/>
              <a:t>Track &amp; Field</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Beta Club</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000" b="1" dirty="0"/>
              <a:t>Journalism (Year Book Club)</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Bolton High School Website</a:t>
            </a:r>
          </a:p>
        </p:txBody>
      </p:sp>
      <p:sp>
        <p:nvSpPr>
          <p:cNvPr id="3" name="Content Placeholder 2"/>
          <p:cNvSpPr>
            <a:spLocks noGrp="1"/>
          </p:cNvSpPr>
          <p:nvPr>
            <p:ph idx="1"/>
          </p:nvPr>
        </p:nvSpPr>
        <p:spPr>
          <a:xfrm>
            <a:off x="0" y="1143000"/>
            <a:ext cx="8229600" cy="5181600"/>
          </a:xfrm>
        </p:spPr>
        <p:txBody>
          <a:bodyPr>
            <a:normAutofit/>
          </a:bodyPr>
          <a:lstStyle/>
          <a:p>
            <a:r>
              <a:rPr lang="en-US" sz="2800" dirty="0"/>
              <a:t>Visit our Bolton HS Website for information and school updates! The website will serve as the MAJOR hub for all information and communication for our parents, students, and community.   https://schools.scsk12.org/bolton-hs</a:t>
            </a:r>
            <a:endParaRPr lang="en-US" sz="2800" dirty="0">
              <a:solidFill>
                <a:srgbClr val="000000"/>
              </a:solidFill>
            </a:endParaRPr>
          </a:p>
          <a:p>
            <a:endParaRPr lang="en-US" sz="2800" dirty="0">
              <a:solidFill>
                <a:srgbClr val="000000"/>
              </a:solidFill>
            </a:endParaRPr>
          </a:p>
          <a:p>
            <a:endParaRPr lang="en-US" sz="2800" dirty="0"/>
          </a:p>
          <a:p>
            <a:pPr>
              <a:buNone/>
            </a:pPr>
            <a:endParaRPr lang="en-US" sz="2800" dirty="0"/>
          </a:p>
        </p:txBody>
      </p:sp>
      <p:pic>
        <p:nvPicPr>
          <p:cNvPr id="4" name="Picture 3">
            <a:extLst>
              <a:ext uri="{FF2B5EF4-FFF2-40B4-BE49-F238E27FC236}">
                <a16:creationId xmlns:a16="http://schemas.microsoft.com/office/drawing/2014/main" id="{24BC4899-1459-4A3D-A838-85E725A71CF9}"/>
              </a:ext>
            </a:extLst>
          </p:cNvPr>
          <p:cNvPicPr>
            <a:picLocks noChangeAspect="1"/>
          </p:cNvPicPr>
          <p:nvPr/>
        </p:nvPicPr>
        <p:blipFill rotWithShape="1">
          <a:blip r:embed="rId2"/>
          <a:srcRect t="9521" b="7278"/>
          <a:stretch/>
        </p:blipFill>
        <p:spPr>
          <a:xfrm>
            <a:off x="457200" y="3330840"/>
            <a:ext cx="8229600" cy="35271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109"/>
            <a:ext cx="8229600" cy="1143000"/>
          </a:xfrm>
        </p:spPr>
        <p:txBody>
          <a:bodyPr>
            <a:noAutofit/>
          </a:bodyPr>
          <a:lstStyle/>
          <a:p>
            <a:pPr algn="ctr"/>
            <a:r>
              <a:rPr lang="en-US" sz="6000" dirty="0"/>
              <a:t>We </a:t>
            </a:r>
            <a:r>
              <a:rPr lang="en-US" sz="6000" u="sng" dirty="0"/>
              <a:t>Love</a:t>
            </a:r>
            <a:r>
              <a:rPr lang="en-US" sz="6000" dirty="0"/>
              <a:t> You Here At Bolton!</a:t>
            </a:r>
          </a:p>
        </p:txBody>
      </p:sp>
      <p:sp>
        <p:nvSpPr>
          <p:cNvPr id="3" name="Content Placeholder 2"/>
          <p:cNvSpPr>
            <a:spLocks noGrp="1"/>
          </p:cNvSpPr>
          <p:nvPr>
            <p:ph idx="1"/>
          </p:nvPr>
        </p:nvSpPr>
        <p:spPr>
          <a:xfrm>
            <a:off x="457200" y="1716109"/>
            <a:ext cx="8229600" cy="4922520"/>
          </a:xfrm>
        </p:spPr>
        <p:txBody>
          <a:bodyPr>
            <a:normAutofit fontScale="92500" lnSpcReduction="20000"/>
          </a:bodyPr>
          <a:lstStyle/>
          <a:p>
            <a:pPr algn="ctr">
              <a:buNone/>
            </a:pPr>
            <a:r>
              <a:rPr lang="en-US" sz="4800" b="1" dirty="0">
                <a:latin typeface="Times New Roman"/>
                <a:cs typeface="Times New Roman"/>
              </a:rPr>
              <a:t>2 Major Goals That Guide Our Family Here At</a:t>
            </a:r>
          </a:p>
          <a:p>
            <a:pPr algn="ctr">
              <a:buNone/>
            </a:pPr>
            <a:r>
              <a:rPr lang="en-US" sz="4800" b="1" dirty="0">
                <a:latin typeface="Times New Roman"/>
                <a:cs typeface="Times New Roman"/>
              </a:rPr>
              <a:t> Bolton High School</a:t>
            </a:r>
          </a:p>
          <a:p>
            <a:pPr marL="914400" indent="-914400">
              <a:buAutoNum type="arabicPeriod"/>
            </a:pPr>
            <a:r>
              <a:rPr lang="en-US" sz="4800" b="1" dirty="0">
                <a:latin typeface="Times New Roman"/>
                <a:cs typeface="Times New Roman"/>
              </a:rPr>
              <a:t>Safety</a:t>
            </a:r>
          </a:p>
          <a:p>
            <a:pPr marL="914400" indent="-914400">
              <a:buAutoNum type="arabicPeriod"/>
            </a:pPr>
            <a:r>
              <a:rPr lang="en-US" sz="4800" b="1" dirty="0">
                <a:latin typeface="Times New Roman"/>
                <a:cs typeface="Times New Roman"/>
              </a:rPr>
              <a:t>Teaching &amp; Learning</a:t>
            </a:r>
          </a:p>
          <a:p>
            <a:pPr marL="914400" indent="-914400">
              <a:buNone/>
            </a:pPr>
            <a:r>
              <a:rPr lang="en-US" sz="4800" b="1" dirty="0">
                <a:latin typeface="Times New Roman"/>
                <a:cs typeface="Times New Roman"/>
              </a:rPr>
              <a:t>      (Be College &amp; Career Ready) </a:t>
            </a:r>
          </a:p>
          <a:p>
            <a:pPr marL="914400" indent="-914400">
              <a:buNone/>
            </a:pPr>
            <a:r>
              <a:rPr lang="en-US" sz="4800" b="1" dirty="0">
                <a:latin typeface="Times New Roman"/>
                <a:cs typeface="Times New Roman"/>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7899400" cy="635000"/>
          </a:xfrm>
        </p:spPr>
        <p:txBody>
          <a:bodyPr>
            <a:normAutofit/>
          </a:bodyPr>
          <a:lstStyle/>
          <a:p>
            <a:r>
              <a:rPr lang="en-US" sz="3500" dirty="0"/>
              <a:t>Upcoming Important Dates!</a:t>
            </a:r>
          </a:p>
        </p:txBody>
      </p:sp>
      <p:sp>
        <p:nvSpPr>
          <p:cNvPr id="3" name="Content Placeholder 2"/>
          <p:cNvSpPr>
            <a:spLocks noGrp="1"/>
          </p:cNvSpPr>
          <p:nvPr>
            <p:ph idx="1"/>
          </p:nvPr>
        </p:nvSpPr>
        <p:spPr>
          <a:xfrm>
            <a:off x="177800" y="800100"/>
            <a:ext cx="8750300" cy="6057900"/>
          </a:xfrm>
        </p:spPr>
        <p:txBody>
          <a:bodyPr>
            <a:normAutofit fontScale="32500" lnSpcReduction="20000"/>
          </a:bodyPr>
          <a:lstStyle/>
          <a:p>
            <a:pPr>
              <a:buNone/>
            </a:pPr>
            <a:r>
              <a:rPr lang="en-US" sz="6400" b="1" dirty="0"/>
              <a:t>      </a:t>
            </a:r>
          </a:p>
          <a:p>
            <a:pPr>
              <a:buNone/>
            </a:pPr>
            <a:r>
              <a:rPr lang="en-US" sz="6400" b="1" dirty="0"/>
              <a:t>   August 31-       Students 1</a:t>
            </a:r>
            <a:r>
              <a:rPr lang="en-US" sz="6400" b="1" baseline="30000" dirty="0"/>
              <a:t>st</a:t>
            </a:r>
            <a:r>
              <a:rPr lang="en-US" sz="6400" b="1" dirty="0"/>
              <a:t> Day of Virtual School</a:t>
            </a:r>
          </a:p>
          <a:p>
            <a:pPr>
              <a:buNone/>
            </a:pPr>
            <a:endParaRPr lang="en-US" sz="6400" b="1" dirty="0"/>
          </a:p>
          <a:p>
            <a:pPr>
              <a:buNone/>
            </a:pPr>
            <a:r>
              <a:rPr lang="en-US" sz="6400" b="1" dirty="0"/>
              <a:t>  August 31-  Distribution of Student Resources</a:t>
            </a:r>
          </a:p>
          <a:p>
            <a:pPr>
              <a:buNone/>
            </a:pPr>
            <a:r>
              <a:rPr lang="en-US" sz="6400" b="1" dirty="0"/>
              <a:t>                             3:00 P.M. – 6:00 P.M.</a:t>
            </a:r>
          </a:p>
          <a:p>
            <a:pPr>
              <a:buNone/>
            </a:pPr>
            <a:r>
              <a:rPr lang="en-US" sz="6400" b="1" dirty="0"/>
              <a:t>                             Bolton Breezeway (outside the attendance office)</a:t>
            </a:r>
          </a:p>
          <a:p>
            <a:pPr>
              <a:buNone/>
            </a:pPr>
            <a:r>
              <a:rPr lang="en-US" sz="6400" b="1" dirty="0"/>
              <a:t>   September 1-  Distribution of Student Resources</a:t>
            </a:r>
          </a:p>
          <a:p>
            <a:pPr>
              <a:buNone/>
            </a:pPr>
            <a:r>
              <a:rPr lang="en-US" sz="6400" b="1" dirty="0"/>
              <a:t>                            3:00 P.M. – 6:00 P.M.</a:t>
            </a:r>
          </a:p>
          <a:p>
            <a:pPr>
              <a:buNone/>
            </a:pPr>
            <a:r>
              <a:rPr lang="en-US" sz="6400" b="1" dirty="0"/>
              <a:t>                            Bolton Breezeway (outside the attendance office)</a:t>
            </a:r>
          </a:p>
          <a:p>
            <a:pPr>
              <a:buNone/>
            </a:pPr>
            <a:r>
              <a:rPr lang="en-US" sz="6400" b="1" dirty="0"/>
              <a:t>  September 7-   Holiday-No School</a:t>
            </a:r>
          </a:p>
          <a:p>
            <a:pPr>
              <a:buNone/>
            </a:pPr>
            <a:endParaRPr lang="en-US" sz="6400" b="1" dirty="0"/>
          </a:p>
          <a:p>
            <a:pPr>
              <a:buNone/>
            </a:pPr>
            <a:r>
              <a:rPr lang="en-US" sz="6400" b="1" dirty="0"/>
              <a:t>  September 15-  After School Tutoring Available From ALL Bolton Teachers!</a:t>
            </a:r>
          </a:p>
          <a:p>
            <a:pPr>
              <a:buNone/>
            </a:pPr>
            <a:r>
              <a:rPr lang="en-US" sz="6400" b="1" dirty="0"/>
              <a:t>                            Tutoring is every Tuesday &amp; Thursday 3:00 – 4:00</a:t>
            </a:r>
          </a:p>
          <a:p>
            <a:pPr>
              <a:buNone/>
            </a:pPr>
            <a:r>
              <a:rPr lang="en-US" sz="6400" b="1" dirty="0"/>
              <a:t>  October 1-       Parent/Teacher Conference Day</a:t>
            </a:r>
          </a:p>
          <a:p>
            <a:pPr>
              <a:buNone/>
            </a:pPr>
            <a:endParaRPr lang="en-US" sz="6400" b="1" dirty="0"/>
          </a:p>
          <a:p>
            <a:pPr>
              <a:buNone/>
            </a:pPr>
            <a:r>
              <a:rPr lang="en-US" sz="6400" b="1" dirty="0"/>
              <a:t>  November 10-  End  1</a:t>
            </a:r>
            <a:r>
              <a:rPr lang="en-US" sz="6400" b="1" baseline="30000" dirty="0"/>
              <a:t>st</a:t>
            </a:r>
            <a:r>
              <a:rPr lang="en-US" sz="6400" b="1" dirty="0"/>
              <a:t> Nine Weeks </a:t>
            </a:r>
          </a:p>
          <a:p>
            <a:pPr>
              <a:buNone/>
            </a:pPr>
            <a:endParaRPr lang="en-US" sz="5600" dirty="0"/>
          </a:p>
          <a:p>
            <a:pPr>
              <a:buNone/>
            </a:pPr>
            <a:endParaRPr lang="en-US" sz="2400" dirty="0"/>
          </a:p>
          <a:p>
            <a:pPr>
              <a:buNone/>
            </a:pPr>
            <a:r>
              <a:rPr lang="en-US" sz="2800"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
            <a:ext cx="8229600" cy="1143000"/>
          </a:xfrm>
        </p:spPr>
        <p:txBody>
          <a:bodyPr>
            <a:normAutofit/>
          </a:bodyPr>
          <a:lstStyle/>
          <a:p>
            <a:r>
              <a:rPr lang="en-US" dirty="0"/>
              <a:t>Bolton Food Distribution Dates</a:t>
            </a:r>
          </a:p>
        </p:txBody>
      </p:sp>
      <p:sp>
        <p:nvSpPr>
          <p:cNvPr id="3" name="Content Placeholder 2"/>
          <p:cNvSpPr>
            <a:spLocks noGrp="1"/>
          </p:cNvSpPr>
          <p:nvPr>
            <p:ph idx="1"/>
          </p:nvPr>
        </p:nvSpPr>
        <p:spPr>
          <a:xfrm>
            <a:off x="457200" y="1143000"/>
            <a:ext cx="8229600" cy="5715000"/>
          </a:xfrm>
        </p:spPr>
        <p:txBody>
          <a:bodyPr>
            <a:normAutofit/>
          </a:bodyPr>
          <a:lstStyle/>
          <a:p>
            <a:r>
              <a:rPr lang="en-US" sz="3000" dirty="0"/>
              <a:t>Please view the meal distribution video below </a:t>
            </a:r>
            <a:endParaRPr lang="en-US" sz="2800" dirty="0"/>
          </a:p>
          <a:p>
            <a:r>
              <a:rPr lang="en-US" sz="2800" dirty="0"/>
              <a:t>Anyone that has a student in Shelby County Schools can receive 5 days of food FREE each week.</a:t>
            </a:r>
          </a:p>
          <a:p>
            <a:r>
              <a:rPr lang="en-US" sz="2800" dirty="0"/>
              <a:t>Food distribution will be at Bolton High School, outside of the cafeteria (drive pass the tennis court, go all the way to the back to the cafeteria)</a:t>
            </a:r>
          </a:p>
          <a:p>
            <a:r>
              <a:rPr lang="en-US" sz="2800" dirty="0"/>
              <a:t>Food distribution will begin on September 3</a:t>
            </a:r>
          </a:p>
          <a:p>
            <a:r>
              <a:rPr lang="en-US" sz="2800" dirty="0"/>
              <a:t>Date &amp; time of food distribution</a:t>
            </a:r>
          </a:p>
          <a:p>
            <a:pPr>
              <a:buNone/>
            </a:pPr>
            <a:r>
              <a:rPr lang="en-US" sz="2800" dirty="0"/>
              <a:t>	Thursdays 9:00 A.M. – 12:00 Noon</a:t>
            </a:r>
          </a:p>
          <a:p>
            <a:pPr>
              <a:buNone/>
            </a:pPr>
            <a:r>
              <a:rPr lang="en-US" sz="2800" dirty="0"/>
              <a:t>                      1:00 P.M. – 5:00 P.M.</a:t>
            </a:r>
          </a:p>
          <a:p>
            <a:pPr>
              <a:buNone/>
            </a:pPr>
            <a:r>
              <a:rPr lang="en-US" sz="2800" dirty="0"/>
              <a:t>   Fridays      7:00 A.M. – 9:00 A.M. </a:t>
            </a:r>
          </a:p>
          <a:p>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889" dirty="0"/>
              <a:t>MANDATORY</a:t>
            </a:r>
            <a:r>
              <a:rPr lang="en-US" sz="3500" dirty="0"/>
              <a:t>-All Bolton HS Students MUST Use A SCS District Laptop</a:t>
            </a:r>
          </a:p>
        </p:txBody>
      </p:sp>
      <p:sp>
        <p:nvSpPr>
          <p:cNvPr id="3" name="Content Placeholder 2"/>
          <p:cNvSpPr>
            <a:spLocks noGrp="1"/>
          </p:cNvSpPr>
          <p:nvPr>
            <p:ph idx="1"/>
          </p:nvPr>
        </p:nvSpPr>
        <p:spPr>
          <a:xfrm>
            <a:off x="457200" y="1329765"/>
            <a:ext cx="8229600" cy="5181600"/>
          </a:xfrm>
        </p:spPr>
        <p:txBody>
          <a:bodyPr>
            <a:normAutofit/>
          </a:bodyPr>
          <a:lstStyle/>
          <a:p>
            <a:r>
              <a:rPr lang="en-US" sz="2800" dirty="0"/>
              <a:t>The laptop that our SCS District is giving to EVERY student is VERY helpful, please look over what the laptop provides:</a:t>
            </a:r>
          </a:p>
          <a:p>
            <a:pPr>
              <a:buNone/>
            </a:pPr>
            <a:r>
              <a:rPr lang="en-US" sz="2800" dirty="0"/>
              <a:t>	</a:t>
            </a:r>
            <a:r>
              <a:rPr lang="en-US" sz="2000" dirty="0"/>
              <a:t>-brand new device</a:t>
            </a:r>
          </a:p>
          <a:p>
            <a:pPr>
              <a:buNone/>
            </a:pPr>
            <a:r>
              <a:rPr lang="en-US" sz="2000" dirty="0"/>
              <a:t>	-has been downloaded with the Microsoft TEAMS needed information  </a:t>
            </a:r>
          </a:p>
          <a:p>
            <a:pPr>
              <a:buNone/>
            </a:pPr>
            <a:r>
              <a:rPr lang="en-US" sz="2000" dirty="0"/>
              <a:t>          for virtual instruction</a:t>
            </a:r>
          </a:p>
          <a:p>
            <a:pPr>
              <a:buNone/>
            </a:pPr>
            <a:r>
              <a:rPr lang="en-US" sz="2000" dirty="0"/>
              <a:t>	-has content filtering software blocking access to harmful online  </a:t>
            </a:r>
          </a:p>
          <a:p>
            <a:pPr>
              <a:buNone/>
            </a:pPr>
            <a:r>
              <a:rPr lang="en-US" sz="2000" dirty="0"/>
              <a:t>          content</a:t>
            </a:r>
          </a:p>
          <a:p>
            <a:pPr>
              <a:buNone/>
            </a:pPr>
            <a:r>
              <a:rPr lang="en-US" sz="2000" dirty="0"/>
              <a:t>	-has software to locate/lock device &amp; delete files when necessary</a:t>
            </a:r>
          </a:p>
          <a:p>
            <a:pPr>
              <a:buNone/>
            </a:pPr>
            <a:r>
              <a:rPr lang="en-US" sz="2000" dirty="0"/>
              <a:t>	-has antivirus protection software to prevent malicious viruses</a:t>
            </a:r>
          </a:p>
          <a:p>
            <a:pPr>
              <a:buNone/>
            </a:pPr>
            <a:r>
              <a:rPr lang="en-US" sz="2000" dirty="0"/>
              <a:t>	</a:t>
            </a:r>
          </a:p>
          <a:p>
            <a:pPr>
              <a:buNone/>
            </a:pPr>
            <a:r>
              <a:rPr lang="en-US" sz="28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5712"/>
            <a:ext cx="8229600" cy="5438888"/>
          </a:xfrm>
        </p:spPr>
        <p:txBody>
          <a:bodyPr>
            <a:normAutofit/>
          </a:bodyPr>
          <a:lstStyle/>
          <a:p>
            <a:pPr algn="ctr">
              <a:buNone/>
            </a:pPr>
            <a:r>
              <a:rPr lang="en-US" sz="6600" b="1" dirty="0"/>
              <a:t>Meet Our </a:t>
            </a:r>
          </a:p>
          <a:p>
            <a:pPr algn="ctr">
              <a:buNone/>
            </a:pPr>
            <a:r>
              <a:rPr lang="en-US" sz="6600" b="1" dirty="0"/>
              <a:t>Bolton High School Family!</a:t>
            </a:r>
          </a:p>
          <a:p>
            <a:pPr algn="ctr">
              <a:buNone/>
            </a:pPr>
            <a:r>
              <a:rPr lang="en-US" sz="6600" b="1" dirty="0"/>
              <a:t>(Staff)</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6000" dirty="0"/>
              <a:t>Loc Hong</a:t>
            </a:r>
          </a:p>
        </p:txBody>
      </p:sp>
      <p:sp>
        <p:nvSpPr>
          <p:cNvPr id="3" name="Content Placeholder 2"/>
          <p:cNvSpPr>
            <a:spLocks noGrp="1"/>
          </p:cNvSpPr>
          <p:nvPr>
            <p:ph idx="1"/>
          </p:nvPr>
        </p:nvSpPr>
        <p:spPr/>
        <p:txBody>
          <a:bodyPr>
            <a:normAutofit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Loc Hong</a:t>
            </a:r>
          </a:p>
          <a:p>
            <a:pPr>
              <a:buNone/>
            </a:pPr>
            <a:r>
              <a:rPr lang="en-US" sz="2000" b="1" u="sng" dirty="0"/>
              <a:t>Subject</a:t>
            </a:r>
            <a:r>
              <a:rPr lang="en-US" sz="2000" b="1" dirty="0"/>
              <a:t>: Math</a:t>
            </a:r>
          </a:p>
          <a:p>
            <a:pPr>
              <a:buNone/>
            </a:pPr>
            <a:r>
              <a:rPr lang="en-US" sz="2000" b="1" u="sng" dirty="0"/>
              <a:t>Brief Bio</a:t>
            </a:r>
            <a:r>
              <a:rPr lang="en-US" sz="2000" b="1" dirty="0"/>
              <a:t>: I am from Vietnam.  I am an experienced teacher and I    </a:t>
            </a:r>
          </a:p>
          <a:p>
            <a:pPr>
              <a:buNone/>
            </a:pPr>
            <a:r>
              <a:rPr lang="en-US" sz="2000" b="1" dirty="0"/>
              <a:t>have been teaching since 2008 and I love to teach Math!</a:t>
            </a:r>
          </a:p>
          <a:p>
            <a:pPr>
              <a:buNone/>
            </a:pPr>
            <a:r>
              <a:rPr lang="en-US" sz="2000" b="1" u="sng" dirty="0"/>
              <a:t>Email address</a:t>
            </a:r>
            <a:r>
              <a:rPr lang="en-US" sz="2000" b="1" dirty="0"/>
              <a:t>:  honglr@scsk12.org</a:t>
            </a:r>
          </a:p>
          <a:p>
            <a:pPr>
              <a:buNone/>
            </a:pPr>
            <a:endParaRPr lang="en-US" sz="3600" b="1" dirty="0"/>
          </a:p>
        </p:txBody>
      </p:sp>
      <p:pic>
        <p:nvPicPr>
          <p:cNvPr id="4" name="Picture 3" descr="Hong Pic.JPG"/>
          <p:cNvPicPr>
            <a:picLocks noChangeAspect="1"/>
          </p:cNvPicPr>
          <p:nvPr/>
        </p:nvPicPr>
        <p:blipFill>
          <a:blip r:embed="rId2"/>
          <a:stretch>
            <a:fillRect/>
          </a:stretch>
        </p:blipFill>
        <p:spPr>
          <a:xfrm rot="5400000">
            <a:off x="2632126" y="1593406"/>
            <a:ext cx="3603247" cy="270243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Ramone Smith</a:t>
            </a:r>
          </a:p>
        </p:txBody>
      </p:sp>
      <p:sp>
        <p:nvSpPr>
          <p:cNvPr id="3" name="Content Placeholder 2"/>
          <p:cNvSpPr>
            <a:spLocks noGrp="1"/>
          </p:cNvSpPr>
          <p:nvPr>
            <p:ph idx="1"/>
          </p:nvPr>
        </p:nvSpPr>
        <p:spPr/>
        <p:txBody>
          <a:bodyPr>
            <a:normAutofit/>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Dr. Ramone Smith</a:t>
            </a:r>
          </a:p>
          <a:p>
            <a:pPr>
              <a:buNone/>
            </a:pPr>
            <a:r>
              <a:rPr lang="en-US" sz="2000" b="1" u="sng" dirty="0"/>
              <a:t>Subject</a:t>
            </a:r>
            <a:r>
              <a:rPr lang="en-US" sz="2000" b="1" dirty="0"/>
              <a:t>: Clue Teacher</a:t>
            </a:r>
          </a:p>
          <a:p>
            <a:pPr>
              <a:buNone/>
            </a:pPr>
            <a:r>
              <a:rPr lang="en-US" sz="2000" b="1" u="sng" dirty="0"/>
              <a:t>Brief Bio</a:t>
            </a:r>
            <a:r>
              <a:rPr lang="en-US" sz="2000" b="1" dirty="0"/>
              <a:t>: Dr. Ramone Smith has been an educator for 12 years and is new to Bolton High School. He serves as the CLUE instructor. One fun fact about Dr. Smith is that he loves DIY projects.</a:t>
            </a:r>
          </a:p>
          <a:p>
            <a:pPr>
              <a:buNone/>
            </a:pPr>
            <a:r>
              <a:rPr lang="en-US" sz="2000" b="1" u="sng" dirty="0"/>
              <a:t>Email address</a:t>
            </a:r>
            <a:r>
              <a:rPr lang="en-US" sz="2000" b="1" dirty="0"/>
              <a:t>:  smithr7@scsk12.org</a:t>
            </a:r>
          </a:p>
          <a:p>
            <a:pPr>
              <a:buNone/>
            </a:pPr>
            <a:endParaRPr lang="en-US" sz="4400" b="1" dirty="0"/>
          </a:p>
        </p:txBody>
      </p:sp>
      <p:pic>
        <p:nvPicPr>
          <p:cNvPr id="5" name="Picture 4" descr="Smith Pic.jpeg"/>
          <p:cNvPicPr>
            <a:picLocks noChangeAspect="1"/>
          </p:cNvPicPr>
          <p:nvPr/>
        </p:nvPicPr>
        <p:blipFill>
          <a:blip r:embed="rId2"/>
          <a:stretch>
            <a:fillRect/>
          </a:stretch>
        </p:blipFill>
        <p:spPr>
          <a:xfrm>
            <a:off x="3394144" y="1121385"/>
            <a:ext cx="2430992" cy="303979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Cheryl Burton</a:t>
            </a:r>
          </a:p>
        </p:txBody>
      </p:sp>
      <p:sp>
        <p:nvSpPr>
          <p:cNvPr id="3" name="Content Placeholder 2"/>
          <p:cNvSpPr>
            <a:spLocks noGrp="1"/>
          </p:cNvSpPr>
          <p:nvPr>
            <p:ph idx="1"/>
          </p:nvPr>
        </p:nvSpPr>
        <p:spPr/>
        <p:txBody>
          <a:bodyPr>
            <a:normAutofit fontScale="92500"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Cheryl Burton</a:t>
            </a:r>
          </a:p>
          <a:p>
            <a:pPr>
              <a:buNone/>
            </a:pPr>
            <a:r>
              <a:rPr lang="en-US" sz="2000" b="1" u="sng" dirty="0"/>
              <a:t>Subject</a:t>
            </a:r>
            <a:r>
              <a:rPr lang="en-US" sz="2000" b="1" dirty="0"/>
              <a:t>: Math Teacher</a:t>
            </a:r>
          </a:p>
          <a:p>
            <a:pPr>
              <a:buNone/>
            </a:pPr>
            <a:r>
              <a:rPr lang="en-US" sz="2000" b="1" u="sng" dirty="0"/>
              <a:t>Brief Bio</a:t>
            </a:r>
            <a:r>
              <a:rPr lang="en-US" sz="2000" b="1" dirty="0"/>
              <a:t>: Ms. Burton is a graduate of the University of Mississippi and has worked for SCS 30 years. She currently teaches Algebra 2. Her favorites include worship time, family time, crafting, traveling and shopping.</a:t>
            </a:r>
          </a:p>
          <a:p>
            <a:pPr>
              <a:buNone/>
            </a:pPr>
            <a:r>
              <a:rPr lang="en-US" sz="2000" b="1" u="sng" dirty="0"/>
              <a:t>Email address</a:t>
            </a:r>
            <a:r>
              <a:rPr lang="en-US" sz="2000" b="1" dirty="0"/>
              <a:t>:  burtoncv@scsk12.org</a:t>
            </a:r>
          </a:p>
          <a:p>
            <a:pPr>
              <a:buNone/>
            </a:pPr>
            <a:endParaRPr lang="en-US" sz="4400" b="1" dirty="0"/>
          </a:p>
        </p:txBody>
      </p:sp>
      <p:pic>
        <p:nvPicPr>
          <p:cNvPr id="4" name="Picture 3" descr="Burton Pic2png.png"/>
          <p:cNvPicPr>
            <a:picLocks noChangeAspect="1"/>
          </p:cNvPicPr>
          <p:nvPr/>
        </p:nvPicPr>
        <p:blipFill>
          <a:blip r:embed="rId2"/>
          <a:stretch>
            <a:fillRect/>
          </a:stretch>
        </p:blipFill>
        <p:spPr>
          <a:xfrm>
            <a:off x="2766447" y="1275588"/>
            <a:ext cx="2497703" cy="29789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Pam Parker</a:t>
            </a:r>
          </a:p>
        </p:txBody>
      </p:sp>
      <p:sp>
        <p:nvSpPr>
          <p:cNvPr id="3" name="Content Placeholder 2"/>
          <p:cNvSpPr>
            <a:spLocks noGrp="1"/>
          </p:cNvSpPr>
          <p:nvPr>
            <p:ph idx="1"/>
          </p:nvPr>
        </p:nvSpPr>
        <p:spPr>
          <a:xfrm>
            <a:off x="457200" y="1935480"/>
            <a:ext cx="8229600" cy="4648868"/>
          </a:xfrm>
        </p:spPr>
        <p:txBody>
          <a:bodyPr>
            <a:normAutofit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Pam Parker</a:t>
            </a:r>
          </a:p>
          <a:p>
            <a:pPr>
              <a:buNone/>
            </a:pPr>
            <a:r>
              <a:rPr lang="en-US" sz="2000" b="1" u="sng" dirty="0"/>
              <a:t>Subject</a:t>
            </a:r>
            <a:r>
              <a:rPr lang="en-US" sz="2000" b="1" dirty="0"/>
              <a:t>: Science</a:t>
            </a:r>
          </a:p>
          <a:p>
            <a:pPr>
              <a:buNone/>
            </a:pPr>
            <a:r>
              <a:rPr lang="en-US" sz="2000" b="1" u="sng" dirty="0"/>
              <a:t>Brief Bio</a:t>
            </a:r>
            <a:r>
              <a:rPr lang="en-US" sz="2000" b="1" dirty="0"/>
              <a:t>: Teacher at Bolton High School for 25 years. Currently Athletic Director. Coaching experience-Bolton Varsity Softball Head Coach for 16 years; Freshmen Girls Basketball Head Coach &amp; Volleyball Assistant Head Coach. I am pictured with my beagle Winnie. My favorite pass time is camping.</a:t>
            </a:r>
          </a:p>
          <a:p>
            <a:pPr>
              <a:buNone/>
            </a:pPr>
            <a:r>
              <a:rPr lang="en-US" sz="2000" b="1" u="sng" dirty="0"/>
              <a:t>Email address</a:t>
            </a:r>
            <a:r>
              <a:rPr lang="en-US" sz="2000" b="1" dirty="0"/>
              <a:t>:  parkerps@scsk12.org</a:t>
            </a:r>
          </a:p>
        </p:txBody>
      </p:sp>
      <p:pic>
        <p:nvPicPr>
          <p:cNvPr id="4" name="Picture 3" descr="Parker Pic.jpg"/>
          <p:cNvPicPr>
            <a:picLocks noChangeAspect="1"/>
          </p:cNvPicPr>
          <p:nvPr/>
        </p:nvPicPr>
        <p:blipFill>
          <a:blip r:embed="rId2"/>
          <a:stretch>
            <a:fillRect/>
          </a:stretch>
        </p:blipFill>
        <p:spPr>
          <a:xfrm>
            <a:off x="2602102" y="1275588"/>
            <a:ext cx="3364800" cy="275301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Chad Hoy</a:t>
            </a:r>
          </a:p>
        </p:txBody>
      </p:sp>
      <p:sp>
        <p:nvSpPr>
          <p:cNvPr id="3" name="Content Placeholder 2"/>
          <p:cNvSpPr>
            <a:spLocks noGrp="1"/>
          </p:cNvSpPr>
          <p:nvPr>
            <p:ph idx="1"/>
          </p:nvPr>
        </p:nvSpPr>
        <p:spPr>
          <a:xfrm>
            <a:off x="457200" y="1520751"/>
            <a:ext cx="8229600" cy="5046886"/>
          </a:xfrm>
        </p:spPr>
        <p:txBody>
          <a:bodyPr>
            <a:normAutofit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Chad Hoy</a:t>
            </a:r>
          </a:p>
          <a:p>
            <a:pPr>
              <a:buNone/>
            </a:pPr>
            <a:r>
              <a:rPr lang="en-US" sz="2000" b="1" u="sng" dirty="0"/>
              <a:t>Subject</a:t>
            </a:r>
            <a:r>
              <a:rPr lang="en-US" sz="2000" b="1" dirty="0"/>
              <a:t>: Drama Teacher</a:t>
            </a:r>
          </a:p>
          <a:p>
            <a:pPr>
              <a:buNone/>
            </a:pPr>
            <a:r>
              <a:rPr lang="en-US" sz="2000" b="1" u="sng" dirty="0"/>
              <a:t>Brief Bio</a:t>
            </a:r>
            <a:r>
              <a:rPr lang="en-US" sz="2000" b="1" dirty="0"/>
              <a:t>: Chad Hoy is returning for his 2</a:t>
            </a:r>
            <a:r>
              <a:rPr lang="en-US" sz="2000" b="1" baseline="30000" dirty="0"/>
              <a:t>nd</a:t>
            </a:r>
            <a:r>
              <a:rPr lang="en-US" sz="2000" b="1" dirty="0"/>
              <a:t> year as the Drama Teacher at Bolton High School. This will be his 7</a:t>
            </a:r>
            <a:r>
              <a:rPr lang="en-US" sz="2000" b="1" baseline="30000" dirty="0"/>
              <a:t>th</a:t>
            </a:r>
            <a:r>
              <a:rPr lang="en-US" sz="2000" b="1" dirty="0"/>
              <a:t> year teaching for Shelby County Schools. Mr. Hoy is married to Tiffany, and they have a 1 year old named Whit. Chad is also an active member of the Memphis Theatre Community.</a:t>
            </a:r>
          </a:p>
          <a:p>
            <a:pPr>
              <a:buNone/>
            </a:pPr>
            <a:r>
              <a:rPr lang="en-US" sz="2000" b="1" u="sng" dirty="0"/>
              <a:t>Email address</a:t>
            </a:r>
            <a:r>
              <a:rPr lang="en-US" sz="2000" b="1" dirty="0"/>
              <a:t>:  hoyc@scsk12.org</a:t>
            </a:r>
          </a:p>
        </p:txBody>
      </p:sp>
      <p:pic>
        <p:nvPicPr>
          <p:cNvPr id="4" name="Picture 3" descr="Hoy Pic.jpg"/>
          <p:cNvPicPr>
            <a:picLocks noChangeAspect="1"/>
          </p:cNvPicPr>
          <p:nvPr/>
        </p:nvPicPr>
        <p:blipFill>
          <a:blip r:embed="rId2"/>
          <a:stretch>
            <a:fillRect/>
          </a:stretch>
        </p:blipFill>
        <p:spPr>
          <a:xfrm>
            <a:off x="3505440" y="1275588"/>
            <a:ext cx="2001920" cy="299921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942"/>
            <a:ext cx="8229600" cy="1143000"/>
          </a:xfrm>
        </p:spPr>
        <p:txBody>
          <a:bodyPr>
            <a:noAutofit/>
          </a:bodyPr>
          <a:lstStyle/>
          <a:p>
            <a:pPr algn="ctr"/>
            <a:r>
              <a:rPr lang="en-US" sz="8000" dirty="0"/>
              <a:t>Erica Washington</a:t>
            </a:r>
          </a:p>
        </p:txBody>
      </p:sp>
      <p:sp>
        <p:nvSpPr>
          <p:cNvPr id="3" name="Content Placeholder 2"/>
          <p:cNvSpPr>
            <a:spLocks noGrp="1"/>
          </p:cNvSpPr>
          <p:nvPr>
            <p:ph idx="1"/>
          </p:nvPr>
        </p:nvSpPr>
        <p:spPr/>
        <p:txBody>
          <a:bodyPr>
            <a:normAutofit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Erica Washington</a:t>
            </a:r>
          </a:p>
          <a:p>
            <a:pPr>
              <a:buNone/>
            </a:pPr>
            <a:r>
              <a:rPr lang="en-US" sz="2000" b="1" u="sng" dirty="0"/>
              <a:t>Subject</a:t>
            </a:r>
            <a:r>
              <a:rPr lang="en-US" sz="2000" b="1" dirty="0"/>
              <a:t>: Math Teacher</a:t>
            </a:r>
          </a:p>
          <a:p>
            <a:pPr>
              <a:buNone/>
            </a:pPr>
            <a:r>
              <a:rPr lang="en-US" sz="2000" b="1" u="sng" dirty="0"/>
              <a:t>Brief Bio</a:t>
            </a:r>
            <a:r>
              <a:rPr lang="en-US" sz="2000" b="1" dirty="0"/>
              <a:t>: My name is Mrs. Washington and I am a Math teacher with 6 years of experience.  I love to travel, spend time with my family, and shopping. My hobbies include crafts and ceramics.</a:t>
            </a:r>
          </a:p>
          <a:p>
            <a:pPr>
              <a:buNone/>
            </a:pPr>
            <a:r>
              <a:rPr lang="en-US" sz="2000" b="1" u="sng" dirty="0"/>
              <a:t>Email address</a:t>
            </a:r>
            <a:r>
              <a:rPr lang="en-US" sz="2000" b="1" dirty="0"/>
              <a:t>:  lewise@scsk12.org</a:t>
            </a:r>
          </a:p>
        </p:txBody>
      </p:sp>
      <p:pic>
        <p:nvPicPr>
          <p:cNvPr id="4" name="Picture 3" descr="Washington Pic.png"/>
          <p:cNvPicPr>
            <a:picLocks noChangeAspect="1"/>
          </p:cNvPicPr>
          <p:nvPr/>
        </p:nvPicPr>
        <p:blipFill>
          <a:blip r:embed="rId2"/>
          <a:stretch>
            <a:fillRect/>
          </a:stretch>
        </p:blipFill>
        <p:spPr>
          <a:xfrm>
            <a:off x="3160983" y="1493942"/>
            <a:ext cx="2387600" cy="2921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3490"/>
            <a:ext cx="7721600" cy="776309"/>
          </a:xfrm>
        </p:spPr>
        <p:txBody>
          <a:bodyPr>
            <a:noAutofit/>
          </a:bodyPr>
          <a:lstStyle/>
          <a:p>
            <a:pPr algn="ctr"/>
            <a:r>
              <a:rPr lang="en-US" sz="4000" dirty="0"/>
              <a:t>Bolton Virtual School Day Schedule</a:t>
            </a:r>
          </a:p>
        </p:txBody>
      </p:sp>
      <p:sp>
        <p:nvSpPr>
          <p:cNvPr id="3" name="Content Placeholder 2"/>
          <p:cNvSpPr>
            <a:spLocks noGrp="1"/>
          </p:cNvSpPr>
          <p:nvPr>
            <p:ph idx="1"/>
          </p:nvPr>
        </p:nvSpPr>
        <p:spPr>
          <a:xfrm>
            <a:off x="1270000" y="939799"/>
            <a:ext cx="3124200" cy="3246120"/>
          </a:xfrm>
        </p:spPr>
        <p:txBody>
          <a:bodyPr>
            <a:normAutofit/>
          </a:bodyPr>
          <a:lstStyle/>
          <a:p>
            <a:pPr>
              <a:buNone/>
            </a:pPr>
            <a:r>
              <a:rPr lang="en-US" sz="2800" b="1" u="sng" dirty="0">
                <a:latin typeface="Times New Roman"/>
                <a:cs typeface="Times New Roman"/>
              </a:rPr>
              <a:t>A Day</a:t>
            </a:r>
          </a:p>
          <a:p>
            <a:pPr>
              <a:buNone/>
            </a:pPr>
            <a:r>
              <a:rPr lang="en-US" sz="1800" b="1" dirty="0">
                <a:latin typeface="Times New Roman"/>
                <a:cs typeface="Times New Roman"/>
              </a:rPr>
              <a:t>1</a:t>
            </a:r>
            <a:r>
              <a:rPr lang="en-US" sz="1800" b="1" baseline="30000" dirty="0">
                <a:latin typeface="Times New Roman"/>
                <a:cs typeface="Times New Roman"/>
              </a:rPr>
              <a:t>st</a:t>
            </a:r>
            <a:r>
              <a:rPr lang="en-US" sz="1800" b="1" dirty="0">
                <a:latin typeface="Times New Roman"/>
                <a:cs typeface="Times New Roman"/>
              </a:rPr>
              <a:t> Period    8:00-9:35</a:t>
            </a:r>
          </a:p>
          <a:p>
            <a:pPr>
              <a:buNone/>
            </a:pPr>
            <a:r>
              <a:rPr lang="en-US" sz="1800" b="1" dirty="0">
                <a:latin typeface="Times New Roman"/>
                <a:cs typeface="Times New Roman"/>
              </a:rPr>
              <a:t>Break          9:35-9:40</a:t>
            </a:r>
          </a:p>
          <a:p>
            <a:pPr>
              <a:buNone/>
            </a:pPr>
            <a:r>
              <a:rPr lang="en-US" sz="1800" b="1" dirty="0">
                <a:latin typeface="Times New Roman"/>
                <a:cs typeface="Times New Roman"/>
              </a:rPr>
              <a:t>3</a:t>
            </a:r>
            <a:r>
              <a:rPr lang="en-US" sz="1800" b="1" baseline="30000" dirty="0">
                <a:latin typeface="Times New Roman"/>
                <a:cs typeface="Times New Roman"/>
              </a:rPr>
              <a:t>rd</a:t>
            </a:r>
            <a:r>
              <a:rPr lang="en-US" sz="1800" b="1" dirty="0">
                <a:latin typeface="Times New Roman"/>
                <a:cs typeface="Times New Roman"/>
              </a:rPr>
              <a:t> Period   9:40-11:10</a:t>
            </a:r>
          </a:p>
          <a:p>
            <a:pPr>
              <a:buNone/>
            </a:pPr>
            <a:r>
              <a:rPr lang="en-US" sz="1800" b="1" dirty="0">
                <a:latin typeface="Times New Roman"/>
                <a:cs typeface="Times New Roman"/>
              </a:rPr>
              <a:t>Break         11:10-11:15</a:t>
            </a:r>
          </a:p>
          <a:p>
            <a:pPr>
              <a:buNone/>
            </a:pPr>
            <a:r>
              <a:rPr lang="en-US" sz="1800" b="1" dirty="0">
                <a:latin typeface="Times New Roman"/>
                <a:cs typeface="Times New Roman"/>
              </a:rPr>
              <a:t>5</a:t>
            </a:r>
            <a:r>
              <a:rPr lang="en-US" sz="1800" b="1" baseline="30000" dirty="0">
                <a:latin typeface="Times New Roman"/>
                <a:cs typeface="Times New Roman"/>
              </a:rPr>
              <a:t>th</a:t>
            </a:r>
            <a:r>
              <a:rPr lang="en-US" sz="1800" b="1" dirty="0">
                <a:latin typeface="Times New Roman"/>
                <a:cs typeface="Times New Roman"/>
              </a:rPr>
              <a:t> Period   11:15-12:15</a:t>
            </a:r>
          </a:p>
          <a:p>
            <a:pPr>
              <a:buNone/>
            </a:pPr>
            <a:r>
              <a:rPr lang="en-US" sz="1800" b="1" dirty="0">
                <a:latin typeface="Times New Roman"/>
                <a:cs typeface="Times New Roman"/>
              </a:rPr>
              <a:t>Lunch        12:15-12:45</a:t>
            </a:r>
          </a:p>
          <a:p>
            <a:pPr>
              <a:buNone/>
            </a:pPr>
            <a:r>
              <a:rPr lang="en-US" sz="1800" b="1" dirty="0">
                <a:latin typeface="Times New Roman"/>
                <a:cs typeface="Times New Roman"/>
              </a:rPr>
              <a:t>Huddle       12:45-1:30</a:t>
            </a:r>
          </a:p>
          <a:p>
            <a:pPr>
              <a:buNone/>
            </a:pPr>
            <a:r>
              <a:rPr lang="en-US" sz="1800" b="1" dirty="0">
                <a:latin typeface="Times New Roman"/>
                <a:cs typeface="Times New Roman"/>
              </a:rPr>
              <a:t>7</a:t>
            </a:r>
            <a:r>
              <a:rPr lang="en-US" sz="1800" b="1" baseline="30000" dirty="0">
                <a:latin typeface="Times New Roman"/>
                <a:cs typeface="Times New Roman"/>
              </a:rPr>
              <a:t>th</a:t>
            </a:r>
            <a:r>
              <a:rPr lang="en-US" sz="1800" b="1" dirty="0">
                <a:latin typeface="Times New Roman"/>
                <a:cs typeface="Times New Roman"/>
              </a:rPr>
              <a:t> Period   1:30-3:00</a:t>
            </a:r>
          </a:p>
        </p:txBody>
      </p:sp>
      <p:sp>
        <p:nvSpPr>
          <p:cNvPr id="4" name="Content Placeholder 2"/>
          <p:cNvSpPr txBox="1">
            <a:spLocks/>
          </p:cNvSpPr>
          <p:nvPr/>
        </p:nvSpPr>
        <p:spPr>
          <a:xfrm>
            <a:off x="4978400" y="939799"/>
            <a:ext cx="3124200" cy="3246120"/>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2800" b="1" u="sng" dirty="0">
                <a:latin typeface="Times New Roman"/>
                <a:cs typeface="Times New Roman"/>
              </a:rPr>
              <a:t>B</a:t>
            </a:r>
            <a:r>
              <a:rPr kumimoji="0" lang="en-US" sz="2800" b="1" i="0" u="sng" strike="noStrike" kern="1200" cap="none" spc="0" normalizeH="0" baseline="0" noProof="0" dirty="0">
                <a:ln>
                  <a:noFill/>
                </a:ln>
                <a:solidFill>
                  <a:schemeClr val="tx1"/>
                </a:solidFill>
                <a:effectLst/>
                <a:uLnTx/>
                <a:uFillTx/>
                <a:latin typeface="Times New Roman"/>
                <a:ea typeface="+mn-ea"/>
                <a:cs typeface="Times New Roman"/>
              </a:rPr>
              <a:t> Day</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b="1" dirty="0">
                <a:latin typeface="Times New Roman"/>
                <a:cs typeface="Times New Roman"/>
              </a:rPr>
              <a:t>2</a:t>
            </a:r>
            <a:r>
              <a:rPr lang="en-US" b="1" baseline="30000" dirty="0">
                <a:latin typeface="Times New Roman"/>
                <a:cs typeface="Times New Roman"/>
              </a:rPr>
              <a:t>nd</a:t>
            </a:r>
            <a:r>
              <a:rPr lang="en-US" b="1" dirty="0">
                <a:latin typeface="Times New Roman"/>
                <a:cs typeface="Times New Roman"/>
              </a:rPr>
              <a:t> </a:t>
            </a: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 Period    8:00-9:35</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Break            9:35-9:40</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b="1" dirty="0">
                <a:latin typeface="Times New Roman"/>
                <a:cs typeface="Times New Roman"/>
              </a:rPr>
              <a:t>4</a:t>
            </a:r>
            <a:r>
              <a:rPr lang="en-US" b="1" baseline="30000" dirty="0">
                <a:latin typeface="Times New Roman"/>
                <a:cs typeface="Times New Roman"/>
              </a:rPr>
              <a:t>th</a:t>
            </a:r>
            <a:r>
              <a:rPr lang="en-US" b="1" dirty="0">
                <a:latin typeface="Times New Roman"/>
                <a:cs typeface="Times New Roman"/>
              </a:rPr>
              <a:t> </a:t>
            </a: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 Period    9:40-11:10</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Break          11:10-11:15</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5</a:t>
            </a:r>
            <a:r>
              <a:rPr kumimoji="0" lang="en-US" sz="1800" b="1" i="0" u="none" strike="noStrike" kern="1200" cap="none" spc="0" normalizeH="0" baseline="30000" noProof="0" dirty="0">
                <a:ln>
                  <a:noFill/>
                </a:ln>
                <a:solidFill>
                  <a:schemeClr val="tx1"/>
                </a:solidFill>
                <a:effectLst/>
                <a:uLnTx/>
                <a:uFillTx/>
                <a:latin typeface="Times New Roman"/>
                <a:ea typeface="+mn-ea"/>
                <a:cs typeface="Times New Roman"/>
              </a:rPr>
              <a:t>th</a:t>
            </a: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 Period    11:15-12:15</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Lunch         12:15-12:45</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Huddle       12:45-1:30</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b="1" dirty="0">
                <a:latin typeface="Times New Roman"/>
                <a:cs typeface="Times New Roman"/>
              </a:rPr>
              <a:t>6</a:t>
            </a:r>
            <a:r>
              <a:rPr kumimoji="0" lang="en-US" sz="1800" b="1" i="0" u="none" strike="noStrike" kern="1200" cap="none" spc="0" normalizeH="0" baseline="30000" noProof="0" dirty="0">
                <a:ln>
                  <a:noFill/>
                </a:ln>
                <a:solidFill>
                  <a:schemeClr val="tx1"/>
                </a:solidFill>
                <a:effectLst/>
                <a:uLnTx/>
                <a:uFillTx/>
                <a:latin typeface="Times New Roman"/>
                <a:ea typeface="+mn-ea"/>
                <a:cs typeface="Times New Roman"/>
              </a:rPr>
              <a:t>th </a:t>
            </a:r>
            <a:r>
              <a:rPr kumimoji="0" lang="en-US" sz="1800" b="1" i="0" u="none" strike="noStrike" kern="1200" cap="none" spc="0" normalizeH="0" baseline="0" noProof="0" dirty="0">
                <a:ln>
                  <a:noFill/>
                </a:ln>
                <a:solidFill>
                  <a:schemeClr val="tx1"/>
                </a:solidFill>
                <a:effectLst/>
                <a:uLnTx/>
                <a:uFillTx/>
                <a:latin typeface="Times New Roman"/>
                <a:ea typeface="+mn-ea"/>
                <a:cs typeface="Times New Roman"/>
              </a:rPr>
              <a:t>Period    1:30-3:00</a:t>
            </a:r>
          </a:p>
        </p:txBody>
      </p:sp>
      <p:sp>
        <p:nvSpPr>
          <p:cNvPr id="9" name="TextBox 8"/>
          <p:cNvSpPr txBox="1"/>
          <p:nvPr/>
        </p:nvSpPr>
        <p:spPr>
          <a:xfrm>
            <a:off x="457200" y="4185919"/>
            <a:ext cx="8229600" cy="2246769"/>
          </a:xfrm>
          <a:prstGeom prst="rect">
            <a:avLst/>
          </a:prstGeom>
          <a:noFill/>
        </p:spPr>
        <p:txBody>
          <a:bodyPr wrap="square" rtlCol="0">
            <a:spAutoFit/>
          </a:bodyPr>
          <a:lstStyle/>
          <a:p>
            <a:r>
              <a:rPr lang="en-US" sz="1400" b="1" dirty="0"/>
              <a:t>Support Huddle for Students: What is it? It’s an opportunity for students to meet with counselors, receive Social Emotional Learning support (SEL), &amp; receive teacher support.  Students must schedule an appointment and/or be recommended by teacher or support staff.  This will also provide an opportunity for club/organization meetings to occur.  </a:t>
            </a:r>
          </a:p>
          <a:p>
            <a:r>
              <a:rPr lang="en-US" sz="1400" b="1" dirty="0"/>
              <a:t>Virtual Support Huddle: (Designated Activities)</a:t>
            </a:r>
          </a:p>
          <a:p>
            <a:r>
              <a:rPr lang="en-US" sz="1400" b="1" dirty="0"/>
              <a:t>Monday-Intervention/Teacher Support, SEL, and Counselor</a:t>
            </a:r>
          </a:p>
          <a:p>
            <a:r>
              <a:rPr lang="en-US" sz="1400" b="1" dirty="0"/>
              <a:t>Tuesday-Intervention, Club/Organization Meetings (bi-weekly)</a:t>
            </a:r>
          </a:p>
          <a:p>
            <a:r>
              <a:rPr lang="en-US" sz="1400" b="1" dirty="0"/>
              <a:t>Wednesday-Intervention, Virtual Walk-in Wednesday (Juniors &amp; Seniors ONLY)</a:t>
            </a:r>
          </a:p>
          <a:p>
            <a:r>
              <a:rPr lang="en-US" sz="1400" b="1" dirty="0"/>
              <a:t>Thursday-Intervention, Club/Organization Meetings (bi-weekly)</a:t>
            </a:r>
          </a:p>
          <a:p>
            <a:r>
              <a:rPr lang="en-US" sz="1400" b="1" dirty="0"/>
              <a:t>Friday-Intervention/Teacher Support, SEL, and Counselor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Paige Hassel</a:t>
            </a:r>
          </a:p>
        </p:txBody>
      </p:sp>
      <p:sp>
        <p:nvSpPr>
          <p:cNvPr id="3" name="Content Placeholder 2"/>
          <p:cNvSpPr>
            <a:spLocks noGrp="1"/>
          </p:cNvSpPr>
          <p:nvPr>
            <p:ph idx="1"/>
          </p:nvPr>
        </p:nvSpPr>
        <p:spPr>
          <a:xfrm>
            <a:off x="457200" y="1275588"/>
            <a:ext cx="8229600" cy="5582412"/>
          </a:xfrm>
        </p:spPr>
        <p:txBody>
          <a:bodyPr>
            <a:normAutofit/>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Paige Hassel</a:t>
            </a:r>
          </a:p>
          <a:p>
            <a:pPr>
              <a:buNone/>
            </a:pPr>
            <a:r>
              <a:rPr lang="en-US" sz="2000" b="1" u="sng" dirty="0"/>
              <a:t>Subject</a:t>
            </a:r>
            <a:r>
              <a:rPr lang="en-US" sz="2000" b="1" dirty="0"/>
              <a:t>: Early Childhood Development</a:t>
            </a:r>
          </a:p>
          <a:p>
            <a:pPr>
              <a:buNone/>
            </a:pPr>
            <a:r>
              <a:rPr lang="en-US" sz="2000" b="1" u="sng" dirty="0"/>
              <a:t>Brief Bio</a:t>
            </a:r>
            <a:r>
              <a:rPr lang="en-US" sz="2000" b="1" dirty="0"/>
              <a:t>: Hi, my name is Paige Hassel. This is my fifth year as the ECEC teacher in the CCTE department at Bolton HS. I have taught various age and grade levels for the last 25 years, high school is definitely my favorite. When not at Bolton, I enjoy watching and attending sporting events and spending time with my family.  Looking forward to a great year! Go BHS Wildcats!</a:t>
            </a:r>
          </a:p>
          <a:p>
            <a:pPr>
              <a:buNone/>
            </a:pPr>
            <a:r>
              <a:rPr lang="en-US" sz="2000" b="1" u="sng" dirty="0"/>
              <a:t>Email address</a:t>
            </a:r>
            <a:r>
              <a:rPr lang="en-US" sz="2000" b="1" dirty="0"/>
              <a:t>:  hasselms@scsk12.org</a:t>
            </a:r>
          </a:p>
        </p:txBody>
      </p:sp>
      <p:pic>
        <p:nvPicPr>
          <p:cNvPr id="5" name="Picture 4" descr="Hassel Pic.jpeg"/>
          <p:cNvPicPr>
            <a:picLocks noChangeAspect="1"/>
          </p:cNvPicPr>
          <p:nvPr/>
        </p:nvPicPr>
        <p:blipFill>
          <a:blip r:embed="rId2"/>
          <a:stretch>
            <a:fillRect/>
          </a:stretch>
        </p:blipFill>
        <p:spPr>
          <a:xfrm>
            <a:off x="3120758" y="1275588"/>
            <a:ext cx="2927900" cy="23606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err="1"/>
              <a:t>Charmeka</a:t>
            </a:r>
            <a:r>
              <a:rPr lang="en-US" sz="8000" dirty="0"/>
              <a:t> Arnold</a:t>
            </a:r>
          </a:p>
        </p:txBody>
      </p:sp>
      <p:sp>
        <p:nvSpPr>
          <p:cNvPr id="3" name="Content Placeholder 2"/>
          <p:cNvSpPr>
            <a:spLocks noGrp="1"/>
          </p:cNvSpPr>
          <p:nvPr>
            <p:ph idx="1"/>
          </p:nvPr>
        </p:nvSpPr>
        <p:spPr>
          <a:xfrm>
            <a:off x="457200" y="1313688"/>
            <a:ext cx="8229600" cy="5330952"/>
          </a:xfrm>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a:t>
            </a:r>
            <a:r>
              <a:rPr lang="en-US" sz="2000" b="1" dirty="0" err="1"/>
              <a:t>Charmeka</a:t>
            </a:r>
            <a:r>
              <a:rPr lang="en-US" sz="2000" b="1" dirty="0"/>
              <a:t> Arnold</a:t>
            </a:r>
          </a:p>
          <a:p>
            <a:pPr>
              <a:buNone/>
            </a:pPr>
            <a:r>
              <a:rPr lang="en-US" sz="2000" b="1" u="sng" dirty="0"/>
              <a:t>Subject</a:t>
            </a:r>
            <a:r>
              <a:rPr lang="en-US" sz="2000" b="1" dirty="0"/>
              <a:t>: Exceptional Education</a:t>
            </a:r>
          </a:p>
          <a:p>
            <a:pPr>
              <a:buNone/>
            </a:pPr>
            <a:r>
              <a:rPr lang="en-US" sz="2000" b="1" u="sng" dirty="0"/>
              <a:t>Brief Bio</a:t>
            </a:r>
            <a:r>
              <a:rPr lang="en-US" sz="2000" b="1" dirty="0"/>
              <a:t>: </a:t>
            </a:r>
            <a:r>
              <a:rPr lang="en-US" sz="2000" b="1" dirty="0" err="1"/>
              <a:t>Charmeka</a:t>
            </a:r>
            <a:r>
              <a:rPr lang="en-US" sz="2000" b="1" dirty="0"/>
              <a:t> Arnold, better known as "Miss A", is a Special Education Paraprofessional, where she works alongside the teacher with 9 through 12th grade functional skills students. She believes every child can ,so, everyday she passionately assist in creating a safe, comfortable, and healthy environment for learning. Miss A is one of the Head Basketball Cheer Coaches and has been at Bolton for four years. Go, Wildcats, Go! </a:t>
            </a:r>
          </a:p>
          <a:p>
            <a:pPr>
              <a:buNone/>
            </a:pPr>
            <a:r>
              <a:rPr lang="en-US" sz="2000" b="1" u="sng" dirty="0"/>
              <a:t>Email address</a:t>
            </a:r>
            <a:r>
              <a:rPr lang="en-US" sz="2000" b="1" dirty="0"/>
              <a:t>:  arnoldc5@scsk12.org</a:t>
            </a:r>
          </a:p>
        </p:txBody>
      </p:sp>
      <p:pic>
        <p:nvPicPr>
          <p:cNvPr id="5" name="Picture 4">
            <a:extLst>
              <a:ext uri="{FF2B5EF4-FFF2-40B4-BE49-F238E27FC236}">
                <a16:creationId xmlns:a16="http://schemas.microsoft.com/office/drawing/2014/main" id="{AF3CC974-48DA-5145-9A25-BDF2BF19C711}"/>
              </a:ext>
            </a:extLst>
          </p:cNvPr>
          <p:cNvPicPr>
            <a:picLocks noChangeAspect="1"/>
          </p:cNvPicPr>
          <p:nvPr/>
        </p:nvPicPr>
        <p:blipFill>
          <a:blip r:embed="rId2"/>
          <a:stretch>
            <a:fillRect/>
          </a:stretch>
        </p:blipFill>
        <p:spPr>
          <a:xfrm>
            <a:off x="4179937" y="960120"/>
            <a:ext cx="1748667" cy="3185159"/>
          </a:xfrm>
          <a:prstGeom prst="rect">
            <a:avLst/>
          </a:prstGeom>
        </p:spPr>
      </p:pic>
    </p:spTree>
    <p:extLst>
      <p:ext uri="{BB962C8B-B14F-4D97-AF65-F5344CB8AC3E}">
        <p14:creationId xmlns:p14="http://schemas.microsoft.com/office/powerpoint/2010/main" val="1256001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Jamie Seek</a:t>
            </a:r>
          </a:p>
        </p:txBody>
      </p:sp>
      <p:sp>
        <p:nvSpPr>
          <p:cNvPr id="3" name="Content Placeholder 2"/>
          <p:cNvSpPr>
            <a:spLocks noGrp="1"/>
          </p:cNvSpPr>
          <p:nvPr>
            <p:ph idx="1"/>
          </p:nvPr>
        </p:nvSpPr>
        <p:spPr>
          <a:xfrm>
            <a:off x="457200" y="1935480"/>
            <a:ext cx="8229600" cy="4682292"/>
          </a:xfrm>
        </p:spPr>
        <p:txBody>
          <a:bodyPr>
            <a:normAutofit fontScale="85000"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Jamie Seek</a:t>
            </a:r>
          </a:p>
          <a:p>
            <a:pPr>
              <a:buNone/>
            </a:pPr>
            <a:r>
              <a:rPr lang="en-US" sz="2000" b="1" u="sng" dirty="0"/>
              <a:t>Subject</a:t>
            </a:r>
            <a:r>
              <a:rPr lang="en-US" sz="2000" b="1" dirty="0"/>
              <a:t>: Speech Pathologist</a:t>
            </a:r>
          </a:p>
          <a:p>
            <a:pPr>
              <a:buNone/>
            </a:pPr>
            <a:r>
              <a:rPr lang="en-US" sz="2000" b="1" u="sng" dirty="0"/>
              <a:t>Brief Bio</a:t>
            </a:r>
            <a:r>
              <a:rPr lang="en-US" sz="2000" b="1" dirty="0"/>
              <a:t>: Jamie Seek has been a school speech-language pathologist for 22 years.  My undergraduate degree was completed at Rhodes College where I studied Greek and Latin and then I went on to The University of Memphis for my graduate degree where I studied Audiology and Speech-Language Pathology. I love spending time outside with my super rescue dog, Tilly, who must go walking every day!</a:t>
            </a:r>
          </a:p>
          <a:p>
            <a:pPr>
              <a:buNone/>
            </a:pPr>
            <a:r>
              <a:rPr lang="en-US" sz="2000" b="1" u="sng" dirty="0"/>
              <a:t>Email address</a:t>
            </a:r>
            <a:r>
              <a:rPr lang="en-US" sz="2000" b="1" dirty="0"/>
              <a:t>:  seekj_ec@scsk12.org</a:t>
            </a:r>
          </a:p>
        </p:txBody>
      </p:sp>
      <p:pic>
        <p:nvPicPr>
          <p:cNvPr id="4" name="Picture 3" descr="Seek Pic.png"/>
          <p:cNvPicPr>
            <a:picLocks noChangeAspect="1"/>
          </p:cNvPicPr>
          <p:nvPr/>
        </p:nvPicPr>
        <p:blipFill>
          <a:blip r:embed="rId2"/>
          <a:stretch>
            <a:fillRect/>
          </a:stretch>
        </p:blipFill>
        <p:spPr>
          <a:xfrm>
            <a:off x="3291672" y="1275588"/>
            <a:ext cx="2710803" cy="311742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942"/>
            <a:ext cx="8229600" cy="1143000"/>
          </a:xfrm>
        </p:spPr>
        <p:txBody>
          <a:bodyPr>
            <a:noAutofit/>
          </a:bodyPr>
          <a:lstStyle/>
          <a:p>
            <a:pPr algn="ctr"/>
            <a:r>
              <a:rPr lang="en-US" sz="8000" dirty="0"/>
              <a:t>Candace Jones</a:t>
            </a:r>
          </a:p>
        </p:txBody>
      </p:sp>
      <p:sp>
        <p:nvSpPr>
          <p:cNvPr id="3" name="Content Placeholder 2"/>
          <p:cNvSpPr>
            <a:spLocks noGrp="1"/>
          </p:cNvSpPr>
          <p:nvPr>
            <p:ph idx="1"/>
          </p:nvPr>
        </p:nvSpPr>
        <p:spPr/>
        <p:txBody>
          <a:bodyPr>
            <a:normAutofit fontScale="92500" lnSpcReduction="10000"/>
          </a:bodyPr>
          <a:lstStyle/>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endParaRPr lang="en-US" sz="2000" b="1" dirty="0"/>
          </a:p>
          <a:p>
            <a:pPr>
              <a:buNone/>
            </a:pPr>
            <a:r>
              <a:rPr lang="en-US" sz="2000" b="1" u="sng" dirty="0"/>
              <a:t>Teacher</a:t>
            </a:r>
            <a:r>
              <a:rPr lang="en-US" sz="2000" b="1" dirty="0"/>
              <a:t>: Candace Jones</a:t>
            </a:r>
          </a:p>
          <a:p>
            <a:pPr>
              <a:buNone/>
            </a:pPr>
            <a:r>
              <a:rPr lang="en-US" sz="2000" b="1" u="sng" dirty="0"/>
              <a:t>Subject</a:t>
            </a:r>
            <a:r>
              <a:rPr lang="en-US" sz="2000" b="1" dirty="0"/>
              <a:t>: Algebra 1 &amp; Intervention</a:t>
            </a:r>
          </a:p>
          <a:p>
            <a:pPr>
              <a:buNone/>
            </a:pPr>
            <a:r>
              <a:rPr lang="en-US" sz="2000" b="1" u="sng" dirty="0"/>
              <a:t>Brief Bio</a:t>
            </a:r>
            <a:r>
              <a:rPr lang="en-US" sz="2000" b="1" dirty="0"/>
              <a:t>: Candace Jones graduated from the University of Memphis and she has been in the teaching Profession for 18 years.</a:t>
            </a:r>
          </a:p>
          <a:p>
            <a:pPr>
              <a:buNone/>
            </a:pPr>
            <a:r>
              <a:rPr lang="en-US" sz="2000" b="1" u="sng" dirty="0"/>
              <a:t>Email address</a:t>
            </a:r>
            <a:r>
              <a:rPr lang="en-US" sz="2000" b="1" dirty="0"/>
              <a:t>:  jonesca2@scsk12.org</a:t>
            </a:r>
          </a:p>
        </p:txBody>
      </p:sp>
      <p:pic>
        <p:nvPicPr>
          <p:cNvPr id="5" name="Picture 4" descr="Jones Pic2.jpg"/>
          <p:cNvPicPr>
            <a:picLocks noChangeAspect="1"/>
          </p:cNvPicPr>
          <p:nvPr/>
        </p:nvPicPr>
        <p:blipFill>
          <a:blip r:embed="rId2"/>
          <a:stretch>
            <a:fillRect/>
          </a:stretch>
        </p:blipFill>
        <p:spPr>
          <a:xfrm>
            <a:off x="3240062" y="1493941"/>
            <a:ext cx="2916910" cy="29576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Meredith Smith</a:t>
            </a:r>
          </a:p>
        </p:txBody>
      </p:sp>
      <p:sp>
        <p:nvSpPr>
          <p:cNvPr id="3" name="Content Placeholder 2"/>
          <p:cNvSpPr>
            <a:spLocks noGrp="1"/>
          </p:cNvSpPr>
          <p:nvPr>
            <p:ph idx="1"/>
          </p:nvPr>
        </p:nvSpPr>
        <p:spPr>
          <a:xfrm>
            <a:off x="457200" y="1275587"/>
            <a:ext cx="8229600" cy="5378777"/>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Meredith Smith</a:t>
            </a:r>
          </a:p>
          <a:p>
            <a:pPr>
              <a:buNone/>
            </a:pPr>
            <a:r>
              <a:rPr lang="en-US" sz="2000" b="1" u="sng" dirty="0"/>
              <a:t>Subject</a:t>
            </a:r>
            <a:r>
              <a:rPr lang="en-US" sz="2000" b="1" dirty="0"/>
              <a:t>: Intervention</a:t>
            </a:r>
          </a:p>
          <a:p>
            <a:pPr>
              <a:buNone/>
            </a:pPr>
            <a:r>
              <a:rPr lang="en-US" sz="2000" b="1" u="sng" dirty="0"/>
              <a:t>Brief Bio</a:t>
            </a:r>
            <a:r>
              <a:rPr lang="en-US" sz="2000" b="1" dirty="0"/>
              <a:t>: My name is Meredith (Smith) Gladney! This will be my 7</a:t>
            </a:r>
            <a:r>
              <a:rPr lang="en-US" sz="2000" b="1" baseline="30000" dirty="0"/>
              <a:t>th</a:t>
            </a:r>
            <a:r>
              <a:rPr lang="en-US" sz="2000" b="1" dirty="0"/>
              <a:t> year of teaching and 6</a:t>
            </a:r>
            <a:r>
              <a:rPr lang="en-US" sz="2000" b="1" baseline="30000" dirty="0"/>
              <a:t>th</a:t>
            </a:r>
            <a:r>
              <a:rPr lang="en-US" sz="2000" b="1" dirty="0"/>
              <a:t> year at Bolton! I’m a Mom to the best little boy I could imagine, he is a year on the 25</a:t>
            </a:r>
            <a:r>
              <a:rPr lang="en-US" sz="2000" b="1" baseline="30000" dirty="0"/>
              <a:t>th</a:t>
            </a:r>
            <a:r>
              <a:rPr lang="en-US" sz="2000" b="1" dirty="0"/>
              <a:t>!  Make good choices!</a:t>
            </a:r>
          </a:p>
          <a:p>
            <a:pPr>
              <a:buNone/>
            </a:pPr>
            <a:r>
              <a:rPr lang="en-US" sz="2000" b="1" u="sng" dirty="0"/>
              <a:t>Email address</a:t>
            </a:r>
            <a:r>
              <a:rPr lang="en-US" sz="2000" b="1" dirty="0"/>
              <a:t>:  smithm11@scsk12.org</a:t>
            </a:r>
          </a:p>
        </p:txBody>
      </p:sp>
      <p:pic>
        <p:nvPicPr>
          <p:cNvPr id="4" name="Picture 3" descr="Gladney Smith Pic.jpg"/>
          <p:cNvPicPr>
            <a:picLocks noChangeAspect="1"/>
          </p:cNvPicPr>
          <p:nvPr/>
        </p:nvPicPr>
        <p:blipFill>
          <a:blip r:embed="rId2"/>
          <a:stretch>
            <a:fillRect/>
          </a:stretch>
        </p:blipFill>
        <p:spPr>
          <a:xfrm rot="16200000">
            <a:off x="3127202" y="1656796"/>
            <a:ext cx="3049681" cy="228726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Pascuala Martin</a:t>
            </a:r>
          </a:p>
        </p:txBody>
      </p:sp>
      <p:sp>
        <p:nvSpPr>
          <p:cNvPr id="3" name="Content Placeholder 2"/>
          <p:cNvSpPr>
            <a:spLocks noGrp="1"/>
          </p:cNvSpPr>
          <p:nvPr>
            <p:ph idx="1"/>
          </p:nvPr>
        </p:nvSpPr>
        <p:spPr>
          <a:xfrm>
            <a:off x="457200" y="1275588"/>
            <a:ext cx="8229600" cy="5378777"/>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Pascuala Martin</a:t>
            </a:r>
          </a:p>
          <a:p>
            <a:pPr>
              <a:buNone/>
            </a:pPr>
            <a:r>
              <a:rPr lang="en-US" sz="2000" b="1" u="sng" dirty="0"/>
              <a:t>Subject</a:t>
            </a:r>
            <a:r>
              <a:rPr lang="en-US" sz="2000" b="1" dirty="0"/>
              <a:t>: Spanish</a:t>
            </a:r>
          </a:p>
          <a:p>
            <a:pPr>
              <a:buNone/>
            </a:pPr>
            <a:r>
              <a:rPr lang="en-US" sz="2000" b="1" u="sng" dirty="0"/>
              <a:t>Brief Bio</a:t>
            </a:r>
            <a:r>
              <a:rPr lang="en-US" sz="2000" b="1" dirty="0"/>
              <a:t>: Hello. I’m Pascuala Martin. I’m from the Dominic Republic, I speak Spanish and teach Spanish.  I’m married, and I have two daughters. My favorite thing to do is to help people when they are in need.  I love my profession and enjoy seeing how my students can understand and communicate in Spanish.</a:t>
            </a:r>
          </a:p>
          <a:p>
            <a:pPr>
              <a:buNone/>
            </a:pPr>
            <a:r>
              <a:rPr lang="en-US" sz="2000" b="1" u="sng" dirty="0"/>
              <a:t>Email address</a:t>
            </a:r>
            <a:r>
              <a:rPr lang="en-US" sz="2000" b="1" dirty="0"/>
              <a:t>:  martinp1@scsk12.org</a:t>
            </a:r>
          </a:p>
        </p:txBody>
      </p:sp>
      <p:pic>
        <p:nvPicPr>
          <p:cNvPr id="4" name="Picture 3" descr="Martin Pic.JPG"/>
          <p:cNvPicPr>
            <a:picLocks noChangeAspect="1"/>
          </p:cNvPicPr>
          <p:nvPr/>
        </p:nvPicPr>
        <p:blipFill>
          <a:blip r:embed="rId2"/>
          <a:stretch>
            <a:fillRect/>
          </a:stretch>
        </p:blipFill>
        <p:spPr>
          <a:xfrm>
            <a:off x="3625933" y="1035430"/>
            <a:ext cx="2606695" cy="347559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Rodrigo Galvan</a:t>
            </a:r>
          </a:p>
        </p:txBody>
      </p:sp>
      <p:sp>
        <p:nvSpPr>
          <p:cNvPr id="3" name="Content Placeholder 2"/>
          <p:cNvSpPr>
            <a:spLocks noGrp="1"/>
          </p:cNvSpPr>
          <p:nvPr>
            <p:ph idx="1"/>
          </p:nvPr>
        </p:nvSpPr>
        <p:spPr>
          <a:xfrm>
            <a:off x="457200" y="1275587"/>
            <a:ext cx="8229600" cy="5582413"/>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Rodrigo Galvan</a:t>
            </a:r>
          </a:p>
          <a:p>
            <a:pPr>
              <a:buNone/>
            </a:pPr>
            <a:r>
              <a:rPr lang="en-US" sz="2000" b="1" u="sng" dirty="0"/>
              <a:t>Subject</a:t>
            </a:r>
            <a:r>
              <a:rPr lang="en-US" sz="2000" b="1" dirty="0"/>
              <a:t>: Math</a:t>
            </a:r>
          </a:p>
          <a:p>
            <a:pPr>
              <a:buNone/>
            </a:pPr>
            <a:r>
              <a:rPr lang="en-US" sz="2000" b="1" u="sng" dirty="0"/>
              <a:t>Brief Bio</a:t>
            </a:r>
            <a:r>
              <a:rPr lang="en-US" sz="2000" b="1" dirty="0"/>
              <a:t>: This will be my 21</a:t>
            </a:r>
            <a:r>
              <a:rPr lang="en-US" sz="2000" b="1" baseline="30000" dirty="0"/>
              <a:t>st</a:t>
            </a:r>
            <a:r>
              <a:rPr lang="en-US" sz="2000" b="1" dirty="0"/>
              <a:t> year teaching and 13</a:t>
            </a:r>
            <a:r>
              <a:rPr lang="en-US" sz="2000" b="1" baseline="30000" dirty="0"/>
              <a:t>th</a:t>
            </a:r>
            <a:r>
              <a:rPr lang="en-US" sz="2000" b="1" dirty="0"/>
              <a:t> year at Bolton High School.  I teach English and also serve as the school’s head Wrestling Coach.  Our program is one of the MOST SUCESSFUL in all of Shelby County year in and year out.  A personal fun fact about me is, I am the matchmaker for Cage Fury Fighting Championship (CFFC) which is one of the top MMA promotions in the world and the lead feeder system for the UFC.</a:t>
            </a:r>
          </a:p>
          <a:p>
            <a:pPr>
              <a:buNone/>
            </a:pPr>
            <a:r>
              <a:rPr lang="en-US" sz="2000" b="1" u="sng" dirty="0"/>
              <a:t>Email address</a:t>
            </a:r>
            <a:r>
              <a:rPr lang="en-US" sz="2000" b="1" dirty="0"/>
              <a:t>:  galvanrd@scsk12.org</a:t>
            </a:r>
          </a:p>
        </p:txBody>
      </p:sp>
      <p:pic>
        <p:nvPicPr>
          <p:cNvPr id="4" name="Picture 3" descr="Galvan Pic.png"/>
          <p:cNvPicPr>
            <a:picLocks noChangeAspect="1"/>
          </p:cNvPicPr>
          <p:nvPr/>
        </p:nvPicPr>
        <p:blipFill>
          <a:blip r:embed="rId2"/>
          <a:stretch>
            <a:fillRect/>
          </a:stretch>
        </p:blipFill>
        <p:spPr>
          <a:xfrm>
            <a:off x="4147178" y="1143000"/>
            <a:ext cx="1443794" cy="312699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1143000"/>
          </a:xfrm>
        </p:spPr>
        <p:txBody>
          <a:bodyPr>
            <a:noAutofit/>
          </a:bodyPr>
          <a:lstStyle/>
          <a:p>
            <a:pPr algn="ctr"/>
            <a:r>
              <a:rPr lang="en-US" sz="8000" dirty="0"/>
              <a:t>Carnell Mitchell</a:t>
            </a:r>
          </a:p>
        </p:txBody>
      </p:sp>
      <p:sp>
        <p:nvSpPr>
          <p:cNvPr id="3" name="Content Placeholder 2"/>
          <p:cNvSpPr>
            <a:spLocks noGrp="1"/>
          </p:cNvSpPr>
          <p:nvPr>
            <p:ph idx="1"/>
          </p:nvPr>
        </p:nvSpPr>
        <p:spPr>
          <a:xfrm>
            <a:off x="457200" y="1112520"/>
            <a:ext cx="8229600" cy="5577840"/>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Carnell Mitchell</a:t>
            </a:r>
          </a:p>
          <a:p>
            <a:pPr>
              <a:buNone/>
            </a:pPr>
            <a:r>
              <a:rPr lang="en-US" sz="2000" b="1" u="sng" dirty="0"/>
              <a:t>Staff</a:t>
            </a:r>
            <a:r>
              <a:rPr lang="en-US" sz="2000" b="1" dirty="0"/>
              <a:t>: Counselor (11</a:t>
            </a:r>
            <a:r>
              <a:rPr lang="en-US" sz="2000" b="1" baseline="30000" dirty="0"/>
              <a:t>th</a:t>
            </a:r>
            <a:r>
              <a:rPr lang="en-US" sz="2000" b="1" dirty="0"/>
              <a:t> Grade Last Name A-L &amp; 10</a:t>
            </a:r>
            <a:r>
              <a:rPr lang="en-US" sz="2000" b="1" baseline="30000" dirty="0"/>
              <a:t>th</a:t>
            </a:r>
            <a:r>
              <a:rPr lang="en-US" sz="2000" b="1" dirty="0"/>
              <a:t> Grade)</a:t>
            </a:r>
          </a:p>
          <a:p>
            <a:pPr>
              <a:buNone/>
            </a:pPr>
            <a:r>
              <a:rPr lang="en-US" sz="2000" b="1" u="sng" dirty="0"/>
              <a:t>Brief Bio</a:t>
            </a:r>
            <a:r>
              <a:rPr lang="en-US" sz="2000" b="1" dirty="0"/>
              <a:t>:  My name is Carnell D. Mitchell and I am very proud to serve as your 10th Grade &amp; partial 11th Grade (A-L) Professional School Counselor.  This will be my 2nd year here at Bolton High School as your school counselor.  I am a huge Philadelphia Eagles fan (Go Birds); avid traveler; &amp; father of two of the most amazing children that I know.</a:t>
            </a:r>
          </a:p>
          <a:p>
            <a:pPr>
              <a:buNone/>
            </a:pPr>
            <a:r>
              <a:rPr lang="en-US" sz="2000" b="1" u="sng" dirty="0"/>
              <a:t>Email address</a:t>
            </a:r>
            <a:r>
              <a:rPr lang="en-US" sz="2000" b="1" dirty="0"/>
              <a:t>:  mitchellcd2@scsk12.org</a:t>
            </a:r>
          </a:p>
        </p:txBody>
      </p:sp>
      <p:pic>
        <p:nvPicPr>
          <p:cNvPr id="5" name="Picture 4">
            <a:extLst>
              <a:ext uri="{FF2B5EF4-FFF2-40B4-BE49-F238E27FC236}">
                <a16:creationId xmlns:a16="http://schemas.microsoft.com/office/drawing/2014/main" id="{55098FF5-1785-E448-9E14-476D74E60A4E}"/>
              </a:ext>
            </a:extLst>
          </p:cNvPr>
          <p:cNvPicPr>
            <a:picLocks noChangeAspect="1"/>
          </p:cNvPicPr>
          <p:nvPr/>
        </p:nvPicPr>
        <p:blipFill>
          <a:blip r:embed="rId2"/>
          <a:stretch>
            <a:fillRect/>
          </a:stretch>
        </p:blipFill>
        <p:spPr>
          <a:xfrm>
            <a:off x="4181230" y="1112520"/>
            <a:ext cx="1727199" cy="2928729"/>
          </a:xfrm>
          <a:prstGeom prst="rect">
            <a:avLst/>
          </a:prstGeom>
        </p:spPr>
      </p:pic>
    </p:spTree>
    <p:extLst>
      <p:ext uri="{BB962C8B-B14F-4D97-AF65-F5344CB8AC3E}">
        <p14:creationId xmlns:p14="http://schemas.microsoft.com/office/powerpoint/2010/main" val="569750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Nancy Stephenson</a:t>
            </a:r>
          </a:p>
        </p:txBody>
      </p:sp>
      <p:sp>
        <p:nvSpPr>
          <p:cNvPr id="3" name="Content Placeholder 2"/>
          <p:cNvSpPr>
            <a:spLocks noGrp="1"/>
          </p:cNvSpPr>
          <p:nvPr>
            <p:ph idx="1"/>
          </p:nvPr>
        </p:nvSpPr>
        <p:spPr>
          <a:xfrm>
            <a:off x="457200" y="1275588"/>
            <a:ext cx="8229600" cy="5351166"/>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Nancy Stephenson</a:t>
            </a:r>
          </a:p>
          <a:p>
            <a:pPr>
              <a:buNone/>
            </a:pPr>
            <a:r>
              <a:rPr lang="en-US" sz="2000" b="1" u="sng" dirty="0"/>
              <a:t>Subject</a:t>
            </a:r>
            <a:r>
              <a:rPr lang="en-US" sz="2000" b="1" dirty="0"/>
              <a:t>: Intervention</a:t>
            </a:r>
          </a:p>
          <a:p>
            <a:pPr>
              <a:buNone/>
            </a:pPr>
            <a:r>
              <a:rPr lang="en-US" sz="2000" b="1" u="sng" dirty="0"/>
              <a:t>Brief Bio</a:t>
            </a:r>
            <a:r>
              <a:rPr lang="en-US" sz="2000" b="1" dirty="0"/>
              <a:t>: This will be my 21</a:t>
            </a:r>
            <a:r>
              <a:rPr lang="en-US" sz="2000" b="1" baseline="30000" dirty="0"/>
              <a:t>st</a:t>
            </a:r>
            <a:r>
              <a:rPr lang="en-US" sz="2000" b="1" dirty="0"/>
              <a:t> year with Shelby County Schools. I live on a farm about 60 miles East of Memphis and spend my spare time riding my horses and doing some three day cross country eventing when time permits.</a:t>
            </a:r>
          </a:p>
          <a:p>
            <a:pPr>
              <a:buNone/>
            </a:pPr>
            <a:r>
              <a:rPr lang="en-US" sz="2000" b="1" u="sng" dirty="0"/>
              <a:t>Email address</a:t>
            </a:r>
            <a:r>
              <a:rPr lang="en-US" sz="2000" b="1" dirty="0"/>
              <a:t>:  stephensonnf@scsk12.org</a:t>
            </a:r>
          </a:p>
        </p:txBody>
      </p:sp>
      <p:pic>
        <p:nvPicPr>
          <p:cNvPr id="4" name="Picture 3" descr="Stephenson Pic-3.jpg"/>
          <p:cNvPicPr>
            <a:picLocks noChangeAspect="1"/>
          </p:cNvPicPr>
          <p:nvPr/>
        </p:nvPicPr>
        <p:blipFill>
          <a:blip r:embed="rId2"/>
          <a:stretch>
            <a:fillRect/>
          </a:stretch>
        </p:blipFill>
        <p:spPr>
          <a:xfrm>
            <a:off x="4267947" y="1143000"/>
            <a:ext cx="2137511" cy="308579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Kathryn Henke</a:t>
            </a:r>
          </a:p>
        </p:txBody>
      </p:sp>
      <p:sp>
        <p:nvSpPr>
          <p:cNvPr id="3" name="Content Placeholder 2"/>
          <p:cNvSpPr>
            <a:spLocks noGrp="1"/>
          </p:cNvSpPr>
          <p:nvPr>
            <p:ph idx="1"/>
          </p:nvPr>
        </p:nvSpPr>
        <p:spPr>
          <a:xfrm>
            <a:off x="457200" y="1275587"/>
            <a:ext cx="8229600" cy="5406389"/>
          </a:xfrm>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Kathryn Henke</a:t>
            </a:r>
          </a:p>
          <a:p>
            <a:pPr>
              <a:buNone/>
            </a:pPr>
            <a:r>
              <a:rPr lang="en-US" sz="2000" b="1" u="sng" dirty="0"/>
              <a:t>Subject</a:t>
            </a:r>
            <a:r>
              <a:rPr lang="en-US" sz="2000" b="1" dirty="0"/>
              <a:t>: History</a:t>
            </a:r>
          </a:p>
          <a:p>
            <a:pPr>
              <a:buNone/>
            </a:pPr>
            <a:r>
              <a:rPr lang="en-US" sz="2000" b="1" u="sng" dirty="0"/>
              <a:t>Brief Bio</a:t>
            </a:r>
            <a:r>
              <a:rPr lang="en-US" sz="2000" b="1" dirty="0"/>
              <a:t>: My name is Kathy Henke. I teach mostly Social Studies Electives.  I am starting year 10 of teaching at Bolton. I have four kids, ages 26, 23, 22, &amp; 19-two girls and two boys (all but the eldest went to Bolton).  I actually graduated from Bolton in 1990 so my blood runs, Blue, Gray, &amp; White!  Ready to take on this year and continue #</a:t>
            </a:r>
            <a:r>
              <a:rPr lang="en-US" sz="2000" b="1" dirty="0" err="1"/>
              <a:t>BoltonStrong</a:t>
            </a:r>
            <a:r>
              <a:rPr lang="en-US" sz="2000" b="1" dirty="0"/>
              <a:t> with that #</a:t>
            </a:r>
            <a:r>
              <a:rPr lang="en-US" sz="2000" b="1" dirty="0" err="1"/>
              <a:t>WildcatPride</a:t>
            </a:r>
            <a:r>
              <a:rPr lang="en-US" sz="2000" b="1" dirty="0"/>
              <a:t>!!!</a:t>
            </a:r>
          </a:p>
          <a:p>
            <a:pPr>
              <a:buNone/>
            </a:pPr>
            <a:r>
              <a:rPr lang="en-US" sz="2000" b="1" u="sng" dirty="0"/>
              <a:t>Email address</a:t>
            </a:r>
            <a:r>
              <a:rPr lang="en-US" sz="2000" b="1" dirty="0"/>
              <a:t>:  henkekr@scsk12.org</a:t>
            </a:r>
          </a:p>
          <a:p>
            <a:pPr>
              <a:buNone/>
            </a:pPr>
            <a:endParaRPr lang="en-US" sz="4400" b="1" dirty="0"/>
          </a:p>
        </p:txBody>
      </p:sp>
      <p:pic>
        <p:nvPicPr>
          <p:cNvPr id="4" name="Picture 3" descr="Henke Pic.jpg"/>
          <p:cNvPicPr>
            <a:picLocks noChangeAspect="1"/>
          </p:cNvPicPr>
          <p:nvPr/>
        </p:nvPicPr>
        <p:blipFill>
          <a:blip r:embed="rId2"/>
          <a:stretch>
            <a:fillRect/>
          </a:stretch>
        </p:blipFill>
        <p:spPr>
          <a:xfrm>
            <a:off x="3644485" y="1275587"/>
            <a:ext cx="2402048" cy="32027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Student Virtual Work Setting</a:t>
            </a:r>
          </a:p>
        </p:txBody>
      </p:sp>
      <p:sp>
        <p:nvSpPr>
          <p:cNvPr id="3" name="Content Placeholder 2"/>
          <p:cNvSpPr>
            <a:spLocks noGrp="1"/>
          </p:cNvSpPr>
          <p:nvPr>
            <p:ph idx="1"/>
          </p:nvPr>
        </p:nvSpPr>
        <p:spPr>
          <a:xfrm>
            <a:off x="457200" y="1143000"/>
            <a:ext cx="8229600" cy="5181600"/>
          </a:xfrm>
        </p:spPr>
        <p:txBody>
          <a:bodyPr>
            <a:normAutofit lnSpcReduction="10000"/>
          </a:bodyPr>
          <a:lstStyle/>
          <a:p>
            <a:r>
              <a:rPr lang="en-US" sz="2400" dirty="0"/>
              <a:t>Working stations must be free of foreign objects that are not being utilized for instruction. </a:t>
            </a:r>
          </a:p>
          <a:p>
            <a:r>
              <a:rPr lang="en-US" sz="2400" dirty="0"/>
              <a:t>The recording device being used for instruction must be positioned to allow teachers to observe both the working space and student, especially during testing. </a:t>
            </a:r>
          </a:p>
          <a:p>
            <a:r>
              <a:rPr lang="en-US" sz="2400" dirty="0"/>
              <a:t>Eating and drinking are not allowed during virtual courses. This is hazardous to electronic devices and can also be distracting during instruction. </a:t>
            </a:r>
          </a:p>
          <a:p>
            <a:r>
              <a:rPr lang="en-US" sz="2400" b="1" dirty="0"/>
              <a:t>When possible</a:t>
            </a:r>
            <a:r>
              <a:rPr lang="en-US" sz="2400" dirty="0"/>
              <a:t>, students are encouraged to work in areas that are isolated from other individuals and pets. If circumstances exist that do not allow complete seclusion, the parent will need to share this information separately with the instructor. Instructors will only require what the parent can reasonably provide. </a:t>
            </a:r>
          </a:p>
          <a:p>
            <a:pPr>
              <a:buNone/>
            </a:pPr>
            <a:endParaRPr lang="en-US"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Barbara </a:t>
            </a:r>
            <a:r>
              <a:rPr lang="en-US" sz="8000" dirty="0" err="1"/>
              <a:t>Merryman</a:t>
            </a:r>
            <a:endParaRPr lang="en-US" sz="8000" dirty="0"/>
          </a:p>
        </p:txBody>
      </p:sp>
      <p:sp>
        <p:nvSpPr>
          <p:cNvPr id="3" name="Content Placeholder 2"/>
          <p:cNvSpPr>
            <a:spLocks noGrp="1"/>
          </p:cNvSpPr>
          <p:nvPr>
            <p:ph idx="1"/>
          </p:nvPr>
        </p:nvSpPr>
        <p:spPr>
          <a:xfrm>
            <a:off x="457200" y="1275588"/>
            <a:ext cx="8229600" cy="5323554"/>
          </a:xfrm>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Barbara </a:t>
            </a:r>
            <a:r>
              <a:rPr lang="en-US" sz="2000" b="1" dirty="0" err="1"/>
              <a:t>Merryman</a:t>
            </a:r>
            <a:endParaRPr lang="en-US" sz="2000" b="1" dirty="0"/>
          </a:p>
          <a:p>
            <a:pPr>
              <a:buNone/>
            </a:pPr>
            <a:r>
              <a:rPr lang="en-US" sz="2000" b="1" u="sng" dirty="0"/>
              <a:t>Subject</a:t>
            </a:r>
            <a:r>
              <a:rPr lang="en-US" sz="2000" b="1" dirty="0"/>
              <a:t>: Intervention</a:t>
            </a:r>
          </a:p>
          <a:p>
            <a:pPr>
              <a:buNone/>
            </a:pPr>
            <a:r>
              <a:rPr lang="en-US" sz="2000" b="1" u="sng" dirty="0"/>
              <a:t>Brief Bio</a:t>
            </a:r>
            <a:r>
              <a:rPr lang="en-US" sz="2000" b="1" dirty="0"/>
              <a:t>: I am eager to begin my fourth year as a Case Manager &amp; C0-Teacher at Bolton! Originally from Baltimore, Maryland, I moved to Memphis after graduating from John Hopkins. In my free time, I enjoy going horseback riding, helping dogs in need, and teaching yoga.</a:t>
            </a:r>
          </a:p>
          <a:p>
            <a:pPr>
              <a:buNone/>
            </a:pPr>
            <a:r>
              <a:rPr lang="en-US" sz="2000" b="1" u="sng" dirty="0"/>
              <a:t>Email address</a:t>
            </a:r>
            <a:r>
              <a:rPr lang="en-US" sz="2000" b="1" dirty="0"/>
              <a:t>:  merrymanba@scsk12.org</a:t>
            </a:r>
          </a:p>
          <a:p>
            <a:pPr>
              <a:buNone/>
            </a:pPr>
            <a:endParaRPr lang="en-US" sz="4400" b="1" dirty="0"/>
          </a:p>
        </p:txBody>
      </p:sp>
      <p:pic>
        <p:nvPicPr>
          <p:cNvPr id="4" name="Picture 3" descr="Merryman Pic.jpeg"/>
          <p:cNvPicPr>
            <a:picLocks noChangeAspect="1"/>
          </p:cNvPicPr>
          <p:nvPr/>
        </p:nvPicPr>
        <p:blipFill>
          <a:blip r:embed="rId2"/>
          <a:stretch>
            <a:fillRect/>
          </a:stretch>
        </p:blipFill>
        <p:spPr>
          <a:xfrm>
            <a:off x="3957686" y="1275588"/>
            <a:ext cx="2585821" cy="343928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Robert Bates</a:t>
            </a:r>
          </a:p>
        </p:txBody>
      </p:sp>
      <p:sp>
        <p:nvSpPr>
          <p:cNvPr id="3" name="Content Placeholder 2"/>
          <p:cNvSpPr>
            <a:spLocks noGrp="1"/>
          </p:cNvSpPr>
          <p:nvPr>
            <p:ph idx="1"/>
          </p:nvPr>
        </p:nvSpPr>
        <p:spPr>
          <a:xfrm>
            <a:off x="457200" y="1275588"/>
            <a:ext cx="8229600" cy="5582412"/>
          </a:xfrm>
        </p:spPr>
        <p:txBody>
          <a:bodyPr>
            <a:normAutofit fontScale="925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Robert Bates</a:t>
            </a:r>
          </a:p>
          <a:p>
            <a:pPr>
              <a:buNone/>
            </a:pPr>
            <a:r>
              <a:rPr lang="en-US" sz="2000" b="1" u="sng" dirty="0"/>
              <a:t>Subject</a:t>
            </a:r>
            <a:r>
              <a:rPr lang="en-US" sz="2000" b="1" dirty="0"/>
              <a:t>: Marketing &amp; Supply Chain Management</a:t>
            </a:r>
          </a:p>
          <a:p>
            <a:pPr>
              <a:buNone/>
            </a:pPr>
            <a:r>
              <a:rPr lang="en-US" sz="2000" b="1" u="sng" dirty="0"/>
              <a:t>Brief Bio</a:t>
            </a:r>
            <a:r>
              <a:rPr lang="en-US" sz="2000" b="1" dirty="0"/>
              <a:t>: This will be my 14</a:t>
            </a:r>
            <a:r>
              <a:rPr lang="en-US" sz="2000" b="1" baseline="30000" dirty="0"/>
              <a:t>th</a:t>
            </a:r>
            <a:r>
              <a:rPr lang="en-US" sz="2000" b="1" dirty="0"/>
              <a:t> year teaching with Shelby County Schools. It is my 6</a:t>
            </a:r>
            <a:r>
              <a:rPr lang="en-US" sz="2000" b="1" baseline="30000" dirty="0"/>
              <a:t>th</a:t>
            </a:r>
            <a:r>
              <a:rPr lang="en-US" sz="2000" b="1" dirty="0"/>
              <a:t> year at Bolton &amp; I was at Millington HS for 8 years.  I am teaching Marketing &amp; Management as well as Intro to Supply Chain Management.  I am the Golf coach &amp; in my career I am an Umpire for College &amp; High School Baseball.  My wife, Deanna, &amp; I just celebrated our 36</a:t>
            </a:r>
            <a:r>
              <a:rPr lang="en-US" sz="2000" b="1" baseline="30000" dirty="0"/>
              <a:t>th</a:t>
            </a:r>
            <a:r>
              <a:rPr lang="en-US" sz="2000" b="1" dirty="0"/>
              <a:t> Anniversary &amp; we have proudly raised 3 children, 5 Labrador Retrievers &amp; a Pound Puppy. Now we are working on finding time to be involved with our 4 grandchildren.</a:t>
            </a:r>
          </a:p>
          <a:p>
            <a:pPr>
              <a:buNone/>
            </a:pPr>
            <a:r>
              <a:rPr lang="en-US" sz="2000" b="1" u="sng" dirty="0"/>
              <a:t>Email address</a:t>
            </a:r>
            <a:r>
              <a:rPr lang="en-US" sz="2000" b="1" dirty="0"/>
              <a:t>:  batesrm@scsk12.org</a:t>
            </a:r>
          </a:p>
          <a:p>
            <a:pPr>
              <a:buNone/>
            </a:pPr>
            <a:endParaRPr lang="en-US" sz="4400" b="1" dirty="0"/>
          </a:p>
        </p:txBody>
      </p:sp>
      <p:pic>
        <p:nvPicPr>
          <p:cNvPr id="4" name="Picture 3" descr="https://www1.arbitersports.com/Shared/UserPictures/605440.jpg"/>
          <p:cNvPicPr/>
          <p:nvPr/>
        </p:nvPicPr>
        <p:blipFill>
          <a:blip r:embed="rId2">
            <a:extLst>
              <a:ext uri="{28A0092B-C50C-407E-A947-70E740481C1C}">
                <a14:useLocalDpi xmlns:a14="http://schemas.microsoft.com/office/drawing/2010/main" val="0"/>
              </a:ext>
            </a:extLst>
          </a:blip>
          <a:srcRect/>
          <a:stretch>
            <a:fillRect/>
          </a:stretch>
        </p:blipFill>
        <p:spPr bwMode="auto">
          <a:xfrm>
            <a:off x="3768729" y="1143000"/>
            <a:ext cx="2396789" cy="304941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err="1"/>
              <a:t>Fredricka</a:t>
            </a:r>
            <a:r>
              <a:rPr lang="en-US" sz="8000" dirty="0"/>
              <a:t> Vaughn</a:t>
            </a:r>
          </a:p>
        </p:txBody>
      </p:sp>
      <p:sp>
        <p:nvSpPr>
          <p:cNvPr id="3" name="Content Placeholder 2"/>
          <p:cNvSpPr>
            <a:spLocks noGrp="1"/>
          </p:cNvSpPr>
          <p:nvPr>
            <p:ph idx="1"/>
          </p:nvPr>
        </p:nvSpPr>
        <p:spPr>
          <a:xfrm>
            <a:off x="457200" y="1275587"/>
            <a:ext cx="8229600" cy="5392583"/>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a:t>
            </a:r>
            <a:r>
              <a:rPr lang="en-US" sz="2000" b="1" dirty="0" err="1"/>
              <a:t>Fredricka</a:t>
            </a:r>
            <a:r>
              <a:rPr lang="en-US" sz="2000" b="1" dirty="0"/>
              <a:t> Vaughn</a:t>
            </a:r>
          </a:p>
          <a:p>
            <a:pPr>
              <a:buNone/>
            </a:pPr>
            <a:r>
              <a:rPr lang="en-US" sz="2000" b="1" u="sng" dirty="0"/>
              <a:t>Subject</a:t>
            </a:r>
            <a:r>
              <a:rPr lang="en-US" sz="2000" b="1" dirty="0"/>
              <a:t>: English</a:t>
            </a:r>
          </a:p>
          <a:p>
            <a:pPr>
              <a:buNone/>
            </a:pPr>
            <a:r>
              <a:rPr lang="en-US" sz="2000" b="1" u="sng" dirty="0"/>
              <a:t>Brief Bio</a:t>
            </a:r>
            <a:r>
              <a:rPr lang="en-US" sz="2000" b="1" dirty="0"/>
              <a:t>: My name is </a:t>
            </a:r>
            <a:r>
              <a:rPr lang="en-US" sz="2000" b="1" dirty="0" err="1"/>
              <a:t>Fredricka</a:t>
            </a:r>
            <a:r>
              <a:rPr lang="en-US" sz="2000" b="1" dirty="0"/>
              <a:t> Vaughn, and this will be my 24</a:t>
            </a:r>
            <a:r>
              <a:rPr lang="en-US" sz="2000" b="1" baseline="30000" dirty="0"/>
              <a:t>th</a:t>
            </a:r>
            <a:r>
              <a:rPr lang="en-US" sz="2000" b="1" dirty="0"/>
              <a:t> year of teaching.  I have always taught High School English.  A fun fact about me is that my last name will change before the school year ends.  I am “Vaughn” now but it will be “Johnson” before the first semester ends. However, I will answer to both in order to not confuse everyone.</a:t>
            </a:r>
          </a:p>
          <a:p>
            <a:pPr>
              <a:buNone/>
            </a:pPr>
            <a:r>
              <a:rPr lang="en-US" sz="2000" b="1" u="sng" dirty="0"/>
              <a:t>Email address</a:t>
            </a:r>
            <a:r>
              <a:rPr lang="en-US" sz="2000" b="1" dirty="0"/>
              <a:t>:  vaughnfy@scsk12.org</a:t>
            </a:r>
          </a:p>
          <a:p>
            <a:pPr>
              <a:buNone/>
            </a:pPr>
            <a:endParaRPr lang="en-US" sz="4400" b="1" dirty="0"/>
          </a:p>
        </p:txBody>
      </p:sp>
      <p:pic>
        <p:nvPicPr>
          <p:cNvPr id="6" name="Picture 5">
            <a:extLst>
              <a:ext uri="{FF2B5EF4-FFF2-40B4-BE49-F238E27FC236}">
                <a16:creationId xmlns:a16="http://schemas.microsoft.com/office/drawing/2014/main" id="{B92FD7EC-6197-804C-AFD5-BA4E5C859832}"/>
              </a:ext>
            </a:extLst>
          </p:cNvPr>
          <p:cNvPicPr>
            <a:picLocks noChangeAspect="1"/>
          </p:cNvPicPr>
          <p:nvPr/>
        </p:nvPicPr>
        <p:blipFill>
          <a:blip r:embed="rId2"/>
          <a:stretch>
            <a:fillRect/>
          </a:stretch>
        </p:blipFill>
        <p:spPr>
          <a:xfrm>
            <a:off x="3959638" y="1143000"/>
            <a:ext cx="2251138" cy="307847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 y="189738"/>
            <a:ext cx="8229600" cy="1143000"/>
          </a:xfrm>
        </p:spPr>
        <p:txBody>
          <a:bodyPr>
            <a:noAutofit/>
          </a:bodyPr>
          <a:lstStyle/>
          <a:p>
            <a:pPr algn="ctr"/>
            <a:r>
              <a:rPr lang="en-US" sz="8000" dirty="0"/>
              <a:t>Deborah Williams</a:t>
            </a:r>
          </a:p>
        </p:txBody>
      </p:sp>
      <p:sp>
        <p:nvSpPr>
          <p:cNvPr id="3" name="Content Placeholder 2"/>
          <p:cNvSpPr>
            <a:spLocks noGrp="1"/>
          </p:cNvSpPr>
          <p:nvPr>
            <p:ph idx="1"/>
          </p:nvPr>
        </p:nvSpPr>
        <p:spPr>
          <a:xfrm>
            <a:off x="457200" y="1332738"/>
            <a:ext cx="8229600" cy="5368100"/>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Deborah Williams</a:t>
            </a:r>
          </a:p>
          <a:p>
            <a:pPr>
              <a:buNone/>
            </a:pPr>
            <a:r>
              <a:rPr lang="en-US" sz="2000" b="1" u="sng" dirty="0"/>
              <a:t>Subject</a:t>
            </a:r>
            <a:r>
              <a:rPr lang="en-US" sz="2000" b="1" dirty="0"/>
              <a:t>: History</a:t>
            </a:r>
          </a:p>
          <a:p>
            <a:pPr>
              <a:buNone/>
            </a:pPr>
            <a:r>
              <a:rPr lang="en-US" sz="2000" b="1" u="sng" dirty="0"/>
              <a:t>Brief Bio</a:t>
            </a:r>
            <a:r>
              <a:rPr lang="en-US" sz="2000" b="1" dirty="0"/>
              <a:t>:  Ever since I was a teenager, I have wanted to be a High School Teacher. I teach Government, History and the ACAD dual enrollment classes.  This is my 20</a:t>
            </a:r>
            <a:r>
              <a:rPr lang="en-US" sz="2000" b="1" baseline="30000" dirty="0"/>
              <a:t>th</a:t>
            </a:r>
            <a:r>
              <a:rPr lang="en-US" sz="2000" b="1" dirty="0"/>
              <a:t> year at Bolton High School and I hope to teach here until I retire.  I love my students and hope to inspire them to always do their best and be good citizens.</a:t>
            </a:r>
          </a:p>
          <a:p>
            <a:pPr>
              <a:buNone/>
            </a:pPr>
            <a:r>
              <a:rPr lang="en-US" sz="2000" b="1" u="sng" dirty="0"/>
              <a:t>Email address</a:t>
            </a:r>
            <a:r>
              <a:rPr lang="en-US" sz="2000" b="1" dirty="0"/>
              <a:t>:  williamsdc@scsk12.org</a:t>
            </a:r>
          </a:p>
        </p:txBody>
      </p:sp>
      <p:pic>
        <p:nvPicPr>
          <p:cNvPr id="5" name="Picture 4">
            <a:extLst>
              <a:ext uri="{FF2B5EF4-FFF2-40B4-BE49-F238E27FC236}">
                <a16:creationId xmlns:a16="http://schemas.microsoft.com/office/drawing/2014/main" id="{0952B09E-C340-2F4A-B065-B298FB557C8E}"/>
              </a:ext>
            </a:extLst>
          </p:cNvPr>
          <p:cNvPicPr>
            <a:picLocks noChangeAspect="1"/>
          </p:cNvPicPr>
          <p:nvPr/>
        </p:nvPicPr>
        <p:blipFill>
          <a:blip r:embed="rId2"/>
          <a:stretch>
            <a:fillRect/>
          </a:stretch>
        </p:blipFill>
        <p:spPr>
          <a:xfrm rot="5400000">
            <a:off x="3458765" y="1651396"/>
            <a:ext cx="3419476" cy="256460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972"/>
            <a:ext cx="8229600" cy="1143000"/>
          </a:xfrm>
        </p:spPr>
        <p:txBody>
          <a:bodyPr>
            <a:noAutofit/>
          </a:bodyPr>
          <a:lstStyle/>
          <a:p>
            <a:pPr algn="ctr"/>
            <a:r>
              <a:rPr lang="en-US" sz="8000" dirty="0"/>
              <a:t>Kathryn Dotson</a:t>
            </a:r>
          </a:p>
        </p:txBody>
      </p:sp>
      <p:sp>
        <p:nvSpPr>
          <p:cNvPr id="3" name="Content Placeholder 2"/>
          <p:cNvSpPr>
            <a:spLocks noGrp="1"/>
          </p:cNvSpPr>
          <p:nvPr>
            <p:ph idx="1"/>
          </p:nvPr>
        </p:nvSpPr>
        <p:spPr/>
        <p:txBody>
          <a:bodyPr>
            <a:normAutofit fontScale="925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Kathryn Dotson</a:t>
            </a:r>
          </a:p>
          <a:p>
            <a:pPr>
              <a:buNone/>
            </a:pPr>
            <a:r>
              <a:rPr lang="en-US" sz="2000" b="1" u="sng" dirty="0"/>
              <a:t>Subject</a:t>
            </a:r>
            <a:r>
              <a:rPr lang="en-US" sz="2000" b="1" dirty="0"/>
              <a:t>: Physical Education</a:t>
            </a:r>
          </a:p>
          <a:p>
            <a:pPr>
              <a:buNone/>
            </a:pPr>
            <a:r>
              <a:rPr lang="en-US" sz="2000" b="1" u="sng" dirty="0"/>
              <a:t>Brief Bio</a:t>
            </a:r>
            <a:r>
              <a:rPr lang="en-US" sz="2000" b="1" dirty="0"/>
              <a:t>:  I am Coach Kay Dotson, this will will begin my 19</a:t>
            </a:r>
            <a:r>
              <a:rPr lang="en-US" sz="2000" b="1" baseline="30000" dirty="0"/>
              <a:t>th</a:t>
            </a:r>
            <a:r>
              <a:rPr lang="en-US" sz="2000" b="1" dirty="0"/>
              <a:t> year teaching in Shelby County Schools. I enjoy Memphis Tigers Basketball and spending time outdoors. I look forward to a fun and successful year!</a:t>
            </a:r>
          </a:p>
          <a:p>
            <a:pPr>
              <a:buNone/>
            </a:pPr>
            <a:r>
              <a:rPr lang="en-US" sz="2000" b="1" u="sng" dirty="0"/>
              <a:t>Email address</a:t>
            </a:r>
            <a:r>
              <a:rPr lang="en-US" sz="2000" b="1" dirty="0"/>
              <a:t>:  dotsonk@scsk12.org</a:t>
            </a:r>
          </a:p>
        </p:txBody>
      </p:sp>
      <p:pic>
        <p:nvPicPr>
          <p:cNvPr id="5" name="Picture 4">
            <a:extLst>
              <a:ext uri="{FF2B5EF4-FFF2-40B4-BE49-F238E27FC236}">
                <a16:creationId xmlns:a16="http://schemas.microsoft.com/office/drawing/2014/main" id="{B6AD7AAE-0E2A-3641-A33A-85142DDD35B2}"/>
              </a:ext>
            </a:extLst>
          </p:cNvPr>
          <p:cNvPicPr>
            <a:picLocks noChangeAspect="1"/>
          </p:cNvPicPr>
          <p:nvPr/>
        </p:nvPicPr>
        <p:blipFill>
          <a:blip r:embed="rId2"/>
          <a:stretch>
            <a:fillRect/>
          </a:stretch>
        </p:blipFill>
        <p:spPr>
          <a:xfrm>
            <a:off x="4207191" y="1132292"/>
            <a:ext cx="1354688" cy="3592108"/>
          </a:xfrm>
          <a:prstGeom prst="rect">
            <a:avLst/>
          </a:prstGeom>
        </p:spPr>
      </p:pic>
    </p:spTree>
    <p:extLst>
      <p:ext uri="{BB962C8B-B14F-4D97-AF65-F5344CB8AC3E}">
        <p14:creationId xmlns:p14="http://schemas.microsoft.com/office/powerpoint/2010/main" val="148800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000" dirty="0"/>
              <a:t>Veronica Woodard</a:t>
            </a:r>
          </a:p>
        </p:txBody>
      </p:sp>
      <p:sp>
        <p:nvSpPr>
          <p:cNvPr id="3" name="Content Placeholder 2"/>
          <p:cNvSpPr>
            <a:spLocks noGrp="1"/>
          </p:cNvSpPr>
          <p:nvPr>
            <p:ph idx="1"/>
          </p:nvPr>
        </p:nvSpPr>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Veronica Woodard</a:t>
            </a:r>
          </a:p>
          <a:p>
            <a:pPr>
              <a:buNone/>
            </a:pPr>
            <a:r>
              <a:rPr lang="en-US" sz="2000" b="1" u="sng" dirty="0"/>
              <a:t>Subject</a:t>
            </a:r>
            <a:r>
              <a:rPr lang="en-US" sz="2000" b="1" dirty="0"/>
              <a:t>: Science</a:t>
            </a:r>
          </a:p>
          <a:p>
            <a:pPr>
              <a:buNone/>
            </a:pPr>
            <a:r>
              <a:rPr lang="en-US" sz="2000" b="1" u="sng" dirty="0"/>
              <a:t>Brief Bio</a:t>
            </a:r>
            <a:r>
              <a:rPr lang="en-US" sz="2000" b="1" dirty="0"/>
              <a:t>:  I am originally from the San Francisco Bay area in California.  I moved to Memphis five years ago.  This school year begins my 10</a:t>
            </a:r>
            <a:r>
              <a:rPr lang="en-US" sz="2000" b="1" baseline="30000" dirty="0"/>
              <a:t>th</a:t>
            </a:r>
            <a:r>
              <a:rPr lang="en-US" sz="2000" b="1" dirty="0"/>
              <a:t> year teaching Middle and High School Sciences.  I love animals, including my two, and I enjoy going for runs after school!</a:t>
            </a:r>
          </a:p>
          <a:p>
            <a:pPr>
              <a:buNone/>
            </a:pPr>
            <a:r>
              <a:rPr lang="en-US" sz="2000" b="1" u="sng" dirty="0"/>
              <a:t>Email address</a:t>
            </a:r>
            <a:r>
              <a:rPr lang="en-US" sz="2000" b="1" dirty="0"/>
              <a:t>:  woodardvm@scsk12.org</a:t>
            </a:r>
          </a:p>
        </p:txBody>
      </p:sp>
      <p:pic>
        <p:nvPicPr>
          <p:cNvPr id="4" name="Picture 3">
            <a:extLst>
              <a:ext uri="{FF2B5EF4-FFF2-40B4-BE49-F238E27FC236}">
                <a16:creationId xmlns:a16="http://schemas.microsoft.com/office/drawing/2014/main" id="{F2C23961-E77F-F744-98CF-64233A29214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248025" y="1662746"/>
            <a:ext cx="2952750" cy="2480628"/>
          </a:xfrm>
          <a:prstGeom prst="rect">
            <a:avLst/>
          </a:prstGeom>
          <a:noFill/>
          <a:ln>
            <a:noFill/>
          </a:ln>
        </p:spPr>
      </p:pic>
    </p:spTree>
    <p:extLst>
      <p:ext uri="{BB962C8B-B14F-4D97-AF65-F5344CB8AC3E}">
        <p14:creationId xmlns:p14="http://schemas.microsoft.com/office/powerpoint/2010/main" val="1034988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2" y="189739"/>
            <a:ext cx="8229600" cy="1143000"/>
          </a:xfrm>
        </p:spPr>
        <p:txBody>
          <a:bodyPr>
            <a:noAutofit/>
          </a:bodyPr>
          <a:lstStyle/>
          <a:p>
            <a:pPr algn="ctr"/>
            <a:r>
              <a:rPr lang="en-US" sz="8000" dirty="0"/>
              <a:t>Kayla Fisher</a:t>
            </a:r>
          </a:p>
        </p:txBody>
      </p:sp>
      <p:sp>
        <p:nvSpPr>
          <p:cNvPr id="3" name="Content Placeholder 2"/>
          <p:cNvSpPr>
            <a:spLocks noGrp="1"/>
          </p:cNvSpPr>
          <p:nvPr>
            <p:ph idx="1"/>
          </p:nvPr>
        </p:nvSpPr>
        <p:spPr>
          <a:xfrm>
            <a:off x="457200" y="1200149"/>
            <a:ext cx="8229600" cy="5414963"/>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Kayla Fisher</a:t>
            </a:r>
          </a:p>
          <a:p>
            <a:pPr>
              <a:buNone/>
            </a:pPr>
            <a:r>
              <a:rPr lang="en-US" sz="2000" b="1" u="sng" dirty="0"/>
              <a:t>Subject</a:t>
            </a:r>
            <a:r>
              <a:rPr lang="en-US" sz="2000" b="1" dirty="0"/>
              <a:t>: </a:t>
            </a:r>
            <a:r>
              <a:rPr lang="en-US" sz="2000" b="1" dirty="0" err="1"/>
              <a:t>Agri</a:t>
            </a:r>
            <a:r>
              <a:rPr lang="en-US" sz="2000" b="1" dirty="0"/>
              <a:t>-Stem</a:t>
            </a:r>
          </a:p>
          <a:p>
            <a:pPr>
              <a:buNone/>
            </a:pPr>
            <a:r>
              <a:rPr lang="en-US" sz="2000" b="1" u="sng" dirty="0"/>
              <a:t>Brief Bio</a:t>
            </a:r>
            <a:r>
              <a:rPr lang="en-US" sz="2000" b="1" dirty="0"/>
              <a:t>:  This is my third year teaching Agriculture Education. I have a broad background in Agriculture, including in areas of soil science, plant science, and animal science.  I help farm 3,000 acres of row crops (mainly, corn, soybeans, and wheat), 5 acres of vegetables, and we raise livestock as well.</a:t>
            </a:r>
          </a:p>
          <a:p>
            <a:pPr>
              <a:buNone/>
            </a:pPr>
            <a:r>
              <a:rPr lang="en-US" sz="2000" b="1" u="sng" dirty="0"/>
              <a:t>Email address</a:t>
            </a:r>
            <a:r>
              <a:rPr lang="en-US" sz="2000" b="1" dirty="0"/>
              <a:t>:  fisherk@scsk12.org </a:t>
            </a:r>
          </a:p>
          <a:p>
            <a:pPr>
              <a:buNone/>
            </a:pPr>
            <a:endParaRPr lang="en-US" sz="4400" b="1" dirty="0"/>
          </a:p>
        </p:txBody>
      </p:sp>
      <p:pic>
        <p:nvPicPr>
          <p:cNvPr id="5" name="Picture 4">
            <a:extLst>
              <a:ext uri="{FF2B5EF4-FFF2-40B4-BE49-F238E27FC236}">
                <a16:creationId xmlns:a16="http://schemas.microsoft.com/office/drawing/2014/main" id="{EB29F343-0D25-8E4C-AB20-570B19FA417A}"/>
              </a:ext>
            </a:extLst>
          </p:cNvPr>
          <p:cNvPicPr>
            <a:picLocks noChangeAspect="1"/>
          </p:cNvPicPr>
          <p:nvPr/>
        </p:nvPicPr>
        <p:blipFill>
          <a:blip r:embed="rId2"/>
          <a:stretch>
            <a:fillRect/>
          </a:stretch>
        </p:blipFill>
        <p:spPr>
          <a:xfrm rot="5400000">
            <a:off x="3470003" y="1608629"/>
            <a:ext cx="3267837" cy="2450877"/>
          </a:xfrm>
          <a:prstGeom prst="rect">
            <a:avLst/>
          </a:prstGeom>
        </p:spPr>
      </p:pic>
    </p:spTree>
    <p:extLst>
      <p:ext uri="{BB962C8B-B14F-4D97-AF65-F5344CB8AC3E}">
        <p14:creationId xmlns:p14="http://schemas.microsoft.com/office/powerpoint/2010/main" val="1775875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28"/>
            <a:ext cx="8229600" cy="1143000"/>
          </a:xfrm>
        </p:spPr>
        <p:txBody>
          <a:bodyPr>
            <a:noAutofit/>
          </a:bodyPr>
          <a:lstStyle/>
          <a:p>
            <a:pPr algn="ctr"/>
            <a:r>
              <a:rPr lang="en-US" sz="8000" dirty="0"/>
              <a:t>Deonna Pirtle</a:t>
            </a:r>
          </a:p>
        </p:txBody>
      </p:sp>
      <p:sp>
        <p:nvSpPr>
          <p:cNvPr id="3" name="Content Placeholder 2"/>
          <p:cNvSpPr>
            <a:spLocks noGrp="1"/>
          </p:cNvSpPr>
          <p:nvPr>
            <p:ph idx="1"/>
          </p:nvPr>
        </p:nvSpPr>
        <p:spPr>
          <a:xfrm>
            <a:off x="457200" y="1252728"/>
            <a:ext cx="8229600" cy="5391912"/>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Counselor</a:t>
            </a:r>
            <a:r>
              <a:rPr lang="en-US" sz="2000" b="1" dirty="0"/>
              <a:t>: Deonna Pirtle</a:t>
            </a:r>
          </a:p>
          <a:p>
            <a:pPr>
              <a:buNone/>
            </a:pPr>
            <a:r>
              <a:rPr lang="en-US" sz="2000" b="1" u="sng" dirty="0"/>
              <a:t>Staff</a:t>
            </a:r>
            <a:r>
              <a:rPr lang="en-US" sz="2000" b="1" dirty="0"/>
              <a:t>: Counselor-11</a:t>
            </a:r>
            <a:r>
              <a:rPr lang="en-US" sz="2000" b="1" baseline="30000" dirty="0"/>
              <a:t>th</a:t>
            </a:r>
            <a:r>
              <a:rPr lang="en-US" sz="2000" b="1" dirty="0"/>
              <a:t> Grade Last Name M-Z &amp; 9</a:t>
            </a:r>
            <a:r>
              <a:rPr lang="en-US" sz="2000" b="1" baseline="30000" dirty="0"/>
              <a:t>th</a:t>
            </a:r>
            <a:r>
              <a:rPr lang="en-US" sz="2000" b="1" dirty="0"/>
              <a:t> Grade Counselor </a:t>
            </a:r>
          </a:p>
          <a:p>
            <a:pPr>
              <a:buNone/>
            </a:pPr>
            <a:r>
              <a:rPr lang="en-US" sz="2000" b="1" u="sng" dirty="0"/>
              <a:t>Brief Bio</a:t>
            </a:r>
            <a:r>
              <a:rPr lang="en-US" sz="2000" b="1" dirty="0"/>
              <a:t>: I received my education from Fisk University and the University of Arkansas at Fayetteville.  My first profession was in mental health, and after my discovery of working mostly with children, I made my transition to education. I am the parent of two beautiful daughters pursing their education in college.  I love to read and enjoy watching movies! </a:t>
            </a:r>
          </a:p>
          <a:p>
            <a:pPr>
              <a:buNone/>
            </a:pPr>
            <a:r>
              <a:rPr lang="en-US" sz="2000" b="1" u="sng" dirty="0"/>
              <a:t>Email address</a:t>
            </a:r>
            <a:r>
              <a:rPr lang="en-US" sz="2000" b="1" dirty="0"/>
              <a:t>: pirtledj@scsk12.org</a:t>
            </a:r>
          </a:p>
        </p:txBody>
      </p:sp>
      <p:pic>
        <p:nvPicPr>
          <p:cNvPr id="5" name="Picture 4">
            <a:extLst>
              <a:ext uri="{FF2B5EF4-FFF2-40B4-BE49-F238E27FC236}">
                <a16:creationId xmlns:a16="http://schemas.microsoft.com/office/drawing/2014/main" id="{DB264B0D-248B-E34F-946A-BA888BC87DF4}"/>
              </a:ext>
            </a:extLst>
          </p:cNvPr>
          <p:cNvPicPr>
            <a:picLocks noChangeAspect="1"/>
          </p:cNvPicPr>
          <p:nvPr/>
        </p:nvPicPr>
        <p:blipFill>
          <a:blip r:embed="rId2"/>
          <a:stretch>
            <a:fillRect/>
          </a:stretch>
        </p:blipFill>
        <p:spPr>
          <a:xfrm rot="5400000">
            <a:off x="3469639" y="1420368"/>
            <a:ext cx="2600962" cy="195072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163"/>
            <a:ext cx="8229600" cy="1143000"/>
          </a:xfrm>
        </p:spPr>
        <p:txBody>
          <a:bodyPr>
            <a:noAutofit/>
          </a:bodyPr>
          <a:lstStyle/>
          <a:p>
            <a:pPr algn="ctr"/>
            <a:r>
              <a:rPr lang="en-US" sz="8000" dirty="0"/>
              <a:t>Katrina Smith</a:t>
            </a:r>
          </a:p>
        </p:txBody>
      </p:sp>
      <p:sp>
        <p:nvSpPr>
          <p:cNvPr id="3" name="Content Placeholder 2"/>
          <p:cNvSpPr>
            <a:spLocks noGrp="1"/>
          </p:cNvSpPr>
          <p:nvPr>
            <p:ph idx="1"/>
          </p:nvPr>
        </p:nvSpPr>
        <p:spPr>
          <a:xfrm>
            <a:off x="457200" y="1304163"/>
            <a:ext cx="8229600" cy="5020437"/>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Katrina Smith</a:t>
            </a:r>
          </a:p>
          <a:p>
            <a:pPr>
              <a:buNone/>
            </a:pPr>
            <a:r>
              <a:rPr lang="en-US" sz="2000" b="1" u="sng" dirty="0"/>
              <a:t>Subject</a:t>
            </a:r>
            <a:r>
              <a:rPr lang="en-US" sz="2000" b="1" dirty="0"/>
              <a:t>: Science</a:t>
            </a:r>
          </a:p>
          <a:p>
            <a:pPr>
              <a:buNone/>
            </a:pPr>
            <a:r>
              <a:rPr lang="en-US" sz="2000" b="1" u="sng" dirty="0"/>
              <a:t>Brief Bio</a:t>
            </a:r>
            <a:r>
              <a:rPr lang="en-US" sz="2000" b="1" dirty="0"/>
              <a:t>: My name is Katrina Smith. I have been teaching 15 plus years.  I  enjoy helping others, spending time with my family and traveling.</a:t>
            </a:r>
          </a:p>
          <a:p>
            <a:pPr>
              <a:buNone/>
            </a:pPr>
            <a:r>
              <a:rPr lang="en-US" sz="2000" b="1" u="sng" dirty="0"/>
              <a:t>Email address</a:t>
            </a:r>
            <a:r>
              <a:rPr lang="en-US" sz="2000" b="1" dirty="0"/>
              <a:t>:  smithkl3@scsk12.org</a:t>
            </a:r>
          </a:p>
          <a:p>
            <a:pPr>
              <a:buNone/>
            </a:pPr>
            <a:endParaRPr lang="en-US" sz="4400" b="1" dirty="0"/>
          </a:p>
        </p:txBody>
      </p:sp>
      <p:pic>
        <p:nvPicPr>
          <p:cNvPr id="5" name="Picture 4">
            <a:extLst>
              <a:ext uri="{FF2B5EF4-FFF2-40B4-BE49-F238E27FC236}">
                <a16:creationId xmlns:a16="http://schemas.microsoft.com/office/drawing/2014/main" id="{250D6CA0-D56E-9146-9168-40ACD5F311CE}"/>
              </a:ext>
            </a:extLst>
          </p:cNvPr>
          <p:cNvPicPr>
            <a:picLocks noChangeAspect="1"/>
          </p:cNvPicPr>
          <p:nvPr/>
        </p:nvPicPr>
        <p:blipFill>
          <a:blip r:embed="rId2"/>
          <a:stretch>
            <a:fillRect/>
          </a:stretch>
        </p:blipFill>
        <p:spPr>
          <a:xfrm>
            <a:off x="2944813" y="1285113"/>
            <a:ext cx="3484562" cy="2925114"/>
          </a:xfrm>
          <a:prstGeom prst="rect">
            <a:avLst/>
          </a:prstGeom>
        </p:spPr>
      </p:pic>
    </p:spTree>
    <p:extLst>
      <p:ext uri="{BB962C8B-B14F-4D97-AF65-F5344CB8AC3E}">
        <p14:creationId xmlns:p14="http://schemas.microsoft.com/office/powerpoint/2010/main" val="4070914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451"/>
            <a:ext cx="8229600" cy="1143000"/>
          </a:xfrm>
        </p:spPr>
        <p:txBody>
          <a:bodyPr>
            <a:noAutofit/>
          </a:bodyPr>
          <a:lstStyle/>
          <a:p>
            <a:pPr algn="ctr"/>
            <a:r>
              <a:rPr lang="en-US" sz="8000" dirty="0" err="1"/>
              <a:t>Vaideki</a:t>
            </a:r>
            <a:r>
              <a:rPr lang="en-US" sz="8000" dirty="0"/>
              <a:t> Krishnan</a:t>
            </a:r>
          </a:p>
        </p:txBody>
      </p:sp>
      <p:sp>
        <p:nvSpPr>
          <p:cNvPr id="3" name="Content Placeholder 2"/>
          <p:cNvSpPr>
            <a:spLocks noGrp="1"/>
          </p:cNvSpPr>
          <p:nvPr>
            <p:ph idx="1"/>
          </p:nvPr>
        </p:nvSpPr>
        <p:spPr>
          <a:xfrm>
            <a:off x="457200" y="1185863"/>
            <a:ext cx="8229600" cy="5443537"/>
          </a:xfrm>
        </p:spPr>
        <p:txBody>
          <a:bodyPr>
            <a:normAutofit fontScale="925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a:t>
            </a:r>
            <a:r>
              <a:rPr lang="en-US" sz="2000" b="1" dirty="0" err="1"/>
              <a:t>Vaideki</a:t>
            </a:r>
            <a:r>
              <a:rPr lang="en-US" sz="2000" b="1" dirty="0"/>
              <a:t> Krishnan</a:t>
            </a:r>
          </a:p>
          <a:p>
            <a:pPr>
              <a:buNone/>
            </a:pPr>
            <a:r>
              <a:rPr lang="en-US" sz="2000" b="1" u="sng" dirty="0"/>
              <a:t>Subject</a:t>
            </a:r>
            <a:r>
              <a:rPr lang="en-US" sz="2000" b="1" dirty="0"/>
              <a:t>: Math</a:t>
            </a:r>
          </a:p>
          <a:p>
            <a:pPr>
              <a:buNone/>
            </a:pPr>
            <a:r>
              <a:rPr lang="en-US" sz="2000" b="1" u="sng" dirty="0"/>
              <a:t>Brief Bio</a:t>
            </a:r>
            <a:r>
              <a:rPr lang="en-US" sz="2000" b="1" dirty="0"/>
              <a:t>:  I am Mrs. Krishnan and this is my fourth year with Shelby County.  I got my Master’s Degree in Mathematics in India.  I am married to my wonderful husband for 21 years and we have two beautiful children. I have a strong desire to see my students excel and achieve their full potential.  To achieve success, I believe in an encouraging and engaging classroom-so that is what I strive to provide.  There is one successful formula to succeed in math, and that is to practice. I am excited to be a part of Bolton High and I am looking forward to a great year.</a:t>
            </a:r>
          </a:p>
          <a:p>
            <a:pPr>
              <a:buNone/>
            </a:pPr>
            <a:r>
              <a:rPr lang="en-US" sz="2000" b="1" u="sng" dirty="0"/>
              <a:t>Email address</a:t>
            </a:r>
            <a:r>
              <a:rPr lang="en-US" sz="2000" b="1" dirty="0"/>
              <a:t>:  rajagopalaknishv@scsk12.org</a:t>
            </a:r>
          </a:p>
          <a:p>
            <a:pPr>
              <a:buNone/>
            </a:pPr>
            <a:endParaRPr lang="en-US" sz="4400" b="1" dirty="0"/>
          </a:p>
        </p:txBody>
      </p:sp>
      <p:pic>
        <p:nvPicPr>
          <p:cNvPr id="5" name="Picture 4">
            <a:extLst>
              <a:ext uri="{FF2B5EF4-FFF2-40B4-BE49-F238E27FC236}">
                <a16:creationId xmlns:a16="http://schemas.microsoft.com/office/drawing/2014/main" id="{0E59C77A-8C72-624C-B2CA-DA4096E48876}"/>
              </a:ext>
            </a:extLst>
          </p:cNvPr>
          <p:cNvPicPr>
            <a:picLocks noChangeAspect="1"/>
          </p:cNvPicPr>
          <p:nvPr/>
        </p:nvPicPr>
        <p:blipFill>
          <a:blip r:embed="rId2"/>
          <a:stretch>
            <a:fillRect/>
          </a:stretch>
        </p:blipFill>
        <p:spPr>
          <a:xfrm>
            <a:off x="4200909" y="1185862"/>
            <a:ext cx="1614595" cy="2871787"/>
          </a:xfrm>
          <a:prstGeom prst="rect">
            <a:avLst/>
          </a:prstGeom>
        </p:spPr>
      </p:pic>
    </p:spTree>
    <p:extLst>
      <p:ext uri="{BB962C8B-B14F-4D97-AF65-F5344CB8AC3E}">
        <p14:creationId xmlns:p14="http://schemas.microsoft.com/office/powerpoint/2010/main" val="1127178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4000" dirty="0"/>
              <a:t>Student Virtual Work Setting</a:t>
            </a:r>
            <a:br>
              <a:rPr lang="en-US" sz="4000" dirty="0"/>
            </a:br>
            <a:r>
              <a:rPr lang="en-US" sz="4000" dirty="0"/>
              <a:t>Continued</a:t>
            </a:r>
          </a:p>
        </p:txBody>
      </p:sp>
      <p:sp>
        <p:nvSpPr>
          <p:cNvPr id="3" name="Content Placeholder 2"/>
          <p:cNvSpPr>
            <a:spLocks noGrp="1"/>
          </p:cNvSpPr>
          <p:nvPr>
            <p:ph idx="1"/>
          </p:nvPr>
        </p:nvSpPr>
        <p:spPr>
          <a:xfrm>
            <a:off x="457200" y="1143000"/>
            <a:ext cx="8229600" cy="5181600"/>
          </a:xfrm>
        </p:spPr>
        <p:txBody>
          <a:bodyPr>
            <a:normAutofit/>
          </a:bodyPr>
          <a:lstStyle/>
          <a:p>
            <a:r>
              <a:rPr lang="en-US" sz="2400" dirty="0"/>
              <a:t>Additional electronic devices should not be kept or used within the visible working area, unless they are being utilized for instruction/are teacher approved. This includes the use of speakers, phones, and other devices that may provide distractions from teacher lead instruction. </a:t>
            </a:r>
          </a:p>
          <a:p>
            <a:r>
              <a:rPr lang="en-US" sz="2400" dirty="0"/>
              <a:t>Students will follow daily guidance from their teachers regarding best methods of communicating and participating during virtual schooling. Instructions regarding when and how to interact verbally and how to use audio and camera options will be dependent on the design of instruction and direction of the teacher. </a:t>
            </a:r>
          </a:p>
          <a:p>
            <a:endParaRPr lang="en-US" sz="2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771"/>
            <a:ext cx="8229600" cy="1143000"/>
          </a:xfrm>
        </p:spPr>
        <p:txBody>
          <a:bodyPr>
            <a:noAutofit/>
          </a:bodyPr>
          <a:lstStyle/>
          <a:p>
            <a:pPr algn="ctr"/>
            <a:r>
              <a:rPr lang="en-US" sz="8000" dirty="0"/>
              <a:t>Gene </a:t>
            </a:r>
            <a:r>
              <a:rPr lang="en-US" sz="8000" dirty="0" err="1"/>
              <a:t>Traynom</a:t>
            </a:r>
            <a:endParaRPr lang="en-US" sz="8000" dirty="0"/>
          </a:p>
        </p:txBody>
      </p:sp>
      <p:sp>
        <p:nvSpPr>
          <p:cNvPr id="3" name="Content Placeholder 2"/>
          <p:cNvSpPr>
            <a:spLocks noGrp="1"/>
          </p:cNvSpPr>
          <p:nvPr>
            <p:ph idx="1"/>
          </p:nvPr>
        </p:nvSpPr>
        <p:spPr/>
        <p:txBody>
          <a:bodyPr>
            <a:normAutofit fontScale="850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Gene </a:t>
            </a:r>
            <a:r>
              <a:rPr lang="en-US" sz="2000" b="1" dirty="0" err="1"/>
              <a:t>Traynom</a:t>
            </a:r>
            <a:endParaRPr lang="en-US" sz="2000" b="1" dirty="0"/>
          </a:p>
          <a:p>
            <a:pPr>
              <a:buNone/>
            </a:pPr>
            <a:r>
              <a:rPr lang="en-US" sz="2000" b="1" u="sng" dirty="0"/>
              <a:t>Subject</a:t>
            </a:r>
            <a:r>
              <a:rPr lang="en-US" sz="2000" b="1" dirty="0"/>
              <a:t>: History</a:t>
            </a:r>
          </a:p>
          <a:p>
            <a:pPr>
              <a:buNone/>
            </a:pPr>
            <a:r>
              <a:rPr lang="en-US" sz="2000" b="1" u="sng" dirty="0"/>
              <a:t>Brief Bio</a:t>
            </a:r>
            <a:r>
              <a:rPr lang="en-US" sz="2000" b="1" dirty="0"/>
              <a:t>:  My name is Gene </a:t>
            </a:r>
            <a:r>
              <a:rPr lang="en-US" sz="2000" b="1" dirty="0" err="1"/>
              <a:t>Traynom</a:t>
            </a:r>
            <a:r>
              <a:rPr lang="en-US" sz="2000" b="1" dirty="0"/>
              <a:t> and I have been teaching for 10 years. I teach US History, Pre-AP World History and Geography, and IB History of the Americas.  I graduated from the University of Memphis and I love to play golf.  I have three wonderful children and one amazing wife.</a:t>
            </a:r>
          </a:p>
          <a:p>
            <a:pPr>
              <a:buNone/>
            </a:pPr>
            <a:r>
              <a:rPr lang="en-US" sz="2000" b="1" u="sng" dirty="0"/>
              <a:t>Email address</a:t>
            </a:r>
            <a:r>
              <a:rPr lang="en-US" sz="2000" b="1" dirty="0"/>
              <a:t>:  traynomg@scsk12.org</a:t>
            </a:r>
          </a:p>
          <a:p>
            <a:pPr>
              <a:buNone/>
            </a:pPr>
            <a:endParaRPr lang="en-US" sz="4400" b="1" dirty="0"/>
          </a:p>
        </p:txBody>
      </p:sp>
      <p:pic>
        <p:nvPicPr>
          <p:cNvPr id="5" name="Picture 4">
            <a:extLst>
              <a:ext uri="{FF2B5EF4-FFF2-40B4-BE49-F238E27FC236}">
                <a16:creationId xmlns:a16="http://schemas.microsoft.com/office/drawing/2014/main" id="{B4CBA310-969E-064B-9A42-93A2BA39E98E}"/>
              </a:ext>
            </a:extLst>
          </p:cNvPr>
          <p:cNvPicPr>
            <a:picLocks noChangeAspect="1"/>
          </p:cNvPicPr>
          <p:nvPr/>
        </p:nvPicPr>
        <p:blipFill>
          <a:blip r:embed="rId2"/>
          <a:stretch>
            <a:fillRect/>
          </a:stretch>
        </p:blipFill>
        <p:spPr>
          <a:xfrm>
            <a:off x="4371976" y="1210157"/>
            <a:ext cx="1632570" cy="3533291"/>
          </a:xfrm>
          <a:prstGeom prst="rect">
            <a:avLst/>
          </a:prstGeom>
        </p:spPr>
      </p:pic>
    </p:spTree>
    <p:extLst>
      <p:ext uri="{BB962C8B-B14F-4D97-AF65-F5344CB8AC3E}">
        <p14:creationId xmlns:p14="http://schemas.microsoft.com/office/powerpoint/2010/main" val="3285472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42"/>
            <a:ext cx="8229600" cy="1143000"/>
          </a:xfrm>
        </p:spPr>
        <p:txBody>
          <a:bodyPr>
            <a:noAutofit/>
          </a:bodyPr>
          <a:lstStyle/>
          <a:p>
            <a:pPr algn="ctr"/>
            <a:r>
              <a:rPr lang="en-US" sz="8000" dirty="0"/>
              <a:t>Jeremy </a:t>
            </a:r>
            <a:r>
              <a:rPr lang="en-US" sz="8000" dirty="0" err="1"/>
              <a:t>Luno</a:t>
            </a:r>
            <a:endParaRPr lang="en-US" sz="8000" dirty="0"/>
          </a:p>
        </p:txBody>
      </p:sp>
      <p:sp>
        <p:nvSpPr>
          <p:cNvPr id="3" name="Content Placeholder 2"/>
          <p:cNvSpPr>
            <a:spLocks noGrp="1"/>
          </p:cNvSpPr>
          <p:nvPr>
            <p:ph idx="1"/>
          </p:nvPr>
        </p:nvSpPr>
        <p:spPr/>
        <p:txBody>
          <a:bodyPr>
            <a:normAutofit fontScale="925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Jeremy </a:t>
            </a:r>
            <a:r>
              <a:rPr lang="en-US" sz="2000" b="1" dirty="0" err="1"/>
              <a:t>Luno</a:t>
            </a:r>
            <a:endParaRPr lang="en-US" sz="2000" b="1" dirty="0"/>
          </a:p>
          <a:p>
            <a:pPr>
              <a:buNone/>
            </a:pPr>
            <a:r>
              <a:rPr lang="en-US" sz="2000" b="1" u="sng" dirty="0"/>
              <a:t>Subject</a:t>
            </a:r>
            <a:r>
              <a:rPr lang="en-US" sz="2000" b="1" dirty="0"/>
              <a:t>: History &amp; Psychology</a:t>
            </a:r>
          </a:p>
          <a:p>
            <a:pPr>
              <a:buNone/>
            </a:pPr>
            <a:r>
              <a:rPr lang="en-US" sz="2000" b="1" u="sng" dirty="0"/>
              <a:t>Brief Bio</a:t>
            </a:r>
            <a:r>
              <a:rPr lang="en-US" sz="2000" b="1" dirty="0"/>
              <a:t>:  Jeremy </a:t>
            </a:r>
            <a:r>
              <a:rPr lang="en-US" sz="2000" b="1" dirty="0" err="1"/>
              <a:t>Luno</a:t>
            </a:r>
            <a:r>
              <a:rPr lang="en-US" sz="2000" b="1" dirty="0"/>
              <a:t> is a member of Bolton’s Social Studies Department, and teaches AP Psychology, IB Psychology, Intro. To Psychology, and World History.  His Undergraduate Degree is a BFA in Filmmaking from Florida State University, and his graduate degree is a MS in Psychology from the sponsor for Bolton’s ‘The CLUB’ (the Cinema, Literature, and </a:t>
            </a:r>
            <a:r>
              <a:rPr lang="en-US" sz="2000" b="1" dirty="0" err="1"/>
              <a:t>mUsic</a:t>
            </a:r>
            <a:r>
              <a:rPr lang="en-US" sz="2000" b="1" dirty="0"/>
              <a:t> Bunch).</a:t>
            </a:r>
          </a:p>
          <a:p>
            <a:pPr>
              <a:buNone/>
            </a:pPr>
            <a:r>
              <a:rPr lang="en-US" sz="2000" b="1" u="sng" dirty="0"/>
              <a:t>Email address</a:t>
            </a:r>
            <a:r>
              <a:rPr lang="en-US" sz="2000" b="1" dirty="0"/>
              <a:t>:  lunoj@scsk12.org</a:t>
            </a:r>
          </a:p>
        </p:txBody>
      </p:sp>
      <p:pic>
        <p:nvPicPr>
          <p:cNvPr id="5" name="Picture 4">
            <a:extLst>
              <a:ext uri="{FF2B5EF4-FFF2-40B4-BE49-F238E27FC236}">
                <a16:creationId xmlns:a16="http://schemas.microsoft.com/office/drawing/2014/main" id="{2A003A1E-3C8F-934F-A6A3-FCA839194F8E}"/>
              </a:ext>
            </a:extLst>
          </p:cNvPr>
          <p:cNvPicPr>
            <a:picLocks noChangeAspect="1"/>
          </p:cNvPicPr>
          <p:nvPr/>
        </p:nvPicPr>
        <p:blipFill>
          <a:blip r:embed="rId2"/>
          <a:stretch>
            <a:fillRect/>
          </a:stretch>
        </p:blipFill>
        <p:spPr>
          <a:xfrm>
            <a:off x="3241963" y="1251342"/>
            <a:ext cx="3837710" cy="2881281"/>
          </a:xfrm>
          <a:prstGeom prst="rect">
            <a:avLst/>
          </a:prstGeom>
        </p:spPr>
      </p:pic>
    </p:spTree>
    <p:extLst>
      <p:ext uri="{BB962C8B-B14F-4D97-AF65-F5344CB8AC3E}">
        <p14:creationId xmlns:p14="http://schemas.microsoft.com/office/powerpoint/2010/main" val="945962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28"/>
            <a:ext cx="8229600" cy="1143000"/>
          </a:xfrm>
        </p:spPr>
        <p:txBody>
          <a:bodyPr>
            <a:noAutofit/>
          </a:bodyPr>
          <a:lstStyle/>
          <a:p>
            <a:pPr algn="ctr"/>
            <a:r>
              <a:rPr lang="en-US" sz="8000" dirty="0"/>
              <a:t>Nikita </a:t>
            </a:r>
            <a:r>
              <a:rPr lang="en-US" sz="8000" dirty="0" err="1"/>
              <a:t>Hardrick</a:t>
            </a:r>
            <a:endParaRPr lang="en-US" sz="8000" dirty="0"/>
          </a:p>
        </p:txBody>
      </p:sp>
      <p:sp>
        <p:nvSpPr>
          <p:cNvPr id="3" name="Content Placeholder 2"/>
          <p:cNvSpPr>
            <a:spLocks noGrp="1"/>
          </p:cNvSpPr>
          <p:nvPr>
            <p:ph idx="1"/>
          </p:nvPr>
        </p:nvSpPr>
        <p:spPr>
          <a:xfrm>
            <a:off x="457200" y="1127760"/>
            <a:ext cx="8229600" cy="5547360"/>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Nikita </a:t>
            </a:r>
            <a:r>
              <a:rPr lang="en-US" sz="2000" b="1" dirty="0" err="1"/>
              <a:t>Hardrick</a:t>
            </a:r>
            <a:endParaRPr lang="en-US" sz="2000" b="1" dirty="0"/>
          </a:p>
          <a:p>
            <a:pPr>
              <a:buNone/>
            </a:pPr>
            <a:r>
              <a:rPr lang="en-US" sz="2000" b="1" u="sng" dirty="0"/>
              <a:t>Subject</a:t>
            </a:r>
            <a:r>
              <a:rPr lang="en-US" sz="2000" b="1" dirty="0"/>
              <a:t>: Maintenance &amp; Automotive Repair</a:t>
            </a:r>
          </a:p>
          <a:p>
            <a:pPr>
              <a:buNone/>
            </a:pPr>
            <a:r>
              <a:rPr lang="en-US" sz="2000" b="1" u="sng" dirty="0"/>
              <a:t>Brief Bio</a:t>
            </a:r>
            <a:r>
              <a:rPr lang="en-US" sz="2000" b="1" dirty="0"/>
              <a:t>: Hello Bolton Family I am Nikita </a:t>
            </a:r>
            <a:r>
              <a:rPr lang="en-US" sz="2000" b="1" dirty="0" err="1"/>
              <a:t>Hardrick</a:t>
            </a:r>
            <a:r>
              <a:rPr lang="en-US" sz="2000" b="1" dirty="0"/>
              <a:t> the Maintenance and Light Repair (Automotive) teacher. I started teaching October of 2019 and I am excited to grow with this school! I have been in the automotive industry for 7 years and hope to one day build a race car from the ground up! Bolton Strong! Go Wildcats!</a:t>
            </a:r>
          </a:p>
          <a:p>
            <a:pPr>
              <a:buNone/>
            </a:pPr>
            <a:r>
              <a:rPr lang="en-US" sz="2000" b="1" u="sng" dirty="0"/>
              <a:t>Email address</a:t>
            </a:r>
            <a:r>
              <a:rPr lang="en-US" sz="2000" b="1" dirty="0"/>
              <a:t>:  hardrickn@scsk12.org</a:t>
            </a:r>
          </a:p>
        </p:txBody>
      </p:sp>
      <p:pic>
        <p:nvPicPr>
          <p:cNvPr id="5" name="Picture 4">
            <a:extLst>
              <a:ext uri="{FF2B5EF4-FFF2-40B4-BE49-F238E27FC236}">
                <a16:creationId xmlns:a16="http://schemas.microsoft.com/office/drawing/2014/main" id="{F65268F1-FE67-5249-A704-839111CB2C8E}"/>
              </a:ext>
            </a:extLst>
          </p:cNvPr>
          <p:cNvPicPr>
            <a:picLocks noChangeAspect="1"/>
          </p:cNvPicPr>
          <p:nvPr/>
        </p:nvPicPr>
        <p:blipFill>
          <a:blip r:embed="rId2"/>
          <a:stretch>
            <a:fillRect/>
          </a:stretch>
        </p:blipFill>
        <p:spPr>
          <a:xfrm>
            <a:off x="3813810" y="1129284"/>
            <a:ext cx="2125980" cy="2834640"/>
          </a:xfrm>
          <a:prstGeom prst="rect">
            <a:avLst/>
          </a:prstGeom>
        </p:spPr>
      </p:pic>
    </p:spTree>
    <p:extLst>
      <p:ext uri="{BB962C8B-B14F-4D97-AF65-F5344CB8AC3E}">
        <p14:creationId xmlns:p14="http://schemas.microsoft.com/office/powerpoint/2010/main" val="3355209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22"/>
            <a:ext cx="8229600" cy="1143000"/>
          </a:xfrm>
        </p:spPr>
        <p:txBody>
          <a:bodyPr>
            <a:noAutofit/>
          </a:bodyPr>
          <a:lstStyle/>
          <a:p>
            <a:pPr algn="ctr"/>
            <a:r>
              <a:rPr lang="en-US" sz="8000" dirty="0"/>
              <a:t>Robert Young</a:t>
            </a:r>
          </a:p>
        </p:txBody>
      </p:sp>
      <p:sp>
        <p:nvSpPr>
          <p:cNvPr id="3" name="Content Placeholder 2"/>
          <p:cNvSpPr>
            <a:spLocks noGrp="1"/>
          </p:cNvSpPr>
          <p:nvPr>
            <p:ph idx="1"/>
          </p:nvPr>
        </p:nvSpPr>
        <p:spPr/>
        <p:txBody>
          <a:bodyPr>
            <a:normAutofit lnSpcReduction="10000"/>
          </a:bodyPr>
          <a:lstStyle/>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r>
              <a:rPr lang="en-US" sz="1800" b="1" u="sng" dirty="0"/>
              <a:t>Teacher</a:t>
            </a:r>
            <a:r>
              <a:rPr lang="en-US" sz="1800" b="1" dirty="0"/>
              <a:t>: Robert Young</a:t>
            </a:r>
          </a:p>
          <a:p>
            <a:pPr>
              <a:buNone/>
            </a:pPr>
            <a:r>
              <a:rPr lang="en-US" sz="1800" b="1" u="sng" dirty="0"/>
              <a:t>Subject</a:t>
            </a:r>
            <a:r>
              <a:rPr lang="en-US" sz="1800" b="1" dirty="0"/>
              <a:t>: History</a:t>
            </a:r>
          </a:p>
          <a:p>
            <a:pPr>
              <a:buNone/>
            </a:pPr>
            <a:r>
              <a:rPr lang="en-US" sz="1800" b="1" u="sng" dirty="0"/>
              <a:t>Brief Bio</a:t>
            </a:r>
            <a:r>
              <a:rPr lang="en-US" sz="1800" b="1" dirty="0"/>
              <a:t>:  Robert Young was born and raised in the Shelby County area.  His work experience includes a stint with the PRCA, FedEx, KRAFT Foods &amp; teaching with Shelby County Schools.</a:t>
            </a:r>
          </a:p>
          <a:p>
            <a:pPr>
              <a:buNone/>
            </a:pPr>
            <a:r>
              <a:rPr lang="en-US" sz="1800" b="1" u="sng" dirty="0"/>
              <a:t>Email address</a:t>
            </a:r>
            <a:r>
              <a:rPr lang="en-US" sz="1800" b="1" dirty="0"/>
              <a:t>:  youngvr@scsk12.org</a:t>
            </a:r>
          </a:p>
          <a:p>
            <a:pPr>
              <a:buNone/>
            </a:pPr>
            <a:endParaRPr lang="en-US" sz="4400" b="1" dirty="0"/>
          </a:p>
        </p:txBody>
      </p:sp>
      <p:pic>
        <p:nvPicPr>
          <p:cNvPr id="5" name="Picture 4">
            <a:extLst>
              <a:ext uri="{FF2B5EF4-FFF2-40B4-BE49-F238E27FC236}">
                <a16:creationId xmlns:a16="http://schemas.microsoft.com/office/drawing/2014/main" id="{AFEA378B-26E2-094B-B658-0F0F0166D3F6}"/>
              </a:ext>
            </a:extLst>
          </p:cNvPr>
          <p:cNvPicPr>
            <a:picLocks noChangeAspect="1"/>
          </p:cNvPicPr>
          <p:nvPr/>
        </p:nvPicPr>
        <p:blipFill>
          <a:blip r:embed="rId2"/>
          <a:stretch>
            <a:fillRect/>
          </a:stretch>
        </p:blipFill>
        <p:spPr>
          <a:xfrm rot="5400000">
            <a:off x="3079459" y="1497735"/>
            <a:ext cx="3669148" cy="2751860"/>
          </a:xfrm>
          <a:prstGeom prst="rect">
            <a:avLst/>
          </a:prstGeom>
        </p:spPr>
      </p:pic>
    </p:spTree>
    <p:extLst>
      <p:ext uri="{BB962C8B-B14F-4D97-AF65-F5344CB8AC3E}">
        <p14:creationId xmlns:p14="http://schemas.microsoft.com/office/powerpoint/2010/main" val="3598002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784"/>
            <a:ext cx="8229600" cy="1143000"/>
          </a:xfrm>
        </p:spPr>
        <p:txBody>
          <a:bodyPr>
            <a:noAutofit/>
          </a:bodyPr>
          <a:lstStyle/>
          <a:p>
            <a:pPr algn="ctr"/>
            <a:r>
              <a:rPr lang="en-US" sz="8000" dirty="0"/>
              <a:t>Nicole McClanahan</a:t>
            </a:r>
          </a:p>
        </p:txBody>
      </p:sp>
      <p:sp>
        <p:nvSpPr>
          <p:cNvPr id="3" name="Content Placeholder 2"/>
          <p:cNvSpPr>
            <a:spLocks noGrp="1"/>
          </p:cNvSpPr>
          <p:nvPr>
            <p:ph idx="1"/>
          </p:nvPr>
        </p:nvSpPr>
        <p:spPr/>
        <p:txBody>
          <a:bodyPr>
            <a:normAutofit fontScale="925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Nicole McClanahan</a:t>
            </a:r>
          </a:p>
          <a:p>
            <a:pPr>
              <a:buNone/>
            </a:pPr>
            <a:r>
              <a:rPr lang="en-US" sz="2000" b="1" u="sng" dirty="0"/>
              <a:t>Subject</a:t>
            </a:r>
            <a:r>
              <a:rPr lang="en-US" sz="2000" b="1" dirty="0"/>
              <a:t>: Art</a:t>
            </a:r>
          </a:p>
          <a:p>
            <a:pPr>
              <a:buNone/>
            </a:pPr>
            <a:r>
              <a:rPr lang="en-US" sz="2000" b="1" u="sng" dirty="0"/>
              <a:t>Brief Bio</a:t>
            </a:r>
            <a:r>
              <a:rPr lang="en-US" sz="2000" b="1" dirty="0"/>
              <a:t>:  Hello, I have been teaching Visual Art at Shelby County Schools for 16 years!! I am passionate about creating, whether it’s a painting, a garden, or a meal.  I love the outdoors and often find inspiration in nature.  My approach to the Arts is classical-Is it good, it it true, is it beautiful??</a:t>
            </a:r>
          </a:p>
          <a:p>
            <a:pPr>
              <a:buNone/>
            </a:pPr>
            <a:r>
              <a:rPr lang="en-US" sz="2000" b="1" u="sng" dirty="0"/>
              <a:t>Email address</a:t>
            </a:r>
            <a:r>
              <a:rPr lang="en-US" sz="2000" b="1" dirty="0"/>
              <a:t>:  mcclanahannc@scsk12.org</a:t>
            </a:r>
          </a:p>
          <a:p>
            <a:pPr>
              <a:buNone/>
            </a:pPr>
            <a:endParaRPr lang="en-US" sz="4400" b="1" dirty="0"/>
          </a:p>
        </p:txBody>
      </p:sp>
      <p:pic>
        <p:nvPicPr>
          <p:cNvPr id="4" name="Picture 3" descr="A person smiling next to a river&#10;&#10;Description automatically generated">
            <a:extLst>
              <a:ext uri="{FF2B5EF4-FFF2-40B4-BE49-F238E27FC236}">
                <a16:creationId xmlns:a16="http://schemas.microsoft.com/office/drawing/2014/main" id="{30A58DD2-C3C1-F645-AEAC-EB03C556C81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45527" y="1319784"/>
            <a:ext cx="2438400" cy="3229605"/>
          </a:xfrm>
          <a:prstGeom prst="rect">
            <a:avLst/>
          </a:prstGeom>
        </p:spPr>
      </p:pic>
    </p:spTree>
    <p:extLst>
      <p:ext uri="{BB962C8B-B14F-4D97-AF65-F5344CB8AC3E}">
        <p14:creationId xmlns:p14="http://schemas.microsoft.com/office/powerpoint/2010/main" val="2015470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197"/>
            <a:ext cx="8229600" cy="1143000"/>
          </a:xfrm>
        </p:spPr>
        <p:txBody>
          <a:bodyPr>
            <a:noAutofit/>
          </a:bodyPr>
          <a:lstStyle/>
          <a:p>
            <a:pPr algn="ctr"/>
            <a:r>
              <a:rPr lang="en-US" sz="8000" dirty="0"/>
              <a:t>Zina Henry</a:t>
            </a:r>
          </a:p>
        </p:txBody>
      </p:sp>
      <p:sp>
        <p:nvSpPr>
          <p:cNvPr id="3" name="Content Placeholder 2"/>
          <p:cNvSpPr>
            <a:spLocks noGrp="1"/>
          </p:cNvSpPr>
          <p:nvPr>
            <p:ph idx="1"/>
          </p:nvPr>
        </p:nvSpPr>
        <p:spPr/>
        <p:txBody>
          <a:bodyPr>
            <a:normAutofit fontScale="850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Zina Henry</a:t>
            </a:r>
          </a:p>
          <a:p>
            <a:pPr>
              <a:buNone/>
            </a:pPr>
            <a:r>
              <a:rPr lang="en-US" sz="2000" b="1" u="sng" dirty="0"/>
              <a:t>Staff</a:t>
            </a:r>
            <a:r>
              <a:rPr lang="en-US" sz="2000" b="1" dirty="0"/>
              <a:t>: Librarian</a:t>
            </a:r>
          </a:p>
          <a:p>
            <a:pPr>
              <a:buNone/>
            </a:pPr>
            <a:r>
              <a:rPr lang="en-US" sz="2000" b="1" u="sng" dirty="0"/>
              <a:t>Brief Bio</a:t>
            </a:r>
            <a:r>
              <a:rPr lang="en-US" sz="2000" b="1" dirty="0"/>
              <a:t>:  I’m Zina Henry. I started teaching with Shelby County Schools in 2000 and later became a librarian/media specialist.  I left teaching in 2011 to work at the board as a teacher recruiter and returned to teaching in 2019. Fun Fact: I used to teach step aerobics at French Riviera Spa.</a:t>
            </a:r>
          </a:p>
          <a:p>
            <a:pPr>
              <a:buNone/>
            </a:pPr>
            <a:r>
              <a:rPr lang="en-US" sz="2000" b="1" u="sng" dirty="0"/>
              <a:t>Email address</a:t>
            </a:r>
            <a:r>
              <a:rPr lang="en-US" sz="2000" b="1" dirty="0"/>
              <a:t>:  henryzs@scsk12.org</a:t>
            </a:r>
          </a:p>
          <a:p>
            <a:pPr>
              <a:buNone/>
            </a:pPr>
            <a:endParaRPr lang="en-US" sz="4400" b="1" dirty="0"/>
          </a:p>
        </p:txBody>
      </p:sp>
      <p:pic>
        <p:nvPicPr>
          <p:cNvPr id="5" name="Picture 4">
            <a:extLst>
              <a:ext uri="{FF2B5EF4-FFF2-40B4-BE49-F238E27FC236}">
                <a16:creationId xmlns:a16="http://schemas.microsoft.com/office/drawing/2014/main" id="{8DED4AB4-B29F-B54D-8F68-F4FE5347D8B7}"/>
              </a:ext>
            </a:extLst>
          </p:cNvPr>
          <p:cNvPicPr>
            <a:picLocks noChangeAspect="1"/>
          </p:cNvPicPr>
          <p:nvPr/>
        </p:nvPicPr>
        <p:blipFill>
          <a:blip r:embed="rId2"/>
          <a:stretch>
            <a:fillRect/>
          </a:stretch>
        </p:blipFill>
        <p:spPr>
          <a:xfrm>
            <a:off x="3103417" y="1265197"/>
            <a:ext cx="3302647" cy="3302647"/>
          </a:xfrm>
          <a:prstGeom prst="rect">
            <a:avLst/>
          </a:prstGeom>
        </p:spPr>
      </p:pic>
    </p:spTree>
    <p:extLst>
      <p:ext uri="{BB962C8B-B14F-4D97-AF65-F5344CB8AC3E}">
        <p14:creationId xmlns:p14="http://schemas.microsoft.com/office/powerpoint/2010/main" val="4159459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37" y="115365"/>
            <a:ext cx="8229600" cy="1143000"/>
          </a:xfrm>
        </p:spPr>
        <p:txBody>
          <a:bodyPr>
            <a:noAutofit/>
          </a:bodyPr>
          <a:lstStyle/>
          <a:p>
            <a:pPr algn="ctr"/>
            <a:r>
              <a:rPr lang="en-US" sz="8000" dirty="0"/>
              <a:t>Melody Buss</a:t>
            </a:r>
          </a:p>
        </p:txBody>
      </p:sp>
      <p:sp>
        <p:nvSpPr>
          <p:cNvPr id="3" name="Content Placeholder 2"/>
          <p:cNvSpPr>
            <a:spLocks noGrp="1"/>
          </p:cNvSpPr>
          <p:nvPr>
            <p:ph idx="1"/>
          </p:nvPr>
        </p:nvSpPr>
        <p:spPr>
          <a:xfrm>
            <a:off x="457200" y="1258365"/>
            <a:ext cx="8229600" cy="5066235"/>
          </a:xfrm>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Melody Buss</a:t>
            </a:r>
          </a:p>
          <a:p>
            <a:pPr>
              <a:buNone/>
            </a:pPr>
            <a:r>
              <a:rPr lang="en-US" sz="2000" b="1" u="sng" dirty="0"/>
              <a:t>Subject</a:t>
            </a:r>
            <a:r>
              <a:rPr lang="en-US" sz="2000" b="1" dirty="0"/>
              <a:t>: Band</a:t>
            </a:r>
          </a:p>
          <a:p>
            <a:pPr>
              <a:buNone/>
            </a:pPr>
            <a:r>
              <a:rPr lang="en-US" sz="2000" b="1" u="sng" dirty="0"/>
              <a:t>Brief Bio</a:t>
            </a:r>
            <a:r>
              <a:rPr lang="en-US" sz="2000" b="1" dirty="0"/>
              <a:t>:  Melody Buss is the band and music teacher @ Bolton High School. She is starting her 23</a:t>
            </a:r>
            <a:r>
              <a:rPr lang="en-US" sz="2000" b="1" baseline="30000" dirty="0"/>
              <a:t>rd</a:t>
            </a:r>
            <a:r>
              <a:rPr lang="en-US" sz="2000" b="1" dirty="0"/>
              <a:t> year of teaching and 3</a:t>
            </a:r>
            <a:r>
              <a:rPr lang="en-US" sz="2000" b="1" baseline="30000" dirty="0"/>
              <a:t>rd</a:t>
            </a:r>
            <a:r>
              <a:rPr lang="en-US" sz="2000" b="1" dirty="0"/>
              <a:t> year at Bolton High School.  She teaches concert Band, Piano, and Music History</a:t>
            </a:r>
          </a:p>
          <a:p>
            <a:pPr>
              <a:buNone/>
            </a:pPr>
            <a:r>
              <a:rPr lang="en-US" sz="2000" b="1" u="sng" dirty="0"/>
              <a:t>Email address</a:t>
            </a:r>
            <a:r>
              <a:rPr lang="en-US" sz="2000" b="1" dirty="0"/>
              <a:t>:  bussm@scsk12.org </a:t>
            </a:r>
          </a:p>
        </p:txBody>
      </p:sp>
      <p:pic>
        <p:nvPicPr>
          <p:cNvPr id="5" name="Picture 4">
            <a:extLst>
              <a:ext uri="{FF2B5EF4-FFF2-40B4-BE49-F238E27FC236}">
                <a16:creationId xmlns:a16="http://schemas.microsoft.com/office/drawing/2014/main" id="{0056720C-BAE8-7F45-9946-2A646A8A71EF}"/>
              </a:ext>
            </a:extLst>
          </p:cNvPr>
          <p:cNvPicPr>
            <a:picLocks noChangeAspect="1"/>
          </p:cNvPicPr>
          <p:nvPr/>
        </p:nvPicPr>
        <p:blipFill>
          <a:blip r:embed="rId2"/>
          <a:stretch>
            <a:fillRect/>
          </a:stretch>
        </p:blipFill>
        <p:spPr>
          <a:xfrm>
            <a:off x="2903191" y="1297663"/>
            <a:ext cx="3867018" cy="290026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
            <a:ext cx="8229600" cy="1143000"/>
          </a:xfrm>
        </p:spPr>
        <p:txBody>
          <a:bodyPr>
            <a:noAutofit/>
          </a:bodyPr>
          <a:lstStyle/>
          <a:p>
            <a:pPr algn="ctr"/>
            <a:r>
              <a:rPr lang="en-US" sz="8000" dirty="0"/>
              <a:t>Kathryn </a:t>
            </a:r>
            <a:r>
              <a:rPr lang="en-US" sz="8000" dirty="0" err="1"/>
              <a:t>Denk</a:t>
            </a:r>
            <a:endParaRPr lang="en-US" sz="8000" dirty="0"/>
          </a:p>
        </p:txBody>
      </p:sp>
      <p:sp>
        <p:nvSpPr>
          <p:cNvPr id="3" name="Content Placeholder 2"/>
          <p:cNvSpPr>
            <a:spLocks noGrp="1"/>
          </p:cNvSpPr>
          <p:nvPr>
            <p:ph idx="1"/>
          </p:nvPr>
        </p:nvSpPr>
        <p:spPr>
          <a:xfrm>
            <a:off x="457200" y="1203960"/>
            <a:ext cx="8229600" cy="5486400"/>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Kathryn </a:t>
            </a:r>
            <a:r>
              <a:rPr lang="en-US" sz="2000" b="1" dirty="0" err="1"/>
              <a:t>Denk</a:t>
            </a:r>
            <a:endParaRPr lang="en-US" sz="2000" b="1" dirty="0"/>
          </a:p>
          <a:p>
            <a:pPr>
              <a:buNone/>
            </a:pPr>
            <a:r>
              <a:rPr lang="en-US" sz="2000" b="1" u="sng" dirty="0"/>
              <a:t>Subject</a:t>
            </a:r>
            <a:r>
              <a:rPr lang="en-US" sz="2000" b="1" dirty="0"/>
              <a:t>: English</a:t>
            </a:r>
          </a:p>
          <a:p>
            <a:pPr>
              <a:buNone/>
            </a:pPr>
            <a:r>
              <a:rPr lang="en-US" sz="2000" b="1" u="sng" dirty="0"/>
              <a:t>Brief Bio</a:t>
            </a:r>
            <a:r>
              <a:rPr lang="en-US" sz="2000" b="1" dirty="0"/>
              <a:t>:  This year Mrs. </a:t>
            </a:r>
            <a:r>
              <a:rPr lang="en-US" sz="2000" b="1" dirty="0" err="1"/>
              <a:t>Denk</a:t>
            </a:r>
            <a:r>
              <a:rPr lang="en-US" sz="2000" b="1" dirty="0"/>
              <a:t> will be teaching English III.  AP Lang, AP Lit, IB Sr. English and IB Theory of Knowledge.  This is her 6</a:t>
            </a:r>
            <a:r>
              <a:rPr lang="en-US" sz="2000" b="1" baseline="30000" dirty="0"/>
              <a:t>th</a:t>
            </a:r>
            <a:r>
              <a:rPr lang="en-US" sz="2000" b="1" dirty="0"/>
              <a:t> year at Bolton, but her 38</a:t>
            </a:r>
            <a:r>
              <a:rPr lang="en-US" sz="2000" b="1" baseline="30000" dirty="0"/>
              <a:t>th</a:t>
            </a:r>
            <a:r>
              <a:rPr lang="en-US" sz="2000" b="1" dirty="0"/>
              <a:t> year of teaching Secondary English.  In 2015, she and her husband moved from Green Bay, Wisconsin (Go Packers &amp; Bucks!) Her oldest daughter is a Music Professor at Auston </a:t>
            </a:r>
            <a:r>
              <a:rPr lang="en-US" sz="2000" b="1" dirty="0" err="1"/>
              <a:t>Peay</a:t>
            </a:r>
            <a:r>
              <a:rPr lang="en-US" sz="2000" b="1" dirty="0"/>
              <a:t> University in Clarksville, TN and her younger daughter is a graphics producer for the NBA/WNBA on ESPN.</a:t>
            </a:r>
          </a:p>
          <a:p>
            <a:pPr>
              <a:buNone/>
            </a:pPr>
            <a:r>
              <a:rPr lang="en-US" sz="2000" b="1" u="sng" dirty="0"/>
              <a:t>Email address</a:t>
            </a:r>
            <a:r>
              <a:rPr lang="en-US" sz="2000" b="1" dirty="0"/>
              <a:t>:  denkkm@scsk12.org</a:t>
            </a:r>
          </a:p>
        </p:txBody>
      </p:sp>
      <p:pic>
        <p:nvPicPr>
          <p:cNvPr id="5" name="Picture 4">
            <a:extLst>
              <a:ext uri="{FF2B5EF4-FFF2-40B4-BE49-F238E27FC236}">
                <a16:creationId xmlns:a16="http://schemas.microsoft.com/office/drawing/2014/main" id="{86CC01D2-3981-4A4B-8C7F-2ABC7E02173E}"/>
              </a:ext>
            </a:extLst>
          </p:cNvPr>
          <p:cNvPicPr>
            <a:picLocks noChangeAspect="1"/>
          </p:cNvPicPr>
          <p:nvPr/>
        </p:nvPicPr>
        <p:blipFill>
          <a:blip r:embed="rId2"/>
          <a:stretch>
            <a:fillRect/>
          </a:stretch>
        </p:blipFill>
        <p:spPr>
          <a:xfrm rot="5400000">
            <a:off x="3582035" y="1523365"/>
            <a:ext cx="2555240" cy="1916430"/>
          </a:xfrm>
          <a:prstGeom prst="rect">
            <a:avLst/>
          </a:prstGeom>
        </p:spPr>
      </p:pic>
    </p:spTree>
    <p:extLst>
      <p:ext uri="{BB962C8B-B14F-4D97-AF65-F5344CB8AC3E}">
        <p14:creationId xmlns:p14="http://schemas.microsoft.com/office/powerpoint/2010/main" val="75178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err="1"/>
              <a:t>Kahreesha</a:t>
            </a:r>
            <a:r>
              <a:rPr lang="en-US" sz="8000" dirty="0"/>
              <a:t> Edwards</a:t>
            </a:r>
          </a:p>
        </p:txBody>
      </p:sp>
      <p:sp>
        <p:nvSpPr>
          <p:cNvPr id="3" name="Content Placeholder 2"/>
          <p:cNvSpPr>
            <a:spLocks noGrp="1"/>
          </p:cNvSpPr>
          <p:nvPr>
            <p:ph idx="1"/>
          </p:nvPr>
        </p:nvSpPr>
        <p:spPr>
          <a:xfrm>
            <a:off x="457200" y="1283208"/>
            <a:ext cx="8229600" cy="5468112"/>
          </a:xfrm>
        </p:spPr>
        <p:txBody>
          <a:bodyPr>
            <a:normAutofit lnSpcReduction="10000"/>
          </a:bodyPr>
          <a:lstStyle/>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endParaRPr lang="en-US" sz="1800" b="1" u="sng" dirty="0"/>
          </a:p>
          <a:p>
            <a:pPr>
              <a:buNone/>
            </a:pPr>
            <a:endParaRPr lang="en-US" sz="1700" b="1" u="sng" dirty="0"/>
          </a:p>
          <a:p>
            <a:pPr>
              <a:buNone/>
            </a:pPr>
            <a:endParaRPr lang="en-US" sz="1700" b="1" u="sng" dirty="0"/>
          </a:p>
          <a:p>
            <a:pPr>
              <a:buNone/>
            </a:pPr>
            <a:endParaRPr lang="en-US" sz="1700" b="1" u="sng" dirty="0"/>
          </a:p>
          <a:p>
            <a:pPr>
              <a:buNone/>
            </a:pPr>
            <a:r>
              <a:rPr lang="en-US" sz="1700" b="1" u="sng" dirty="0"/>
              <a:t>Teacher</a:t>
            </a:r>
            <a:r>
              <a:rPr lang="en-US" sz="1700" b="1" dirty="0"/>
              <a:t>: </a:t>
            </a:r>
            <a:r>
              <a:rPr lang="en-US" sz="1700" b="1" dirty="0" err="1"/>
              <a:t>Kahreesha</a:t>
            </a:r>
            <a:r>
              <a:rPr lang="en-US" sz="1700" b="1" dirty="0"/>
              <a:t> Edwards</a:t>
            </a:r>
          </a:p>
          <a:p>
            <a:pPr>
              <a:buNone/>
            </a:pPr>
            <a:r>
              <a:rPr lang="en-US" sz="1700" b="1" u="sng" dirty="0"/>
              <a:t>Subject</a:t>
            </a:r>
            <a:r>
              <a:rPr lang="en-US" sz="1700" b="1" dirty="0"/>
              <a:t>: Exceptional Education</a:t>
            </a:r>
          </a:p>
          <a:p>
            <a:pPr>
              <a:buNone/>
            </a:pPr>
            <a:r>
              <a:rPr lang="en-US" sz="1700" b="1" u="sng" dirty="0"/>
              <a:t>Brief Bio</a:t>
            </a:r>
            <a:r>
              <a:rPr lang="en-US" sz="1700" b="1" dirty="0"/>
              <a:t>: My name is </a:t>
            </a:r>
            <a:r>
              <a:rPr lang="en-US" sz="1700" b="1" dirty="0" err="1"/>
              <a:t>Kahreesha</a:t>
            </a:r>
            <a:r>
              <a:rPr lang="en-US" sz="1700" b="1" dirty="0"/>
              <a:t> Edwards.  My husband and I have been married for 16 years.  We have 2 girls, one son, and a god son. I graduated from THE Tennessee State University with a Bachelor’s Degree in Elementary Education and a Master’s Degree in Education (</a:t>
            </a:r>
            <a:r>
              <a:rPr lang="en-US" sz="1700" b="1" dirty="0" err="1"/>
              <a:t>M.Ed</a:t>
            </a:r>
            <a:r>
              <a:rPr lang="en-US" sz="1700" b="1" dirty="0"/>
              <a:t>).  I received my MBA in Applied Management from Indiana Wesleyan University.  I taught Pre-Algebra and Science in Nashville and Indiana for a total of 5 years before becoming a stay at home mom for 12 years. I later joined the Bolton family in 2017, where I am currently employed as a SPED Paraprofessional.  I am a certified Online Teacher as well as a Grant Writing Specialist.</a:t>
            </a:r>
          </a:p>
          <a:p>
            <a:pPr>
              <a:buNone/>
            </a:pPr>
            <a:r>
              <a:rPr lang="en-US" sz="1700" b="1" u="sng" dirty="0"/>
              <a:t>Email address</a:t>
            </a:r>
            <a:r>
              <a:rPr lang="en-US" sz="1700" b="1" dirty="0"/>
              <a:t>:  edwardsk6@scsk12.org</a:t>
            </a:r>
          </a:p>
        </p:txBody>
      </p:sp>
      <p:pic>
        <p:nvPicPr>
          <p:cNvPr id="5" name="Picture 4">
            <a:extLst>
              <a:ext uri="{FF2B5EF4-FFF2-40B4-BE49-F238E27FC236}">
                <a16:creationId xmlns:a16="http://schemas.microsoft.com/office/drawing/2014/main" id="{52B1A55F-CD70-A54B-9A4B-51AE142AED54}"/>
              </a:ext>
            </a:extLst>
          </p:cNvPr>
          <p:cNvPicPr>
            <a:picLocks noChangeAspect="1"/>
          </p:cNvPicPr>
          <p:nvPr/>
        </p:nvPicPr>
        <p:blipFill>
          <a:blip r:embed="rId2"/>
          <a:stretch>
            <a:fillRect/>
          </a:stretch>
        </p:blipFill>
        <p:spPr>
          <a:xfrm>
            <a:off x="3859606" y="954025"/>
            <a:ext cx="2712889" cy="3063239"/>
          </a:xfrm>
          <a:prstGeom prst="rect">
            <a:avLst/>
          </a:prstGeom>
        </p:spPr>
      </p:pic>
    </p:spTree>
    <p:extLst>
      <p:ext uri="{BB962C8B-B14F-4D97-AF65-F5344CB8AC3E}">
        <p14:creationId xmlns:p14="http://schemas.microsoft.com/office/powerpoint/2010/main" val="7829013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9600" cy="1143000"/>
          </a:xfrm>
        </p:spPr>
        <p:txBody>
          <a:bodyPr>
            <a:noAutofit/>
          </a:bodyPr>
          <a:lstStyle/>
          <a:p>
            <a:pPr algn="ctr"/>
            <a:r>
              <a:rPr lang="en-US" sz="8000" dirty="0"/>
              <a:t>Mary </a:t>
            </a:r>
            <a:r>
              <a:rPr lang="en-US" sz="8000" dirty="0" err="1"/>
              <a:t>Unsell</a:t>
            </a:r>
            <a:endParaRPr lang="en-US" sz="8000" dirty="0"/>
          </a:p>
        </p:txBody>
      </p:sp>
      <p:sp>
        <p:nvSpPr>
          <p:cNvPr id="3" name="Content Placeholder 2"/>
          <p:cNvSpPr>
            <a:spLocks noGrp="1"/>
          </p:cNvSpPr>
          <p:nvPr>
            <p:ph idx="1"/>
          </p:nvPr>
        </p:nvSpPr>
        <p:spPr>
          <a:xfrm>
            <a:off x="457200" y="1435608"/>
            <a:ext cx="8229600" cy="5300472"/>
          </a:xfrm>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400" b="1" u="sng" dirty="0"/>
              <a:t>Teacher</a:t>
            </a:r>
            <a:r>
              <a:rPr lang="en-US" sz="2400" b="1" dirty="0"/>
              <a:t>: Mary </a:t>
            </a:r>
            <a:r>
              <a:rPr lang="en-US" sz="2400" b="1" dirty="0" err="1"/>
              <a:t>Unsell</a:t>
            </a:r>
            <a:endParaRPr lang="en-US" sz="2400" b="1" dirty="0"/>
          </a:p>
          <a:p>
            <a:pPr>
              <a:buNone/>
            </a:pPr>
            <a:r>
              <a:rPr lang="en-US" sz="2400" b="1" u="sng" dirty="0"/>
              <a:t>Subject</a:t>
            </a:r>
            <a:r>
              <a:rPr lang="en-US" sz="2400" b="1" dirty="0"/>
              <a:t>: Exceptional Education</a:t>
            </a:r>
          </a:p>
          <a:p>
            <a:pPr>
              <a:buNone/>
            </a:pPr>
            <a:r>
              <a:rPr lang="en-US" sz="2400" b="1" u="sng" dirty="0"/>
              <a:t>Brief Bio</a:t>
            </a:r>
            <a:r>
              <a:rPr lang="en-US" sz="2400" b="1" dirty="0"/>
              <a:t>:  My name is Mary </a:t>
            </a:r>
            <a:r>
              <a:rPr lang="en-US" sz="2400" b="1" dirty="0" err="1"/>
              <a:t>Unsell</a:t>
            </a:r>
            <a:r>
              <a:rPr lang="en-US" sz="2400" b="1" dirty="0"/>
              <a:t> and I am a proud graduate of Germantown High School and the University of </a:t>
            </a:r>
            <a:r>
              <a:rPr lang="en-US" sz="2400" b="1" dirty="0" err="1"/>
              <a:t>Tenneseee</a:t>
            </a:r>
            <a:r>
              <a:rPr lang="en-US" sz="2400" b="1" dirty="0"/>
              <a:t>, Knoxville.  This is my 33rd year teaching students with disabilities and they are my joy. For the majority of my career, I have had the pleasure of being a Wildcat!</a:t>
            </a:r>
          </a:p>
          <a:p>
            <a:pPr>
              <a:buNone/>
            </a:pPr>
            <a:r>
              <a:rPr lang="en-US" sz="2400" b="1" u="sng" dirty="0"/>
              <a:t>Email address</a:t>
            </a:r>
            <a:r>
              <a:rPr lang="en-US" sz="2400" b="1" dirty="0"/>
              <a:t>:</a:t>
            </a:r>
          </a:p>
          <a:p>
            <a:pPr>
              <a:buNone/>
            </a:pPr>
            <a:endParaRPr lang="en-US" sz="4400" b="1" dirty="0"/>
          </a:p>
        </p:txBody>
      </p:sp>
      <p:pic>
        <p:nvPicPr>
          <p:cNvPr id="5" name="Picture 4">
            <a:extLst>
              <a:ext uri="{FF2B5EF4-FFF2-40B4-BE49-F238E27FC236}">
                <a16:creationId xmlns:a16="http://schemas.microsoft.com/office/drawing/2014/main" id="{E61C35DB-2B53-8549-9057-B564DE8BFE56}"/>
              </a:ext>
            </a:extLst>
          </p:cNvPr>
          <p:cNvPicPr>
            <a:picLocks noChangeAspect="1"/>
          </p:cNvPicPr>
          <p:nvPr/>
        </p:nvPicPr>
        <p:blipFill>
          <a:blip r:embed="rId2"/>
          <a:stretch>
            <a:fillRect/>
          </a:stretch>
        </p:blipFill>
        <p:spPr>
          <a:xfrm rot="16200000">
            <a:off x="3343593" y="1759139"/>
            <a:ext cx="2588260" cy="1941195"/>
          </a:xfrm>
          <a:prstGeom prst="rect">
            <a:avLst/>
          </a:prstGeom>
        </p:spPr>
      </p:pic>
    </p:spTree>
    <p:extLst>
      <p:ext uri="{BB962C8B-B14F-4D97-AF65-F5344CB8AC3E}">
        <p14:creationId xmlns:p14="http://schemas.microsoft.com/office/powerpoint/2010/main" val="440261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302500" cy="629412"/>
          </a:xfrm>
        </p:spPr>
        <p:txBody>
          <a:bodyPr>
            <a:normAutofit/>
          </a:bodyPr>
          <a:lstStyle/>
          <a:p>
            <a:pPr algn="ctr"/>
            <a:r>
              <a:rPr lang="en-US" sz="3200" b="1" dirty="0"/>
              <a:t>Virtual Attendance</a:t>
            </a:r>
          </a:p>
        </p:txBody>
      </p:sp>
      <p:sp>
        <p:nvSpPr>
          <p:cNvPr id="3" name="Content Placeholder 2"/>
          <p:cNvSpPr>
            <a:spLocks noGrp="1"/>
          </p:cNvSpPr>
          <p:nvPr>
            <p:ph idx="1"/>
          </p:nvPr>
        </p:nvSpPr>
        <p:spPr>
          <a:xfrm>
            <a:off x="254000" y="629412"/>
            <a:ext cx="8432800" cy="5695187"/>
          </a:xfrm>
        </p:spPr>
        <p:txBody>
          <a:bodyPr/>
          <a:lstStyle/>
          <a:p>
            <a:r>
              <a:rPr lang="en-US" sz="1400" b="1" dirty="0"/>
              <a:t>The law requires that parents ensure that students attend school regularly. The truancy law requirements have not changed and still apply for the Virtual Schooling settings. Absences (i.e., doctor’s appointments, sickness, funerals etc.) must continue to be reported to the school, just as before. </a:t>
            </a:r>
          </a:p>
          <a:p>
            <a:endParaRPr lang="en-US" sz="1800" dirty="0"/>
          </a:p>
          <a:p>
            <a:endParaRPr lang="en-US" sz="1800" dirty="0"/>
          </a:p>
          <a:p>
            <a:endParaRPr lang="en-US" sz="4000" dirty="0"/>
          </a:p>
          <a:p>
            <a:endParaRPr lang="en-US" dirty="0"/>
          </a:p>
          <a:p>
            <a:endParaRPr lang="en-US" dirty="0"/>
          </a:p>
          <a:p>
            <a:endParaRPr lang="en-US" dirty="0"/>
          </a:p>
          <a:p>
            <a:endParaRPr lang="en-US" dirty="0"/>
          </a:p>
        </p:txBody>
      </p:sp>
      <p:pic>
        <p:nvPicPr>
          <p:cNvPr id="5" name="Picture 4" descr="Screen Shot 2020-08-18 at 9.03.25 AM.png"/>
          <p:cNvPicPr>
            <a:picLocks noChangeAspect="1"/>
          </p:cNvPicPr>
          <p:nvPr/>
        </p:nvPicPr>
        <p:blipFill>
          <a:blip r:embed="rId2"/>
          <a:stretch>
            <a:fillRect/>
          </a:stretch>
        </p:blipFill>
        <p:spPr>
          <a:xfrm>
            <a:off x="681643" y="1787836"/>
            <a:ext cx="7196684" cy="507016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392"/>
            <a:ext cx="8229600" cy="1143000"/>
          </a:xfrm>
        </p:spPr>
        <p:txBody>
          <a:bodyPr>
            <a:noAutofit/>
          </a:bodyPr>
          <a:lstStyle/>
          <a:p>
            <a:pPr algn="ctr"/>
            <a:r>
              <a:rPr lang="en-US" sz="8000" dirty="0"/>
              <a:t>Tieka North</a:t>
            </a:r>
          </a:p>
        </p:txBody>
      </p:sp>
      <p:sp>
        <p:nvSpPr>
          <p:cNvPr id="3" name="Content Placeholder 2"/>
          <p:cNvSpPr>
            <a:spLocks noGrp="1"/>
          </p:cNvSpPr>
          <p:nvPr>
            <p:ph idx="1"/>
          </p:nvPr>
        </p:nvSpPr>
        <p:spPr>
          <a:xfrm>
            <a:off x="457200" y="1935480"/>
            <a:ext cx="8229600" cy="4693920"/>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Tieka North</a:t>
            </a:r>
          </a:p>
          <a:p>
            <a:pPr>
              <a:buNone/>
            </a:pPr>
            <a:r>
              <a:rPr lang="en-US" sz="2000" b="1" u="sng" dirty="0"/>
              <a:t>Subject</a:t>
            </a:r>
            <a:r>
              <a:rPr lang="en-US" sz="2000" b="1" dirty="0"/>
              <a:t>: Science</a:t>
            </a:r>
          </a:p>
          <a:p>
            <a:pPr>
              <a:buNone/>
            </a:pPr>
            <a:r>
              <a:rPr lang="en-US" sz="2000" b="1" u="sng" dirty="0"/>
              <a:t>Brief Bio</a:t>
            </a:r>
            <a:r>
              <a:rPr lang="en-US" sz="2000" b="1" dirty="0"/>
              <a:t>:  Ms. Tieka North. I am from AL. I graduated from The Alabama State University. This is my fourth year teaching, my third at Bolton High. I teach Chemistry.</a:t>
            </a:r>
          </a:p>
          <a:p>
            <a:pPr>
              <a:buNone/>
            </a:pPr>
            <a:r>
              <a:rPr lang="en-US" sz="2000" b="1" u="sng" dirty="0"/>
              <a:t>Email address</a:t>
            </a:r>
            <a:r>
              <a:rPr lang="en-US" sz="2000" b="1" dirty="0"/>
              <a:t>:  northt@scsk12.org</a:t>
            </a:r>
          </a:p>
          <a:p>
            <a:pPr>
              <a:buNone/>
            </a:pPr>
            <a:endParaRPr lang="en-US" sz="4400" b="1" dirty="0"/>
          </a:p>
        </p:txBody>
      </p:sp>
      <p:pic>
        <p:nvPicPr>
          <p:cNvPr id="5" name="Picture 4">
            <a:extLst>
              <a:ext uri="{FF2B5EF4-FFF2-40B4-BE49-F238E27FC236}">
                <a16:creationId xmlns:a16="http://schemas.microsoft.com/office/drawing/2014/main" id="{2FB495D8-CDC1-7949-8E12-E80C1FAABA80}"/>
              </a:ext>
            </a:extLst>
          </p:cNvPr>
          <p:cNvPicPr>
            <a:picLocks noChangeAspect="1"/>
          </p:cNvPicPr>
          <p:nvPr/>
        </p:nvPicPr>
        <p:blipFill>
          <a:blip r:embed="rId2"/>
          <a:stretch>
            <a:fillRect/>
          </a:stretch>
        </p:blipFill>
        <p:spPr>
          <a:xfrm>
            <a:off x="3444240" y="1231392"/>
            <a:ext cx="2955236" cy="3932492"/>
          </a:xfrm>
          <a:prstGeom prst="rect">
            <a:avLst/>
          </a:prstGeom>
        </p:spPr>
      </p:pic>
    </p:spTree>
    <p:extLst>
      <p:ext uri="{BB962C8B-B14F-4D97-AF65-F5344CB8AC3E}">
        <p14:creationId xmlns:p14="http://schemas.microsoft.com/office/powerpoint/2010/main" val="820238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68"/>
            <a:ext cx="8229600" cy="1143000"/>
          </a:xfrm>
        </p:spPr>
        <p:txBody>
          <a:bodyPr>
            <a:noAutofit/>
          </a:bodyPr>
          <a:lstStyle/>
          <a:p>
            <a:pPr algn="ctr"/>
            <a:r>
              <a:rPr lang="en-US" sz="8000" dirty="0"/>
              <a:t>Harold Scott</a:t>
            </a:r>
          </a:p>
        </p:txBody>
      </p:sp>
      <p:sp>
        <p:nvSpPr>
          <p:cNvPr id="3" name="Content Placeholder 2"/>
          <p:cNvSpPr>
            <a:spLocks noGrp="1"/>
          </p:cNvSpPr>
          <p:nvPr>
            <p:ph idx="1"/>
          </p:nvPr>
        </p:nvSpPr>
        <p:spPr>
          <a:xfrm>
            <a:off x="457200" y="1267968"/>
            <a:ext cx="8229600" cy="5376672"/>
          </a:xfrm>
        </p:spPr>
        <p:txBody>
          <a:bodyPr>
            <a:normAutofit/>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Harold Scott</a:t>
            </a:r>
          </a:p>
          <a:p>
            <a:pPr>
              <a:buNone/>
            </a:pPr>
            <a:r>
              <a:rPr lang="en-US" sz="2000" b="1" u="sng" dirty="0"/>
              <a:t>Subject</a:t>
            </a:r>
            <a:r>
              <a:rPr lang="en-US" sz="2000" b="1" dirty="0"/>
              <a:t>: Exceptional Education</a:t>
            </a:r>
          </a:p>
          <a:p>
            <a:pPr>
              <a:buNone/>
            </a:pPr>
            <a:r>
              <a:rPr lang="en-US" sz="2000" b="1" u="sng" dirty="0"/>
              <a:t>Brief Bio</a:t>
            </a:r>
            <a:r>
              <a:rPr lang="en-US" sz="2000" b="1" dirty="0"/>
              <a:t>: I have been teaching at Bolton for 13 years and this will be my 14th year teaching at Bolton. I am currently the Boys’ Basketball Coach and will be coaching the Girls’ Basketball team for the first time this year.</a:t>
            </a:r>
          </a:p>
          <a:p>
            <a:pPr>
              <a:buNone/>
            </a:pPr>
            <a:r>
              <a:rPr lang="en-US" sz="2000" b="1" u="sng" dirty="0"/>
              <a:t>Email address</a:t>
            </a:r>
            <a:r>
              <a:rPr lang="en-US" sz="2000" b="1" dirty="0"/>
              <a:t>:  scotthg@scsk12.org</a:t>
            </a:r>
          </a:p>
        </p:txBody>
      </p:sp>
      <p:pic>
        <p:nvPicPr>
          <p:cNvPr id="5" name="Picture 4">
            <a:extLst>
              <a:ext uri="{FF2B5EF4-FFF2-40B4-BE49-F238E27FC236}">
                <a16:creationId xmlns:a16="http://schemas.microsoft.com/office/drawing/2014/main" id="{3E8346AB-DB7A-A24C-A162-D9DD8FB37C5D}"/>
              </a:ext>
            </a:extLst>
          </p:cNvPr>
          <p:cNvPicPr>
            <a:picLocks noChangeAspect="1"/>
          </p:cNvPicPr>
          <p:nvPr/>
        </p:nvPicPr>
        <p:blipFill>
          <a:blip r:embed="rId2"/>
          <a:stretch>
            <a:fillRect/>
          </a:stretch>
        </p:blipFill>
        <p:spPr>
          <a:xfrm>
            <a:off x="3348973" y="1143000"/>
            <a:ext cx="2607376" cy="3474720"/>
          </a:xfrm>
          <a:prstGeom prst="rect">
            <a:avLst/>
          </a:prstGeom>
        </p:spPr>
      </p:pic>
    </p:spTree>
    <p:extLst>
      <p:ext uri="{BB962C8B-B14F-4D97-AF65-F5344CB8AC3E}">
        <p14:creationId xmlns:p14="http://schemas.microsoft.com/office/powerpoint/2010/main" val="3317863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Jeremy Smith</a:t>
            </a:r>
          </a:p>
        </p:txBody>
      </p:sp>
      <p:sp>
        <p:nvSpPr>
          <p:cNvPr id="3" name="Content Placeholder 2"/>
          <p:cNvSpPr>
            <a:spLocks noGrp="1"/>
          </p:cNvSpPr>
          <p:nvPr>
            <p:ph idx="1"/>
          </p:nvPr>
        </p:nvSpPr>
        <p:spPr>
          <a:xfrm>
            <a:off x="457200" y="1298448"/>
            <a:ext cx="8229600" cy="5407152"/>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Jeremy Smith</a:t>
            </a:r>
          </a:p>
          <a:p>
            <a:pPr>
              <a:buNone/>
            </a:pPr>
            <a:r>
              <a:rPr lang="en-US" sz="2000" b="1" u="sng" dirty="0"/>
              <a:t>Staff</a:t>
            </a:r>
            <a:r>
              <a:rPr lang="en-US" sz="2000" b="1" dirty="0"/>
              <a:t>: Counselor 12</a:t>
            </a:r>
            <a:r>
              <a:rPr lang="en-US" sz="2000" b="1" baseline="30000" dirty="0"/>
              <a:t>th</a:t>
            </a:r>
            <a:r>
              <a:rPr lang="en-US" sz="2000" b="1" dirty="0"/>
              <a:t> Grade Counselor </a:t>
            </a:r>
          </a:p>
          <a:p>
            <a:pPr>
              <a:buNone/>
            </a:pPr>
            <a:r>
              <a:rPr lang="en-US" sz="2000" b="1" u="sng" dirty="0"/>
              <a:t>Brief Bio</a:t>
            </a:r>
            <a:r>
              <a:rPr lang="en-US" sz="2000" b="1" dirty="0"/>
              <a:t>: My name is Jeremy Smith and this year I will be the 12</a:t>
            </a:r>
            <a:r>
              <a:rPr lang="en-US" sz="2000" b="1" baseline="30000" dirty="0"/>
              <a:t>th</a:t>
            </a:r>
            <a:r>
              <a:rPr lang="en-US" sz="2000" b="1" dirty="0"/>
              <a:t> grade/College and Career Counselor. This will be my 24</a:t>
            </a:r>
            <a:r>
              <a:rPr lang="en-US" sz="2000" b="1" baseline="30000" dirty="0"/>
              <a:t>th</a:t>
            </a:r>
            <a:r>
              <a:rPr lang="en-US" sz="2000" b="1" dirty="0"/>
              <a:t> year in education, 14</a:t>
            </a:r>
            <a:r>
              <a:rPr lang="en-US" sz="2000" b="1" baseline="30000" dirty="0"/>
              <a:t>th</a:t>
            </a:r>
            <a:r>
              <a:rPr lang="en-US" sz="2000" b="1" dirty="0"/>
              <a:t> as a high school counselor and I taught English/Language arts for 10 years on the middle school level. My oldest son is starting his freshman year at Middle Tennessee State University majoring in aviation, and I also have a daughter in 10</a:t>
            </a:r>
            <a:r>
              <a:rPr lang="en-US" sz="2000" b="1" baseline="30000" dirty="0"/>
              <a:t>th</a:t>
            </a:r>
            <a:r>
              <a:rPr lang="en-US" sz="2000" b="1" dirty="0"/>
              <a:t> grade and a son in 8</a:t>
            </a:r>
            <a:r>
              <a:rPr lang="en-US" sz="2000" b="1" baseline="30000" dirty="0"/>
              <a:t>th</a:t>
            </a:r>
            <a:r>
              <a:rPr lang="en-US" sz="2000" b="1" dirty="0"/>
              <a:t>. My favorite teams are the Memphis Tigers and St. Louis Cardinals. GO WILDCATS!!</a:t>
            </a:r>
          </a:p>
          <a:p>
            <a:pPr>
              <a:buNone/>
            </a:pPr>
            <a:r>
              <a:rPr lang="en-US" sz="2000" b="1" u="sng" dirty="0"/>
              <a:t>Email address</a:t>
            </a:r>
            <a:r>
              <a:rPr lang="en-US" sz="2000" b="1" dirty="0"/>
              <a:t>: smithjc@scsk12.org</a:t>
            </a:r>
          </a:p>
        </p:txBody>
      </p:sp>
      <p:pic>
        <p:nvPicPr>
          <p:cNvPr id="5" name="Picture 4">
            <a:extLst>
              <a:ext uri="{FF2B5EF4-FFF2-40B4-BE49-F238E27FC236}">
                <a16:creationId xmlns:a16="http://schemas.microsoft.com/office/drawing/2014/main" id="{3E3C778D-6195-A943-A5C3-41B0BAAD3E6B}"/>
              </a:ext>
            </a:extLst>
          </p:cNvPr>
          <p:cNvPicPr>
            <a:picLocks noChangeAspect="1"/>
          </p:cNvPicPr>
          <p:nvPr/>
        </p:nvPicPr>
        <p:blipFill>
          <a:blip r:embed="rId2"/>
          <a:stretch>
            <a:fillRect/>
          </a:stretch>
        </p:blipFill>
        <p:spPr>
          <a:xfrm rot="5400000">
            <a:off x="3914775" y="1403985"/>
            <a:ext cx="2087876" cy="1565907"/>
          </a:xfrm>
          <a:prstGeom prst="rect">
            <a:avLst/>
          </a:prstGeom>
        </p:spPr>
      </p:pic>
    </p:spTree>
    <p:extLst>
      <p:ext uri="{BB962C8B-B14F-4D97-AF65-F5344CB8AC3E}">
        <p14:creationId xmlns:p14="http://schemas.microsoft.com/office/powerpoint/2010/main" val="1016709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Beverly Davis</a:t>
            </a:r>
          </a:p>
        </p:txBody>
      </p:sp>
      <p:sp>
        <p:nvSpPr>
          <p:cNvPr id="3" name="Content Placeholder 2"/>
          <p:cNvSpPr>
            <a:spLocks noGrp="1"/>
          </p:cNvSpPr>
          <p:nvPr>
            <p:ph idx="1"/>
          </p:nvPr>
        </p:nvSpPr>
        <p:spPr>
          <a:xfrm>
            <a:off x="457200" y="1450848"/>
            <a:ext cx="8229600" cy="5254752"/>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Teacher</a:t>
            </a:r>
            <a:r>
              <a:rPr lang="en-US" sz="2000" b="1" dirty="0"/>
              <a:t>: Beverly Davis</a:t>
            </a:r>
          </a:p>
          <a:p>
            <a:pPr>
              <a:buNone/>
            </a:pPr>
            <a:r>
              <a:rPr lang="en-US" sz="2000" b="1" u="sng" dirty="0"/>
              <a:t>Subject</a:t>
            </a:r>
            <a:r>
              <a:rPr lang="en-US" sz="2000" b="1" dirty="0"/>
              <a:t>: Exceptional Education</a:t>
            </a:r>
          </a:p>
          <a:p>
            <a:pPr>
              <a:buNone/>
            </a:pPr>
            <a:r>
              <a:rPr lang="en-US" sz="2000" b="1" u="sng" dirty="0"/>
              <a:t>Brief Bio</a:t>
            </a:r>
            <a:r>
              <a:rPr lang="en-US" sz="2000" b="1" dirty="0"/>
              <a:t>: My name is Beverly Davis. I have been working for Shelby County Schools for 19 years. I am a Special Education Paraprofessional. A fun fact about me is that I love to laugh and have fun! </a:t>
            </a:r>
          </a:p>
          <a:p>
            <a:pPr>
              <a:buNone/>
            </a:pPr>
            <a:r>
              <a:rPr lang="en-US" sz="2000" b="1" u="sng" dirty="0"/>
              <a:t>Email address</a:t>
            </a:r>
            <a:r>
              <a:rPr lang="en-US" sz="2000" b="1" dirty="0"/>
              <a:t>:  davisbd@scsk12.org</a:t>
            </a:r>
          </a:p>
        </p:txBody>
      </p:sp>
      <p:pic>
        <p:nvPicPr>
          <p:cNvPr id="5" name="Picture 4">
            <a:extLst>
              <a:ext uri="{FF2B5EF4-FFF2-40B4-BE49-F238E27FC236}">
                <a16:creationId xmlns:a16="http://schemas.microsoft.com/office/drawing/2014/main" id="{89DE2DE5-9971-0341-A3C2-1A2775798C11}"/>
              </a:ext>
            </a:extLst>
          </p:cNvPr>
          <p:cNvPicPr>
            <a:picLocks noChangeAspect="1"/>
          </p:cNvPicPr>
          <p:nvPr/>
        </p:nvPicPr>
        <p:blipFill>
          <a:blip r:embed="rId2"/>
          <a:stretch>
            <a:fillRect/>
          </a:stretch>
        </p:blipFill>
        <p:spPr>
          <a:xfrm>
            <a:off x="3917092" y="1143000"/>
            <a:ext cx="2368283" cy="3642360"/>
          </a:xfrm>
          <a:prstGeom prst="rect">
            <a:avLst/>
          </a:prstGeom>
        </p:spPr>
      </p:pic>
    </p:spTree>
    <p:extLst>
      <p:ext uri="{BB962C8B-B14F-4D97-AF65-F5344CB8AC3E}">
        <p14:creationId xmlns:p14="http://schemas.microsoft.com/office/powerpoint/2010/main" val="2700578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Kenya Reid</a:t>
            </a:r>
          </a:p>
        </p:txBody>
      </p:sp>
      <p:sp>
        <p:nvSpPr>
          <p:cNvPr id="3" name="Content Placeholder 2"/>
          <p:cNvSpPr>
            <a:spLocks noGrp="1"/>
          </p:cNvSpPr>
          <p:nvPr>
            <p:ph idx="1"/>
          </p:nvPr>
        </p:nvSpPr>
        <p:spPr>
          <a:xfrm>
            <a:off x="457200" y="1275588"/>
            <a:ext cx="8229600" cy="5049012"/>
          </a:xfrm>
        </p:spPr>
        <p:txBody>
          <a:bodyPr>
            <a:normAutofit fontScale="925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Staff</a:t>
            </a:r>
            <a:r>
              <a:rPr lang="en-US" sz="2000" b="1" dirty="0"/>
              <a:t>: Kenya Reid</a:t>
            </a:r>
          </a:p>
          <a:p>
            <a:pPr>
              <a:buNone/>
            </a:pPr>
            <a:r>
              <a:rPr lang="en-US" sz="2000" b="1" u="sng" dirty="0"/>
              <a:t>Position</a:t>
            </a:r>
            <a:r>
              <a:rPr lang="en-US" sz="2000" b="1" dirty="0"/>
              <a:t>: Professional Learning Coach-Math</a:t>
            </a:r>
          </a:p>
          <a:p>
            <a:pPr>
              <a:buNone/>
            </a:pPr>
            <a:r>
              <a:rPr lang="en-US" sz="2000" b="1" u="sng" dirty="0"/>
              <a:t>Brief Bio</a:t>
            </a:r>
            <a:r>
              <a:rPr lang="en-US" sz="2000" b="1" dirty="0"/>
              <a:t>: I graduated from the University of Tennessee with a Bachelor’s in Mathematics and a Master’s Degree in Secondary Education.  I have a total of 22 years of  teaching experience.  My husband and I have a four-year old son named Dalton.  </a:t>
            </a:r>
          </a:p>
          <a:p>
            <a:pPr>
              <a:buNone/>
            </a:pPr>
            <a:r>
              <a:rPr lang="en-US" sz="2000" b="1" u="sng" dirty="0"/>
              <a:t>Email address</a:t>
            </a:r>
            <a:r>
              <a:rPr lang="en-US" sz="2000" b="1" dirty="0"/>
              <a:t>:  reidkw@scsk12.org</a:t>
            </a:r>
          </a:p>
          <a:p>
            <a:pPr>
              <a:buNone/>
            </a:pPr>
            <a:endParaRPr lang="en-US" sz="4400" b="1" dirty="0"/>
          </a:p>
        </p:txBody>
      </p:sp>
      <p:pic>
        <p:nvPicPr>
          <p:cNvPr id="4" name="Picture 3" descr="Reid Pic.png"/>
          <p:cNvPicPr>
            <a:picLocks noChangeAspect="1"/>
          </p:cNvPicPr>
          <p:nvPr/>
        </p:nvPicPr>
        <p:blipFill>
          <a:blip r:embed="rId2"/>
          <a:stretch>
            <a:fillRect/>
          </a:stretch>
        </p:blipFill>
        <p:spPr>
          <a:xfrm>
            <a:off x="3355350" y="1275588"/>
            <a:ext cx="2085479" cy="321874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Autofit/>
          </a:bodyPr>
          <a:lstStyle/>
          <a:p>
            <a:pPr algn="ctr"/>
            <a:r>
              <a:rPr lang="en-US" sz="8000" dirty="0"/>
              <a:t>Ebony Johnson</a:t>
            </a:r>
          </a:p>
        </p:txBody>
      </p:sp>
      <p:sp>
        <p:nvSpPr>
          <p:cNvPr id="3" name="Content Placeholder 2"/>
          <p:cNvSpPr>
            <a:spLocks noGrp="1"/>
          </p:cNvSpPr>
          <p:nvPr>
            <p:ph idx="1"/>
          </p:nvPr>
        </p:nvSpPr>
        <p:spPr>
          <a:xfrm>
            <a:off x="457200" y="1275588"/>
            <a:ext cx="8229600" cy="5351166"/>
          </a:xfrm>
        </p:spPr>
        <p:txBody>
          <a:bodyPr>
            <a:normAutofit fontScale="925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Staff</a:t>
            </a:r>
            <a:r>
              <a:rPr lang="en-US" sz="2000" b="1" dirty="0"/>
              <a:t>: Ebony Johnson</a:t>
            </a:r>
          </a:p>
          <a:p>
            <a:pPr>
              <a:buNone/>
            </a:pPr>
            <a:r>
              <a:rPr lang="en-US" sz="2000" b="1" u="sng" dirty="0"/>
              <a:t>Position</a:t>
            </a:r>
            <a:r>
              <a:rPr lang="en-US" sz="2000" b="1" dirty="0"/>
              <a:t>: Professional Learning Coach-English</a:t>
            </a:r>
          </a:p>
          <a:p>
            <a:pPr>
              <a:buNone/>
            </a:pPr>
            <a:r>
              <a:rPr lang="en-US" sz="2000" b="1" u="sng" dirty="0"/>
              <a:t>Brief Bio</a:t>
            </a:r>
            <a:r>
              <a:rPr lang="en-US" sz="2000" b="1" dirty="0"/>
              <a:t>: Ebony Johnson, is a native of Greenwood, MS, has fifteen years of educational experience.  She earned a Bachelor of Science Degree in English Education from Rust College and a Master of Science Degree in Educational Leadership from Christian Brothers University.  During her leisure, she enjoys reading, shopping, traveling, and most importantly, spending time with loved ones.</a:t>
            </a:r>
          </a:p>
          <a:p>
            <a:pPr>
              <a:buNone/>
            </a:pPr>
            <a:r>
              <a:rPr lang="en-US" sz="2000" b="1" u="sng" dirty="0"/>
              <a:t>Email address</a:t>
            </a:r>
            <a:r>
              <a:rPr lang="en-US" sz="2000" b="1" dirty="0"/>
              <a:t>:  johnsonen@scsk12.org</a:t>
            </a:r>
          </a:p>
          <a:p>
            <a:pPr>
              <a:buNone/>
            </a:pPr>
            <a:endParaRPr lang="en-US" sz="4400" b="1" dirty="0"/>
          </a:p>
        </p:txBody>
      </p:sp>
      <p:pic>
        <p:nvPicPr>
          <p:cNvPr id="4" name="Picture 3" descr="johnson pic.jpg"/>
          <p:cNvPicPr>
            <a:picLocks noChangeAspect="1"/>
          </p:cNvPicPr>
          <p:nvPr/>
        </p:nvPicPr>
        <p:blipFill>
          <a:blip r:embed="rId2"/>
          <a:stretch>
            <a:fillRect/>
          </a:stretch>
        </p:blipFill>
        <p:spPr>
          <a:xfrm>
            <a:off x="3271753" y="1275588"/>
            <a:ext cx="2508159" cy="276277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8000" dirty="0"/>
              <a:t>Sherry McKinney</a:t>
            </a:r>
          </a:p>
        </p:txBody>
      </p:sp>
      <p:sp>
        <p:nvSpPr>
          <p:cNvPr id="3" name="Content Placeholder 2"/>
          <p:cNvSpPr>
            <a:spLocks noGrp="1"/>
          </p:cNvSpPr>
          <p:nvPr>
            <p:ph idx="1"/>
          </p:nvPr>
        </p:nvSpPr>
        <p:spPr/>
        <p:txBody>
          <a:bodyPr>
            <a:normAutofit fontScale="85000"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Staff</a:t>
            </a:r>
            <a:r>
              <a:rPr lang="en-US" sz="2000" b="1" dirty="0"/>
              <a:t>: Sherry McKinney</a:t>
            </a:r>
          </a:p>
          <a:p>
            <a:pPr>
              <a:buNone/>
            </a:pPr>
            <a:r>
              <a:rPr lang="en-US" sz="2000" b="1" u="sng" dirty="0"/>
              <a:t>Position</a:t>
            </a:r>
            <a:r>
              <a:rPr lang="en-US" sz="2000" b="1" dirty="0"/>
              <a:t>: Assistant Principal</a:t>
            </a:r>
          </a:p>
          <a:p>
            <a:pPr>
              <a:buNone/>
            </a:pPr>
            <a:r>
              <a:rPr lang="en-US" sz="2000" b="1" u="sng" dirty="0"/>
              <a:t>Brief Bio</a:t>
            </a:r>
            <a:r>
              <a:rPr lang="en-US" sz="2000" b="1" dirty="0"/>
              <a:t>: Mrs. McKinney possesses a strong work ethic, where she works purposefully with all staff members, parents, and students- listening, motivating, and modeling high expectations for all.  She is the product of a “Grandmother’s loving, nurturing, and inspirational rearing.  Mrs. McKinney is married to a loving, caring and self sacrificing husband, but her greatest “Masterpiece” is her son, other wise know as her “Sweetie </a:t>
            </a:r>
            <a:r>
              <a:rPr lang="en-US" sz="2000" b="1" dirty="0" err="1"/>
              <a:t>Puddin</a:t>
            </a:r>
            <a:r>
              <a:rPr lang="en-US" sz="2000" b="1" dirty="0"/>
              <a:t>’”!</a:t>
            </a:r>
          </a:p>
          <a:p>
            <a:pPr>
              <a:buNone/>
            </a:pPr>
            <a:r>
              <a:rPr lang="en-US" sz="2000" b="1" dirty="0"/>
              <a:t>Email address:  mckinneysc@scsk12.org</a:t>
            </a:r>
          </a:p>
          <a:p>
            <a:pPr>
              <a:buNone/>
            </a:pPr>
            <a:endParaRPr lang="en-US" sz="4400" b="1" dirty="0"/>
          </a:p>
        </p:txBody>
      </p:sp>
      <p:pic>
        <p:nvPicPr>
          <p:cNvPr id="6" name="Picture 5">
            <a:extLst>
              <a:ext uri="{FF2B5EF4-FFF2-40B4-BE49-F238E27FC236}">
                <a16:creationId xmlns:a16="http://schemas.microsoft.com/office/drawing/2014/main" id="{F3627146-611E-B149-BDC2-A512AA8A5104}"/>
              </a:ext>
            </a:extLst>
          </p:cNvPr>
          <p:cNvPicPr>
            <a:picLocks noChangeAspect="1"/>
          </p:cNvPicPr>
          <p:nvPr/>
        </p:nvPicPr>
        <p:blipFill>
          <a:blip r:embed="rId2"/>
          <a:stretch>
            <a:fillRect/>
          </a:stretch>
        </p:blipFill>
        <p:spPr>
          <a:xfrm>
            <a:off x="3288791" y="1447800"/>
            <a:ext cx="2212848" cy="268224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47"/>
            <a:ext cx="8229600" cy="1143000"/>
          </a:xfrm>
        </p:spPr>
        <p:txBody>
          <a:bodyPr>
            <a:noAutofit/>
          </a:bodyPr>
          <a:lstStyle/>
          <a:p>
            <a:pPr algn="ctr"/>
            <a:r>
              <a:rPr lang="en-US" sz="8000" dirty="0"/>
              <a:t>James Bacchus II</a:t>
            </a:r>
          </a:p>
        </p:txBody>
      </p:sp>
      <p:sp>
        <p:nvSpPr>
          <p:cNvPr id="3" name="Content Placeholder 2"/>
          <p:cNvSpPr>
            <a:spLocks noGrp="1"/>
          </p:cNvSpPr>
          <p:nvPr>
            <p:ph idx="1"/>
          </p:nvPr>
        </p:nvSpPr>
        <p:spPr>
          <a:xfrm>
            <a:off x="457200" y="1275588"/>
            <a:ext cx="8229600" cy="5270599"/>
          </a:xfrm>
        </p:spPr>
        <p:txBody>
          <a:bodyPr>
            <a:normAutofit fontScale="85000" lnSpcReduction="2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2000" b="1" u="sng" dirty="0"/>
              <a:t>Staff</a:t>
            </a:r>
            <a:r>
              <a:rPr lang="en-US" sz="2000" b="1" dirty="0"/>
              <a:t>: James Bacchus II</a:t>
            </a:r>
          </a:p>
          <a:p>
            <a:pPr>
              <a:buNone/>
            </a:pPr>
            <a:r>
              <a:rPr lang="en-US" sz="2000" b="1" u="sng" dirty="0"/>
              <a:t>Position</a:t>
            </a:r>
            <a:r>
              <a:rPr lang="en-US" sz="2000" b="1" dirty="0"/>
              <a:t>: Assistant Principal</a:t>
            </a:r>
          </a:p>
          <a:p>
            <a:pPr>
              <a:buNone/>
            </a:pPr>
            <a:r>
              <a:rPr lang="en-US" sz="2000" b="1" u="sng" dirty="0"/>
              <a:t>Brief Bio</a:t>
            </a:r>
            <a:r>
              <a:rPr lang="en-US" sz="2000" b="1" dirty="0"/>
              <a:t>: Mr. Bacchus began his teaching career in Metro Nashville Public Schools as a Business Education teacher.  After serving a year, he decided to relocate back home to Memphis, TN. He then began teaching at American Way Middle in 2007 and since then he has served this district as an assistant principal at alternative, traditional, and </a:t>
            </a:r>
            <a:r>
              <a:rPr lang="en-US" sz="2000" b="1" dirty="0" err="1"/>
              <a:t>interbaccalaurate</a:t>
            </a:r>
            <a:r>
              <a:rPr lang="en-US" sz="2000" b="1" dirty="0"/>
              <a:t> high schools for 10 years. He has received certificates from the National Urban Education Center for Urban Education Leadership, Harvard for turnaround schools and aspiring principals, and Shelby County Schools Principal Fellows’ program.  His hobbies include exercising, sports, traveling, and spending time with his family.</a:t>
            </a:r>
          </a:p>
          <a:p>
            <a:pPr>
              <a:buNone/>
            </a:pPr>
            <a:r>
              <a:rPr lang="en-US" sz="2000" b="1" u="sng" dirty="0"/>
              <a:t>Email address</a:t>
            </a:r>
            <a:r>
              <a:rPr lang="en-US" sz="2000" b="1" dirty="0"/>
              <a:t>:  bacchusjq@scsk12.org</a:t>
            </a:r>
          </a:p>
          <a:p>
            <a:pPr>
              <a:buNone/>
            </a:pPr>
            <a:endParaRPr lang="en-US" sz="4400" b="1" dirty="0"/>
          </a:p>
        </p:txBody>
      </p:sp>
      <p:pic>
        <p:nvPicPr>
          <p:cNvPr id="4" name="Picture 3" descr="bacchus pic.jpg"/>
          <p:cNvPicPr>
            <a:picLocks noChangeAspect="1"/>
          </p:cNvPicPr>
          <p:nvPr/>
        </p:nvPicPr>
        <p:blipFill>
          <a:blip r:embed="rId2"/>
          <a:stretch>
            <a:fillRect/>
          </a:stretch>
        </p:blipFill>
        <p:spPr>
          <a:xfrm rot="5400000">
            <a:off x="4388033" y="1411250"/>
            <a:ext cx="2657575" cy="199318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001000" cy="914400"/>
          </a:xfrm>
        </p:spPr>
        <p:txBody>
          <a:bodyPr>
            <a:noAutofit/>
          </a:bodyPr>
          <a:lstStyle/>
          <a:p>
            <a:pPr algn="ctr"/>
            <a:r>
              <a:rPr lang="en-US" sz="8000" dirty="0"/>
              <a:t>Shanda </a:t>
            </a:r>
            <a:r>
              <a:rPr lang="en-US" sz="8000" dirty="0" err="1"/>
              <a:t>Gnintedem</a:t>
            </a:r>
            <a:endParaRPr lang="en-US" sz="8000" dirty="0"/>
          </a:p>
        </p:txBody>
      </p:sp>
      <p:sp>
        <p:nvSpPr>
          <p:cNvPr id="3" name="Content Placeholder 2"/>
          <p:cNvSpPr>
            <a:spLocks noGrp="1"/>
          </p:cNvSpPr>
          <p:nvPr>
            <p:ph idx="1"/>
          </p:nvPr>
        </p:nvSpPr>
        <p:spPr>
          <a:xfrm>
            <a:off x="457200" y="1143000"/>
            <a:ext cx="8229600" cy="5562600"/>
          </a:xfrm>
        </p:spPr>
        <p:txBody>
          <a:bodyPr>
            <a:normAutofit lnSpcReduction="10000"/>
          </a:bodyPr>
          <a:lstStyle/>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endParaRPr lang="en-US" sz="2000" b="1" u="sng" dirty="0"/>
          </a:p>
          <a:p>
            <a:pPr>
              <a:buNone/>
            </a:pPr>
            <a:r>
              <a:rPr lang="en-US" sz="1900" b="1" u="sng" dirty="0"/>
              <a:t>Staff</a:t>
            </a:r>
            <a:r>
              <a:rPr lang="en-US" sz="1900" b="1" dirty="0"/>
              <a:t>: Shanda </a:t>
            </a:r>
            <a:r>
              <a:rPr lang="en-US" sz="1900" b="1" dirty="0" err="1"/>
              <a:t>Gnintedem</a:t>
            </a:r>
            <a:endParaRPr lang="en-US" sz="1900" b="1" dirty="0"/>
          </a:p>
          <a:p>
            <a:pPr>
              <a:buNone/>
            </a:pPr>
            <a:r>
              <a:rPr lang="en-US" sz="1900" b="1" u="sng" dirty="0"/>
              <a:t>Position</a:t>
            </a:r>
            <a:r>
              <a:rPr lang="en-US" sz="1900" b="1" dirty="0"/>
              <a:t>: Principal</a:t>
            </a:r>
          </a:p>
          <a:p>
            <a:pPr>
              <a:buNone/>
            </a:pPr>
            <a:r>
              <a:rPr lang="en-US" sz="1900" b="1" u="sng" dirty="0"/>
              <a:t>Brief Bio</a:t>
            </a:r>
            <a:r>
              <a:rPr lang="en-US" sz="1900" b="1" dirty="0"/>
              <a:t>: My name is Shanda L. </a:t>
            </a:r>
            <a:r>
              <a:rPr lang="en-US" sz="1900" b="1" dirty="0" err="1"/>
              <a:t>Gnintedem</a:t>
            </a:r>
            <a:r>
              <a:rPr lang="en-US" sz="1900" b="1" dirty="0"/>
              <a:t>, affectionately known as Mrs. G.  I taught Biology for 11 years.  I worked at the SCS District Office of Professional Development for 1 year prior to becoming an administrator.  This will be my 8</a:t>
            </a:r>
            <a:r>
              <a:rPr lang="en-US" sz="1900" b="1" baseline="30000" dirty="0"/>
              <a:t>th</a:t>
            </a:r>
            <a:r>
              <a:rPr lang="en-US" sz="1900" b="1" dirty="0"/>
              <a:t> year of service as an administrator at Bolton High School.  I am blessed to have an amazing and supportive husband and family.  I am also equally blessed to be able to serve with my Bolton family. I am dedicated to being a positive force in ensuring that ALL students receive the high quality education they deserve!</a:t>
            </a:r>
          </a:p>
          <a:p>
            <a:pPr>
              <a:buNone/>
            </a:pPr>
            <a:r>
              <a:rPr lang="en-US" sz="1900" b="1" u="sng" dirty="0"/>
              <a:t>Email address</a:t>
            </a:r>
            <a:r>
              <a:rPr lang="en-US" sz="1900" b="1" dirty="0"/>
              <a:t>:  youngsl@scsk12.org</a:t>
            </a:r>
          </a:p>
        </p:txBody>
      </p:sp>
      <p:pic>
        <p:nvPicPr>
          <p:cNvPr id="5" name="Picture 4">
            <a:extLst>
              <a:ext uri="{FF2B5EF4-FFF2-40B4-BE49-F238E27FC236}">
                <a16:creationId xmlns:a16="http://schemas.microsoft.com/office/drawing/2014/main" id="{23F88602-4E74-D540-8F97-014684D3A6DE}"/>
              </a:ext>
            </a:extLst>
          </p:cNvPr>
          <p:cNvPicPr>
            <a:picLocks noChangeAspect="1"/>
          </p:cNvPicPr>
          <p:nvPr/>
        </p:nvPicPr>
        <p:blipFill>
          <a:blip r:embed="rId2"/>
          <a:stretch>
            <a:fillRect/>
          </a:stretch>
        </p:blipFill>
        <p:spPr>
          <a:xfrm>
            <a:off x="3733800" y="1019810"/>
            <a:ext cx="2776220" cy="277622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Do You Have Any Questions?</a:t>
            </a:r>
          </a:p>
        </p:txBody>
      </p:sp>
      <p:sp>
        <p:nvSpPr>
          <p:cNvPr id="3" name="Content Placeholder 2"/>
          <p:cNvSpPr>
            <a:spLocks noGrp="1"/>
          </p:cNvSpPr>
          <p:nvPr>
            <p:ph idx="1"/>
          </p:nvPr>
        </p:nvSpPr>
        <p:spPr>
          <a:xfrm>
            <a:off x="457200" y="1143000"/>
            <a:ext cx="8229600" cy="5181600"/>
          </a:xfrm>
        </p:spPr>
        <p:txBody>
          <a:bodyPr>
            <a:normAutofit/>
          </a:bodyPr>
          <a:lstStyle/>
          <a:p>
            <a:r>
              <a:rPr lang="en-US" sz="3600" dirty="0"/>
              <a:t>If you have any questions or concerns please e-mail Mrs. </a:t>
            </a:r>
            <a:r>
              <a:rPr lang="en-US" sz="3600" dirty="0" err="1"/>
              <a:t>Gnintedem</a:t>
            </a:r>
            <a:r>
              <a:rPr lang="en-US" sz="3600" dirty="0"/>
              <a:t>, Principal at </a:t>
            </a:r>
          </a:p>
          <a:p>
            <a:pPr marL="0" indent="0">
              <a:buNone/>
            </a:pPr>
            <a:r>
              <a:rPr lang="en-US" sz="3600"/>
              <a:t>                youngsl</a:t>
            </a:r>
            <a:r>
              <a:rPr lang="en-US" sz="3600" dirty="0"/>
              <a:t>@scsk12</a:t>
            </a:r>
            <a:r>
              <a:rPr lang="en-US" sz="3600"/>
              <a:t>.org</a:t>
            </a:r>
          </a:p>
          <a:p>
            <a:pPr marL="0" indent="0">
              <a:buNone/>
            </a:pPr>
            <a:endParaRPr lang="en-US" sz="3600"/>
          </a:p>
          <a:p>
            <a:r>
              <a:rPr lang="en-US" sz="3600" dirty="0"/>
              <a:t>FAQs will be posted to the Bolton High School website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rmAutofit fontScale="90000"/>
          </a:bodyPr>
          <a:lstStyle/>
          <a:p>
            <a:r>
              <a:rPr lang="en-US" dirty="0"/>
              <a:t>Attendance Secretary Information</a:t>
            </a:r>
          </a:p>
        </p:txBody>
      </p:sp>
      <p:sp>
        <p:nvSpPr>
          <p:cNvPr id="3" name="Content Placeholder 2"/>
          <p:cNvSpPr>
            <a:spLocks noGrp="1"/>
          </p:cNvSpPr>
          <p:nvPr>
            <p:ph idx="1"/>
          </p:nvPr>
        </p:nvSpPr>
        <p:spPr>
          <a:xfrm>
            <a:off x="457200" y="1567156"/>
            <a:ext cx="8229600" cy="4757443"/>
          </a:xfrm>
        </p:spPr>
        <p:txBody>
          <a:bodyPr/>
          <a:lstStyle/>
          <a:p>
            <a:endParaRPr lang="en-US" sz="1800" dirty="0"/>
          </a:p>
          <a:p>
            <a:pPr algn="ctr"/>
            <a:r>
              <a:rPr lang="en-US" sz="4000" dirty="0"/>
              <a:t>Contact Mrs. Stephens @      </a:t>
            </a:r>
          </a:p>
          <a:p>
            <a:pPr algn="ctr">
              <a:buNone/>
            </a:pPr>
            <a:r>
              <a:rPr lang="en-US" sz="4000" dirty="0"/>
              <a:t>901-416-2311 </a:t>
            </a:r>
          </a:p>
          <a:p>
            <a:pPr algn="ctr">
              <a:buNone/>
            </a:pPr>
            <a:r>
              <a:rPr lang="en-US" sz="4000" dirty="0"/>
              <a:t>or</a:t>
            </a:r>
          </a:p>
          <a:p>
            <a:pPr algn="ctr">
              <a:buNone/>
            </a:pPr>
            <a:r>
              <a:rPr lang="en-US" sz="4000" dirty="0"/>
              <a:t> stephensc@scsk12.org</a:t>
            </a:r>
          </a:p>
          <a:p>
            <a:endParaRPr lang="en-US" dirty="0"/>
          </a:p>
          <a:p>
            <a:endParaRPr lang="en-US" dirty="0"/>
          </a:p>
          <a:p>
            <a:endParaRPr lang="en-US" dirty="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lstStyle/>
          <a:p>
            <a:r>
              <a:rPr lang="en-US" dirty="0"/>
              <a:t>Grades &amp; Credits</a:t>
            </a:r>
          </a:p>
        </p:txBody>
      </p:sp>
      <p:sp>
        <p:nvSpPr>
          <p:cNvPr id="3" name="Content Placeholder 2"/>
          <p:cNvSpPr>
            <a:spLocks noGrp="1"/>
          </p:cNvSpPr>
          <p:nvPr>
            <p:ph idx="1"/>
          </p:nvPr>
        </p:nvSpPr>
        <p:spPr>
          <a:xfrm>
            <a:off x="457200" y="1567156"/>
            <a:ext cx="8229600" cy="4757443"/>
          </a:xfrm>
        </p:spPr>
        <p:txBody>
          <a:bodyPr/>
          <a:lstStyle/>
          <a:p>
            <a:r>
              <a:rPr lang="en-US" sz="4000" dirty="0"/>
              <a:t>Grading Scale</a:t>
            </a:r>
          </a:p>
          <a:p>
            <a:r>
              <a:rPr lang="en-US" sz="1800" dirty="0"/>
              <a:t>A 93-100</a:t>
            </a:r>
          </a:p>
          <a:p>
            <a:r>
              <a:rPr lang="en-US" sz="1800" dirty="0"/>
              <a:t>B 85-92</a:t>
            </a:r>
          </a:p>
          <a:p>
            <a:r>
              <a:rPr lang="en-US" sz="1800" dirty="0"/>
              <a:t>C 75-84</a:t>
            </a:r>
          </a:p>
          <a:p>
            <a:r>
              <a:rPr lang="en-US" sz="1800" dirty="0"/>
              <a:t>D 70-74</a:t>
            </a:r>
          </a:p>
          <a:p>
            <a:r>
              <a:rPr lang="en-US" sz="1800" dirty="0"/>
              <a:t>F Below 70</a:t>
            </a:r>
          </a:p>
          <a:p>
            <a:pPr>
              <a:buNone/>
            </a:pPr>
            <a:endParaRPr lang="en-US" sz="1800" dirty="0"/>
          </a:p>
          <a:p>
            <a:r>
              <a:rPr lang="en-US" sz="4000" dirty="0"/>
              <a:t>Awarding Units of Credit</a:t>
            </a:r>
          </a:p>
          <a:p>
            <a:r>
              <a:rPr lang="en-US" sz="1800" dirty="0"/>
              <a:t>Credits will be awarded in .5 increments upon successful completion of a semester. A student will receive one full credit in the course if he/she receives a passing yearly/final grade in the course.</a:t>
            </a:r>
          </a:p>
          <a:p>
            <a:endParaRPr lang="en-US" sz="1800" dirty="0"/>
          </a:p>
          <a:p>
            <a:endParaRPr lang="en-US" sz="4000" dirty="0"/>
          </a:p>
          <a:p>
            <a:endParaRPr lang="en-US" dirty="0"/>
          </a:p>
          <a:p>
            <a:endParaRPr lang="en-US" dirty="0"/>
          </a:p>
          <a:p>
            <a:endParaRPr lang="en-US" dirty="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229600" cy="1143000"/>
          </a:xfrm>
        </p:spPr>
        <p:txBody>
          <a:bodyPr>
            <a:normAutofit fontScale="90000"/>
          </a:bodyPr>
          <a:lstStyle/>
          <a:p>
            <a:r>
              <a:rPr lang="en-US" dirty="0"/>
              <a:t>Microsoft TEAMS Login Instructions</a:t>
            </a:r>
          </a:p>
        </p:txBody>
      </p:sp>
      <p:sp>
        <p:nvSpPr>
          <p:cNvPr id="3" name="Content Placeholder 2"/>
          <p:cNvSpPr>
            <a:spLocks noGrp="1"/>
          </p:cNvSpPr>
          <p:nvPr>
            <p:ph idx="1"/>
          </p:nvPr>
        </p:nvSpPr>
        <p:spPr>
          <a:xfrm>
            <a:off x="457200" y="1567156"/>
            <a:ext cx="8229600" cy="4757443"/>
          </a:xfrm>
        </p:spPr>
        <p:txBody>
          <a:bodyPr/>
          <a:lstStyle/>
          <a:p>
            <a:r>
              <a:rPr lang="en-US" sz="3600" dirty="0"/>
              <a:t>In order to access instructions for Microsoft TEAMS Login copy the following URL into your browser</a:t>
            </a:r>
          </a:p>
          <a:p>
            <a:r>
              <a:rPr lang="en-US" sz="4800" b="1" dirty="0"/>
              <a:t>       shorturl.at/ahvGK</a:t>
            </a:r>
          </a:p>
          <a:p>
            <a:pPr>
              <a:buNone/>
            </a:pPr>
            <a:endParaRPr lang="en-US" sz="1800" dirty="0"/>
          </a:p>
          <a:p>
            <a:endParaRPr lang="en-US" sz="4000" dirty="0"/>
          </a:p>
          <a:p>
            <a:endParaRPr lang="en-US" dirty="0"/>
          </a:p>
          <a:p>
            <a:endParaRPr lang="en-US" dirty="0"/>
          </a:p>
          <a:p>
            <a:endParaRPr lang="en-US" dirty="0"/>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12192</TotalTime>
  <Words>6297</Words>
  <Application>Microsoft Office PowerPoint</Application>
  <PresentationFormat>On-screen Show (4:3)</PresentationFormat>
  <Paragraphs>822</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Flow</vt:lpstr>
      <vt:lpstr>            The Virtual Bolton Way August 2020 </vt:lpstr>
      <vt:lpstr>We Love You Here At Bolton!</vt:lpstr>
      <vt:lpstr>Bolton Virtual School Day Schedule</vt:lpstr>
      <vt:lpstr>Student Virtual Work Setting</vt:lpstr>
      <vt:lpstr>Student Virtual Work Setting Continued</vt:lpstr>
      <vt:lpstr>Virtual Attendance</vt:lpstr>
      <vt:lpstr>Attendance Secretary Information</vt:lpstr>
      <vt:lpstr>Grades &amp; Credits</vt:lpstr>
      <vt:lpstr>Microsoft TEAMS Login Instructions</vt:lpstr>
      <vt:lpstr>Virtual Conduct Expectation</vt:lpstr>
      <vt:lpstr>Virtual Conduct Expectation Continued</vt:lpstr>
      <vt:lpstr>Virtual Conduct Expectation Continued</vt:lpstr>
      <vt:lpstr>Virtual Conduct Expectation Continued</vt:lpstr>
      <vt:lpstr>Dress Code For Virtual Learning Environment</vt:lpstr>
      <vt:lpstr>Social Emotional Learning</vt:lpstr>
      <vt:lpstr>Bolton High School Office Staff  Contact List</vt:lpstr>
      <vt:lpstr>Virtual Celebrations</vt:lpstr>
      <vt:lpstr>Bolton Clubs &amp; Sport Organizations</vt:lpstr>
      <vt:lpstr>Bolton High School Website</vt:lpstr>
      <vt:lpstr>Upcoming Important Dates!</vt:lpstr>
      <vt:lpstr>Bolton Food Distribution Dates</vt:lpstr>
      <vt:lpstr>MANDATORY-All Bolton HS Students MUST Use A SCS District Laptop</vt:lpstr>
      <vt:lpstr>PowerPoint Presentation</vt:lpstr>
      <vt:lpstr>Loc Hong</vt:lpstr>
      <vt:lpstr>Ramone Smith</vt:lpstr>
      <vt:lpstr>Cheryl Burton</vt:lpstr>
      <vt:lpstr>Pam Parker</vt:lpstr>
      <vt:lpstr>Chad Hoy</vt:lpstr>
      <vt:lpstr>Erica Washington</vt:lpstr>
      <vt:lpstr>Paige Hassel</vt:lpstr>
      <vt:lpstr>Charmeka Arnold</vt:lpstr>
      <vt:lpstr>Jamie Seek</vt:lpstr>
      <vt:lpstr>Candace Jones</vt:lpstr>
      <vt:lpstr>Meredith Smith</vt:lpstr>
      <vt:lpstr>Pascuala Martin</vt:lpstr>
      <vt:lpstr>Rodrigo Galvan</vt:lpstr>
      <vt:lpstr>Carnell Mitchell</vt:lpstr>
      <vt:lpstr>Nancy Stephenson</vt:lpstr>
      <vt:lpstr>Kathryn Henke</vt:lpstr>
      <vt:lpstr>Barbara Merryman</vt:lpstr>
      <vt:lpstr>Robert Bates</vt:lpstr>
      <vt:lpstr>Fredricka Vaughn</vt:lpstr>
      <vt:lpstr>Deborah Williams</vt:lpstr>
      <vt:lpstr>Kathryn Dotson</vt:lpstr>
      <vt:lpstr>Veronica Woodard</vt:lpstr>
      <vt:lpstr>Kayla Fisher</vt:lpstr>
      <vt:lpstr>Deonna Pirtle</vt:lpstr>
      <vt:lpstr>Katrina Smith</vt:lpstr>
      <vt:lpstr>Vaideki Krishnan</vt:lpstr>
      <vt:lpstr>Gene Traynom</vt:lpstr>
      <vt:lpstr>Jeremy Luno</vt:lpstr>
      <vt:lpstr>Nikita Hardrick</vt:lpstr>
      <vt:lpstr>Robert Young</vt:lpstr>
      <vt:lpstr>Nicole McClanahan</vt:lpstr>
      <vt:lpstr>Zina Henry</vt:lpstr>
      <vt:lpstr>Melody Buss</vt:lpstr>
      <vt:lpstr>Kathryn Denk</vt:lpstr>
      <vt:lpstr>Kahreesha Edwards</vt:lpstr>
      <vt:lpstr>Mary Unsell</vt:lpstr>
      <vt:lpstr>Tieka North</vt:lpstr>
      <vt:lpstr>Harold Scott</vt:lpstr>
      <vt:lpstr>Jeremy Smith</vt:lpstr>
      <vt:lpstr>Beverly Davis</vt:lpstr>
      <vt:lpstr>Kenya Reid</vt:lpstr>
      <vt:lpstr>Ebony Johnson</vt:lpstr>
      <vt:lpstr>Sherry McKinney</vt:lpstr>
      <vt:lpstr>James Bacchus II</vt:lpstr>
      <vt:lpstr>Shanda Gnintedem</vt:lpstr>
      <vt:lpstr>Do You Have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Orientation</dc:title>
  <dc:creator>Sherry McKinney</dc:creator>
  <cp:lastModifiedBy>KATHRYN M DENK</cp:lastModifiedBy>
  <cp:revision>97</cp:revision>
  <dcterms:created xsi:type="dcterms:W3CDTF">2020-08-23T15:52:25Z</dcterms:created>
  <dcterms:modified xsi:type="dcterms:W3CDTF">2020-08-30T11:10:23Z</dcterms:modified>
</cp:coreProperties>
</file>