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1" r:id="rId1"/>
    <p:sldMasterId id="2147484479" r:id="rId2"/>
  </p:sldMasterIdLst>
  <p:notesMasterIdLst>
    <p:notesMasterId r:id="rId33"/>
  </p:notesMasterIdLst>
  <p:handoutMasterIdLst>
    <p:handoutMasterId r:id="rId34"/>
  </p:handoutMasterIdLst>
  <p:sldIdLst>
    <p:sldId id="256" r:id="rId3"/>
    <p:sldId id="307" r:id="rId4"/>
    <p:sldId id="285" r:id="rId5"/>
    <p:sldId id="279" r:id="rId6"/>
    <p:sldId id="286" r:id="rId7"/>
    <p:sldId id="287" r:id="rId8"/>
    <p:sldId id="288" r:id="rId9"/>
    <p:sldId id="289" r:id="rId10"/>
    <p:sldId id="306" r:id="rId11"/>
    <p:sldId id="292" r:id="rId12"/>
    <p:sldId id="304" r:id="rId13"/>
    <p:sldId id="293" r:id="rId14"/>
    <p:sldId id="295" r:id="rId15"/>
    <p:sldId id="296" r:id="rId16"/>
    <p:sldId id="300" r:id="rId17"/>
    <p:sldId id="301" r:id="rId18"/>
    <p:sldId id="302" r:id="rId19"/>
    <p:sldId id="303" r:id="rId20"/>
    <p:sldId id="268" r:id="rId21"/>
    <p:sldId id="257" r:id="rId22"/>
    <p:sldId id="259" r:id="rId23"/>
    <p:sldId id="260" r:id="rId24"/>
    <p:sldId id="261" r:id="rId25"/>
    <p:sldId id="262" r:id="rId26"/>
    <p:sldId id="264" r:id="rId27"/>
    <p:sldId id="263" r:id="rId28"/>
    <p:sldId id="269" r:id="rId29"/>
    <p:sldId id="266" r:id="rId30"/>
    <p:sldId id="270" r:id="rId31"/>
    <p:sldId id="308"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CC66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38" autoAdjust="0"/>
    <p:restoredTop sz="86347" autoAdjust="0"/>
  </p:normalViewPr>
  <p:slideViewPr>
    <p:cSldViewPr>
      <p:cViewPr varScale="1">
        <p:scale>
          <a:sx n="98" d="100"/>
          <a:sy n="98" d="100"/>
        </p:scale>
        <p:origin x="1572" y="90"/>
      </p:cViewPr>
      <p:guideLst>
        <p:guide orient="horz" pos="2160"/>
        <p:guide pos="2880"/>
      </p:guideLst>
    </p:cSldViewPr>
  </p:slideViewPr>
  <p:outlineViewPr>
    <p:cViewPr>
      <p:scale>
        <a:sx n="33" d="100"/>
        <a:sy n="33" d="100"/>
      </p:scale>
      <p:origin x="0" y="-924"/>
    </p:cViewPr>
  </p:outlineViewPr>
  <p:notesTextViewPr>
    <p:cViewPr>
      <p:scale>
        <a:sx n="3" d="2"/>
        <a:sy n="3" d="2"/>
      </p:scale>
      <p:origin x="0" y="0"/>
    </p:cViewPr>
  </p:notesTextViewPr>
  <p:sorterViewPr>
    <p:cViewPr>
      <p:scale>
        <a:sx n="66" d="100"/>
        <a:sy n="66" d="100"/>
      </p:scale>
      <p:origin x="0" y="1380"/>
    </p:cViewPr>
  </p:sorterViewPr>
  <p:notesViewPr>
    <p:cSldViewPr>
      <p:cViewPr varScale="1">
        <p:scale>
          <a:sx n="43" d="100"/>
          <a:sy n="43" d="100"/>
        </p:scale>
        <p:origin x="-1476" y="-96"/>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8A94CD-0B30-487C-8584-F9E804911CA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7D2522D-8476-4858-A935-654E3295426B}">
      <dgm:prSet/>
      <dgm:spPr/>
      <dgm:t>
        <a:bodyPr/>
        <a:lstStyle/>
        <a:p>
          <a:r>
            <a:rPr lang="en-US" dirty="0"/>
            <a:t>T.C.A. 37-1-605(d)(1) TN Child Abuse law</a:t>
          </a:r>
        </a:p>
      </dgm:t>
    </dgm:pt>
    <dgm:pt modelId="{F5173F28-88B3-4BC5-99DF-3824B878A7DD}" type="parTrans" cxnId="{6DB44631-A790-48A9-AD85-A1EB11F20A8D}">
      <dgm:prSet/>
      <dgm:spPr/>
      <dgm:t>
        <a:bodyPr/>
        <a:lstStyle/>
        <a:p>
          <a:endParaRPr lang="en-US"/>
        </a:p>
      </dgm:t>
    </dgm:pt>
    <dgm:pt modelId="{B80BEBF9-5BED-44A6-9C93-EC2B32B2373C}" type="sibTrans" cxnId="{6DB44631-A790-48A9-AD85-A1EB11F20A8D}">
      <dgm:prSet/>
      <dgm:spPr/>
      <dgm:t>
        <a:bodyPr/>
        <a:lstStyle/>
        <a:p>
          <a:endParaRPr lang="en-US"/>
        </a:p>
      </dgm:t>
    </dgm:pt>
    <dgm:pt modelId="{7C97BAA6-12A5-4B68-AE68-728B6DA12CF7}">
      <dgm:prSet/>
      <dgm:spPr/>
      <dgm:t>
        <a:bodyPr/>
        <a:lstStyle/>
        <a:p>
          <a:r>
            <a:rPr lang="en-US" b="1"/>
            <a:t>Everyone is a mandated reporter!</a:t>
          </a:r>
          <a:endParaRPr lang="en-US"/>
        </a:p>
      </dgm:t>
    </dgm:pt>
    <dgm:pt modelId="{67734BFE-6031-451B-A295-ACAB38EEFB0B}" type="parTrans" cxnId="{BE4F1EE6-6784-464F-943D-0E833DB14E8F}">
      <dgm:prSet/>
      <dgm:spPr/>
      <dgm:t>
        <a:bodyPr/>
        <a:lstStyle/>
        <a:p>
          <a:endParaRPr lang="en-US"/>
        </a:p>
      </dgm:t>
    </dgm:pt>
    <dgm:pt modelId="{6AAF1932-E634-4AA0-AEAE-5A7C9EEF4DEC}" type="sibTrans" cxnId="{BE4F1EE6-6784-464F-943D-0E833DB14E8F}">
      <dgm:prSet/>
      <dgm:spPr/>
      <dgm:t>
        <a:bodyPr/>
        <a:lstStyle/>
        <a:p>
          <a:endParaRPr lang="en-US"/>
        </a:p>
      </dgm:t>
    </dgm:pt>
    <dgm:pt modelId="{E9463554-52E9-45B9-96AF-4D99D80D1112}">
      <dgm:prSet/>
      <dgm:spPr/>
      <dgm:t>
        <a:bodyPr/>
        <a:lstStyle/>
        <a:p>
          <a:r>
            <a:rPr lang="en-US"/>
            <a:t>Failure to report is a Class A misdemeanor. Fine for “failure to report” is not to exceed $2,500</a:t>
          </a:r>
        </a:p>
      </dgm:t>
    </dgm:pt>
    <dgm:pt modelId="{D473AC8C-55C8-421E-9138-CF59B2878BC1}" type="parTrans" cxnId="{12CF3198-A759-4E8E-AB0D-A8D06DFA42B9}">
      <dgm:prSet/>
      <dgm:spPr/>
      <dgm:t>
        <a:bodyPr/>
        <a:lstStyle/>
        <a:p>
          <a:endParaRPr lang="en-US"/>
        </a:p>
      </dgm:t>
    </dgm:pt>
    <dgm:pt modelId="{654622F6-E5B9-4136-AB3D-9094315FBE77}" type="sibTrans" cxnId="{12CF3198-A759-4E8E-AB0D-A8D06DFA42B9}">
      <dgm:prSet/>
      <dgm:spPr/>
      <dgm:t>
        <a:bodyPr/>
        <a:lstStyle/>
        <a:p>
          <a:endParaRPr lang="en-US"/>
        </a:p>
      </dgm:t>
    </dgm:pt>
    <dgm:pt modelId="{E7F0039D-98AE-481D-9092-E50B221DE386}">
      <dgm:prSet/>
      <dgm:spPr/>
      <dgm:t>
        <a:bodyPr/>
        <a:lstStyle/>
        <a:p>
          <a:r>
            <a:rPr lang="en-US"/>
            <a:t>24/7 DCS Contact Information: Child Abuse Hotline-1-877-237-0004</a:t>
          </a:r>
        </a:p>
      </dgm:t>
    </dgm:pt>
    <dgm:pt modelId="{286FB265-AE72-4A81-A392-96ECD1C07D20}" type="parTrans" cxnId="{43B86759-BD3E-4BE4-A7F3-C078B66153EF}">
      <dgm:prSet/>
      <dgm:spPr/>
      <dgm:t>
        <a:bodyPr/>
        <a:lstStyle/>
        <a:p>
          <a:endParaRPr lang="en-US"/>
        </a:p>
      </dgm:t>
    </dgm:pt>
    <dgm:pt modelId="{96D5631C-2BCF-4B90-AF4B-37670BFE42BD}" type="sibTrans" cxnId="{43B86759-BD3E-4BE4-A7F3-C078B66153EF}">
      <dgm:prSet/>
      <dgm:spPr/>
      <dgm:t>
        <a:bodyPr/>
        <a:lstStyle/>
        <a:p>
          <a:endParaRPr lang="en-US"/>
        </a:p>
      </dgm:t>
    </dgm:pt>
    <dgm:pt modelId="{FE5C1C87-EFDC-4EF1-8A33-987543AB5E1D}">
      <dgm:prSet/>
      <dgm:spPr/>
      <dgm:t>
        <a:bodyPr/>
        <a:lstStyle/>
        <a:p>
          <a:r>
            <a:rPr lang="en-US"/>
            <a:t>Child Abuse Hotline School K-12 line: 1-855-209-4226</a:t>
          </a:r>
        </a:p>
      </dgm:t>
    </dgm:pt>
    <dgm:pt modelId="{9F680733-8E7D-474B-B567-D548D73906E7}" type="parTrans" cxnId="{37C369AD-75E2-4638-9A05-03CC592E48B2}">
      <dgm:prSet/>
      <dgm:spPr/>
      <dgm:t>
        <a:bodyPr/>
        <a:lstStyle/>
        <a:p>
          <a:endParaRPr lang="en-US"/>
        </a:p>
      </dgm:t>
    </dgm:pt>
    <dgm:pt modelId="{84C81344-8069-4D09-A44D-DA66B88A9E4F}" type="sibTrans" cxnId="{37C369AD-75E2-4638-9A05-03CC592E48B2}">
      <dgm:prSet/>
      <dgm:spPr/>
      <dgm:t>
        <a:bodyPr/>
        <a:lstStyle/>
        <a:p>
          <a:endParaRPr lang="en-US"/>
        </a:p>
      </dgm:t>
    </dgm:pt>
    <dgm:pt modelId="{A7B5CF5B-694A-4DE2-81C4-606F533393F4}">
      <dgm:prSet/>
      <dgm:spPr/>
      <dgm:t>
        <a:bodyPr/>
        <a:lstStyle/>
        <a:p>
          <a:r>
            <a:rPr lang="en-US"/>
            <a:t>Child Abuse Reporting and Tracking site-apps.tn.gov/carat/</a:t>
          </a:r>
        </a:p>
      </dgm:t>
    </dgm:pt>
    <dgm:pt modelId="{3789FE30-AFA3-41B5-83BB-C284A753433C}" type="parTrans" cxnId="{CACE0CB3-F974-4723-A71E-0295DB1D9DE0}">
      <dgm:prSet/>
      <dgm:spPr/>
      <dgm:t>
        <a:bodyPr/>
        <a:lstStyle/>
        <a:p>
          <a:endParaRPr lang="en-US"/>
        </a:p>
      </dgm:t>
    </dgm:pt>
    <dgm:pt modelId="{F5A9C127-5AC8-44AB-910D-72FE9742DC73}" type="sibTrans" cxnId="{CACE0CB3-F974-4723-A71E-0295DB1D9DE0}">
      <dgm:prSet/>
      <dgm:spPr/>
      <dgm:t>
        <a:bodyPr/>
        <a:lstStyle/>
        <a:p>
          <a:endParaRPr lang="en-US"/>
        </a:p>
      </dgm:t>
    </dgm:pt>
    <dgm:pt modelId="{DEE73208-0163-453E-809B-D0069E3118A2}" type="pres">
      <dgm:prSet presAssocID="{D18A94CD-0B30-487C-8584-F9E804911CAE}" presName="vert0" presStyleCnt="0">
        <dgm:presLayoutVars>
          <dgm:dir/>
          <dgm:animOne val="branch"/>
          <dgm:animLvl val="lvl"/>
        </dgm:presLayoutVars>
      </dgm:prSet>
      <dgm:spPr/>
    </dgm:pt>
    <dgm:pt modelId="{9244D199-486A-4D58-8EB8-B7C6B0469286}" type="pres">
      <dgm:prSet presAssocID="{E7D2522D-8476-4858-A935-654E3295426B}" presName="thickLine" presStyleLbl="alignNode1" presStyleIdx="0" presStyleCnt="6"/>
      <dgm:spPr/>
    </dgm:pt>
    <dgm:pt modelId="{538F779F-3502-4886-910E-0853857F325A}" type="pres">
      <dgm:prSet presAssocID="{E7D2522D-8476-4858-A935-654E3295426B}" presName="horz1" presStyleCnt="0"/>
      <dgm:spPr/>
    </dgm:pt>
    <dgm:pt modelId="{96FCAC09-7E32-4654-9A38-86CA1DE31EDD}" type="pres">
      <dgm:prSet presAssocID="{E7D2522D-8476-4858-A935-654E3295426B}" presName="tx1" presStyleLbl="revTx" presStyleIdx="0" presStyleCnt="6"/>
      <dgm:spPr/>
    </dgm:pt>
    <dgm:pt modelId="{46AA2180-778D-4FC7-9F0E-BF0369758EF6}" type="pres">
      <dgm:prSet presAssocID="{E7D2522D-8476-4858-A935-654E3295426B}" presName="vert1" presStyleCnt="0"/>
      <dgm:spPr/>
    </dgm:pt>
    <dgm:pt modelId="{DF3D518E-3AF6-4CC0-90B7-DA89FF15B3D4}" type="pres">
      <dgm:prSet presAssocID="{7C97BAA6-12A5-4B68-AE68-728B6DA12CF7}" presName="thickLine" presStyleLbl="alignNode1" presStyleIdx="1" presStyleCnt="6"/>
      <dgm:spPr/>
    </dgm:pt>
    <dgm:pt modelId="{14B5A659-56C7-42B9-A232-13F9E3D7DAAD}" type="pres">
      <dgm:prSet presAssocID="{7C97BAA6-12A5-4B68-AE68-728B6DA12CF7}" presName="horz1" presStyleCnt="0"/>
      <dgm:spPr/>
    </dgm:pt>
    <dgm:pt modelId="{5F147BF6-71EC-47D3-BA8C-10075848FA63}" type="pres">
      <dgm:prSet presAssocID="{7C97BAA6-12A5-4B68-AE68-728B6DA12CF7}" presName="tx1" presStyleLbl="revTx" presStyleIdx="1" presStyleCnt="6"/>
      <dgm:spPr/>
    </dgm:pt>
    <dgm:pt modelId="{FCCA3BD8-340D-4875-AD8B-894C828F19AF}" type="pres">
      <dgm:prSet presAssocID="{7C97BAA6-12A5-4B68-AE68-728B6DA12CF7}" presName="vert1" presStyleCnt="0"/>
      <dgm:spPr/>
    </dgm:pt>
    <dgm:pt modelId="{9D9514BD-8115-4A18-A34A-828496BDDBB3}" type="pres">
      <dgm:prSet presAssocID="{E9463554-52E9-45B9-96AF-4D99D80D1112}" presName="thickLine" presStyleLbl="alignNode1" presStyleIdx="2" presStyleCnt="6"/>
      <dgm:spPr/>
    </dgm:pt>
    <dgm:pt modelId="{4CB86BEA-3F12-4681-85A9-96F9E02E01F5}" type="pres">
      <dgm:prSet presAssocID="{E9463554-52E9-45B9-96AF-4D99D80D1112}" presName="horz1" presStyleCnt="0"/>
      <dgm:spPr/>
    </dgm:pt>
    <dgm:pt modelId="{1FAC091D-0191-49AD-AA91-BAB00B2AB54F}" type="pres">
      <dgm:prSet presAssocID="{E9463554-52E9-45B9-96AF-4D99D80D1112}" presName="tx1" presStyleLbl="revTx" presStyleIdx="2" presStyleCnt="6"/>
      <dgm:spPr/>
    </dgm:pt>
    <dgm:pt modelId="{1D7BE76E-F3C9-4E3D-9858-F8872CD83B99}" type="pres">
      <dgm:prSet presAssocID="{E9463554-52E9-45B9-96AF-4D99D80D1112}" presName="vert1" presStyleCnt="0"/>
      <dgm:spPr/>
    </dgm:pt>
    <dgm:pt modelId="{7F649893-D185-4E93-ABB5-32B8C34A3740}" type="pres">
      <dgm:prSet presAssocID="{E7F0039D-98AE-481D-9092-E50B221DE386}" presName="thickLine" presStyleLbl="alignNode1" presStyleIdx="3" presStyleCnt="6"/>
      <dgm:spPr/>
    </dgm:pt>
    <dgm:pt modelId="{4DE55FE4-1619-4F50-B98F-473DB97A5473}" type="pres">
      <dgm:prSet presAssocID="{E7F0039D-98AE-481D-9092-E50B221DE386}" presName="horz1" presStyleCnt="0"/>
      <dgm:spPr/>
    </dgm:pt>
    <dgm:pt modelId="{D978928A-E91E-4A5C-B73A-A889C7BA8525}" type="pres">
      <dgm:prSet presAssocID="{E7F0039D-98AE-481D-9092-E50B221DE386}" presName="tx1" presStyleLbl="revTx" presStyleIdx="3" presStyleCnt="6"/>
      <dgm:spPr/>
    </dgm:pt>
    <dgm:pt modelId="{E3A09847-2821-4BB2-AFB9-6591EB21AD3B}" type="pres">
      <dgm:prSet presAssocID="{E7F0039D-98AE-481D-9092-E50B221DE386}" presName="vert1" presStyleCnt="0"/>
      <dgm:spPr/>
    </dgm:pt>
    <dgm:pt modelId="{18C04BFC-4481-4096-A97B-6B14CA7F189C}" type="pres">
      <dgm:prSet presAssocID="{FE5C1C87-EFDC-4EF1-8A33-987543AB5E1D}" presName="thickLine" presStyleLbl="alignNode1" presStyleIdx="4" presStyleCnt="6"/>
      <dgm:spPr/>
    </dgm:pt>
    <dgm:pt modelId="{32915AAE-F77D-4647-A8C6-9006D70FD86B}" type="pres">
      <dgm:prSet presAssocID="{FE5C1C87-EFDC-4EF1-8A33-987543AB5E1D}" presName="horz1" presStyleCnt="0"/>
      <dgm:spPr/>
    </dgm:pt>
    <dgm:pt modelId="{DB5E7CE8-5200-414A-B29F-F7846C903A7A}" type="pres">
      <dgm:prSet presAssocID="{FE5C1C87-EFDC-4EF1-8A33-987543AB5E1D}" presName="tx1" presStyleLbl="revTx" presStyleIdx="4" presStyleCnt="6"/>
      <dgm:spPr/>
    </dgm:pt>
    <dgm:pt modelId="{26964859-29EA-40E4-A3DE-67E0FA64001F}" type="pres">
      <dgm:prSet presAssocID="{FE5C1C87-EFDC-4EF1-8A33-987543AB5E1D}" presName="vert1" presStyleCnt="0"/>
      <dgm:spPr/>
    </dgm:pt>
    <dgm:pt modelId="{F66F753B-6809-4C0D-A0BC-5C0EF061F929}" type="pres">
      <dgm:prSet presAssocID="{A7B5CF5B-694A-4DE2-81C4-606F533393F4}" presName="thickLine" presStyleLbl="alignNode1" presStyleIdx="5" presStyleCnt="6"/>
      <dgm:spPr/>
    </dgm:pt>
    <dgm:pt modelId="{ADE937A1-8160-458B-AE04-34B462A72FF5}" type="pres">
      <dgm:prSet presAssocID="{A7B5CF5B-694A-4DE2-81C4-606F533393F4}" presName="horz1" presStyleCnt="0"/>
      <dgm:spPr/>
    </dgm:pt>
    <dgm:pt modelId="{8B372178-AF3C-4015-9592-4D8658238BA5}" type="pres">
      <dgm:prSet presAssocID="{A7B5CF5B-694A-4DE2-81C4-606F533393F4}" presName="tx1" presStyleLbl="revTx" presStyleIdx="5" presStyleCnt="6"/>
      <dgm:spPr/>
    </dgm:pt>
    <dgm:pt modelId="{D50D949A-C97C-4BA1-8072-B483F5AA2BDE}" type="pres">
      <dgm:prSet presAssocID="{A7B5CF5B-694A-4DE2-81C4-606F533393F4}" presName="vert1" presStyleCnt="0"/>
      <dgm:spPr/>
    </dgm:pt>
  </dgm:ptLst>
  <dgm:cxnLst>
    <dgm:cxn modelId="{6DB44631-A790-48A9-AD85-A1EB11F20A8D}" srcId="{D18A94CD-0B30-487C-8584-F9E804911CAE}" destId="{E7D2522D-8476-4858-A935-654E3295426B}" srcOrd="0" destOrd="0" parTransId="{F5173F28-88B3-4BC5-99DF-3824B878A7DD}" sibTransId="{B80BEBF9-5BED-44A6-9C93-EC2B32B2373C}"/>
    <dgm:cxn modelId="{20372671-EED9-46D5-9207-9D2D616D6227}" type="presOf" srcId="{E7D2522D-8476-4858-A935-654E3295426B}" destId="{96FCAC09-7E32-4654-9A38-86CA1DE31EDD}" srcOrd="0" destOrd="0" presId="urn:microsoft.com/office/officeart/2008/layout/LinedList"/>
    <dgm:cxn modelId="{2BA34251-3590-4917-B4BC-56AB9D5C69C9}" type="presOf" srcId="{7C97BAA6-12A5-4B68-AE68-728B6DA12CF7}" destId="{5F147BF6-71EC-47D3-BA8C-10075848FA63}" srcOrd="0" destOrd="0" presId="urn:microsoft.com/office/officeart/2008/layout/LinedList"/>
    <dgm:cxn modelId="{43B86759-BD3E-4BE4-A7F3-C078B66153EF}" srcId="{D18A94CD-0B30-487C-8584-F9E804911CAE}" destId="{E7F0039D-98AE-481D-9092-E50B221DE386}" srcOrd="3" destOrd="0" parTransId="{286FB265-AE72-4A81-A392-96ECD1C07D20}" sibTransId="{96D5631C-2BCF-4B90-AF4B-37670BFE42BD}"/>
    <dgm:cxn modelId="{0ECD287D-13A8-4929-B12D-C249073524E7}" type="presOf" srcId="{E9463554-52E9-45B9-96AF-4D99D80D1112}" destId="{1FAC091D-0191-49AD-AA91-BAB00B2AB54F}" srcOrd="0" destOrd="0" presId="urn:microsoft.com/office/officeart/2008/layout/LinedList"/>
    <dgm:cxn modelId="{6E3D237E-1142-4754-8F30-8F0F513F85AC}" type="presOf" srcId="{E7F0039D-98AE-481D-9092-E50B221DE386}" destId="{D978928A-E91E-4A5C-B73A-A889C7BA8525}" srcOrd="0" destOrd="0" presId="urn:microsoft.com/office/officeart/2008/layout/LinedList"/>
    <dgm:cxn modelId="{F00AC580-EBB2-4489-BDC8-1CE26538CD37}" type="presOf" srcId="{D18A94CD-0B30-487C-8584-F9E804911CAE}" destId="{DEE73208-0163-453E-809B-D0069E3118A2}" srcOrd="0" destOrd="0" presId="urn:microsoft.com/office/officeart/2008/layout/LinedList"/>
    <dgm:cxn modelId="{12CF3198-A759-4E8E-AB0D-A8D06DFA42B9}" srcId="{D18A94CD-0B30-487C-8584-F9E804911CAE}" destId="{E9463554-52E9-45B9-96AF-4D99D80D1112}" srcOrd="2" destOrd="0" parTransId="{D473AC8C-55C8-421E-9138-CF59B2878BC1}" sibTransId="{654622F6-E5B9-4136-AB3D-9094315FBE77}"/>
    <dgm:cxn modelId="{37C369AD-75E2-4638-9A05-03CC592E48B2}" srcId="{D18A94CD-0B30-487C-8584-F9E804911CAE}" destId="{FE5C1C87-EFDC-4EF1-8A33-987543AB5E1D}" srcOrd="4" destOrd="0" parTransId="{9F680733-8E7D-474B-B567-D548D73906E7}" sibTransId="{84C81344-8069-4D09-A44D-DA66B88A9E4F}"/>
    <dgm:cxn modelId="{CACE0CB3-F974-4723-A71E-0295DB1D9DE0}" srcId="{D18A94CD-0B30-487C-8584-F9E804911CAE}" destId="{A7B5CF5B-694A-4DE2-81C4-606F533393F4}" srcOrd="5" destOrd="0" parTransId="{3789FE30-AFA3-41B5-83BB-C284A753433C}" sibTransId="{F5A9C127-5AC8-44AB-910D-72FE9742DC73}"/>
    <dgm:cxn modelId="{DA1FFFD8-E03F-48B2-87AD-4BA0472CF1DC}" type="presOf" srcId="{FE5C1C87-EFDC-4EF1-8A33-987543AB5E1D}" destId="{DB5E7CE8-5200-414A-B29F-F7846C903A7A}" srcOrd="0" destOrd="0" presId="urn:microsoft.com/office/officeart/2008/layout/LinedList"/>
    <dgm:cxn modelId="{BE4F1EE6-6784-464F-943D-0E833DB14E8F}" srcId="{D18A94CD-0B30-487C-8584-F9E804911CAE}" destId="{7C97BAA6-12A5-4B68-AE68-728B6DA12CF7}" srcOrd="1" destOrd="0" parTransId="{67734BFE-6031-451B-A295-ACAB38EEFB0B}" sibTransId="{6AAF1932-E634-4AA0-AEAE-5A7C9EEF4DEC}"/>
    <dgm:cxn modelId="{74C8D3E6-BC7E-4C0D-80E3-0C4CD0324BBB}" type="presOf" srcId="{A7B5CF5B-694A-4DE2-81C4-606F533393F4}" destId="{8B372178-AF3C-4015-9592-4D8658238BA5}" srcOrd="0" destOrd="0" presId="urn:microsoft.com/office/officeart/2008/layout/LinedList"/>
    <dgm:cxn modelId="{BE5D9FD4-434D-4A2E-BB18-733AA57E2932}" type="presParOf" srcId="{DEE73208-0163-453E-809B-D0069E3118A2}" destId="{9244D199-486A-4D58-8EB8-B7C6B0469286}" srcOrd="0" destOrd="0" presId="urn:microsoft.com/office/officeart/2008/layout/LinedList"/>
    <dgm:cxn modelId="{E8DB6257-7F16-466E-B1A9-950E6DE59BDD}" type="presParOf" srcId="{DEE73208-0163-453E-809B-D0069E3118A2}" destId="{538F779F-3502-4886-910E-0853857F325A}" srcOrd="1" destOrd="0" presId="urn:microsoft.com/office/officeart/2008/layout/LinedList"/>
    <dgm:cxn modelId="{96DA0E4F-A509-4196-939C-AB70E0F7030B}" type="presParOf" srcId="{538F779F-3502-4886-910E-0853857F325A}" destId="{96FCAC09-7E32-4654-9A38-86CA1DE31EDD}" srcOrd="0" destOrd="0" presId="urn:microsoft.com/office/officeart/2008/layout/LinedList"/>
    <dgm:cxn modelId="{8EA5BC2E-7764-4023-94AE-00B3098D9C18}" type="presParOf" srcId="{538F779F-3502-4886-910E-0853857F325A}" destId="{46AA2180-778D-4FC7-9F0E-BF0369758EF6}" srcOrd="1" destOrd="0" presId="urn:microsoft.com/office/officeart/2008/layout/LinedList"/>
    <dgm:cxn modelId="{AE2BE176-8403-4E47-9422-11BFA3C2F71A}" type="presParOf" srcId="{DEE73208-0163-453E-809B-D0069E3118A2}" destId="{DF3D518E-3AF6-4CC0-90B7-DA89FF15B3D4}" srcOrd="2" destOrd="0" presId="urn:microsoft.com/office/officeart/2008/layout/LinedList"/>
    <dgm:cxn modelId="{AF9FD889-947E-4923-9085-135DD816569C}" type="presParOf" srcId="{DEE73208-0163-453E-809B-D0069E3118A2}" destId="{14B5A659-56C7-42B9-A232-13F9E3D7DAAD}" srcOrd="3" destOrd="0" presId="urn:microsoft.com/office/officeart/2008/layout/LinedList"/>
    <dgm:cxn modelId="{21E5FD67-770E-4B05-835D-CBF071CBB395}" type="presParOf" srcId="{14B5A659-56C7-42B9-A232-13F9E3D7DAAD}" destId="{5F147BF6-71EC-47D3-BA8C-10075848FA63}" srcOrd="0" destOrd="0" presId="urn:microsoft.com/office/officeart/2008/layout/LinedList"/>
    <dgm:cxn modelId="{D21FEAF8-16AF-46CE-A8F0-5CA6344C86EA}" type="presParOf" srcId="{14B5A659-56C7-42B9-A232-13F9E3D7DAAD}" destId="{FCCA3BD8-340D-4875-AD8B-894C828F19AF}" srcOrd="1" destOrd="0" presId="urn:microsoft.com/office/officeart/2008/layout/LinedList"/>
    <dgm:cxn modelId="{B581800A-2C10-4DA0-938B-3B4235608807}" type="presParOf" srcId="{DEE73208-0163-453E-809B-D0069E3118A2}" destId="{9D9514BD-8115-4A18-A34A-828496BDDBB3}" srcOrd="4" destOrd="0" presId="urn:microsoft.com/office/officeart/2008/layout/LinedList"/>
    <dgm:cxn modelId="{C1211533-4E15-483B-8BC9-746C1F853D28}" type="presParOf" srcId="{DEE73208-0163-453E-809B-D0069E3118A2}" destId="{4CB86BEA-3F12-4681-85A9-96F9E02E01F5}" srcOrd="5" destOrd="0" presId="urn:microsoft.com/office/officeart/2008/layout/LinedList"/>
    <dgm:cxn modelId="{57D67731-F55B-4BD3-9995-562FA70B7BAC}" type="presParOf" srcId="{4CB86BEA-3F12-4681-85A9-96F9E02E01F5}" destId="{1FAC091D-0191-49AD-AA91-BAB00B2AB54F}" srcOrd="0" destOrd="0" presId="urn:microsoft.com/office/officeart/2008/layout/LinedList"/>
    <dgm:cxn modelId="{D05B25BC-26A5-46C3-A661-8544B0F42235}" type="presParOf" srcId="{4CB86BEA-3F12-4681-85A9-96F9E02E01F5}" destId="{1D7BE76E-F3C9-4E3D-9858-F8872CD83B99}" srcOrd="1" destOrd="0" presId="urn:microsoft.com/office/officeart/2008/layout/LinedList"/>
    <dgm:cxn modelId="{BF52AB9E-D688-4EE9-9663-FF6BE003711F}" type="presParOf" srcId="{DEE73208-0163-453E-809B-D0069E3118A2}" destId="{7F649893-D185-4E93-ABB5-32B8C34A3740}" srcOrd="6" destOrd="0" presId="urn:microsoft.com/office/officeart/2008/layout/LinedList"/>
    <dgm:cxn modelId="{A658245C-7684-4C45-9709-476B065C34C1}" type="presParOf" srcId="{DEE73208-0163-453E-809B-D0069E3118A2}" destId="{4DE55FE4-1619-4F50-B98F-473DB97A5473}" srcOrd="7" destOrd="0" presId="urn:microsoft.com/office/officeart/2008/layout/LinedList"/>
    <dgm:cxn modelId="{7634249E-FEAA-4887-BD07-C5F39C3A5C7E}" type="presParOf" srcId="{4DE55FE4-1619-4F50-B98F-473DB97A5473}" destId="{D978928A-E91E-4A5C-B73A-A889C7BA8525}" srcOrd="0" destOrd="0" presId="urn:microsoft.com/office/officeart/2008/layout/LinedList"/>
    <dgm:cxn modelId="{9EE5DF0D-987E-411C-B6C9-71D43933E38A}" type="presParOf" srcId="{4DE55FE4-1619-4F50-B98F-473DB97A5473}" destId="{E3A09847-2821-4BB2-AFB9-6591EB21AD3B}" srcOrd="1" destOrd="0" presId="urn:microsoft.com/office/officeart/2008/layout/LinedList"/>
    <dgm:cxn modelId="{766F9084-8742-464B-B867-C1F134B9B818}" type="presParOf" srcId="{DEE73208-0163-453E-809B-D0069E3118A2}" destId="{18C04BFC-4481-4096-A97B-6B14CA7F189C}" srcOrd="8" destOrd="0" presId="urn:microsoft.com/office/officeart/2008/layout/LinedList"/>
    <dgm:cxn modelId="{2B3EABA5-B04C-4A0B-9499-143D046ACBC6}" type="presParOf" srcId="{DEE73208-0163-453E-809B-D0069E3118A2}" destId="{32915AAE-F77D-4647-A8C6-9006D70FD86B}" srcOrd="9" destOrd="0" presId="urn:microsoft.com/office/officeart/2008/layout/LinedList"/>
    <dgm:cxn modelId="{DAECC320-3C49-44C7-92CA-DBC343AD4ECD}" type="presParOf" srcId="{32915AAE-F77D-4647-A8C6-9006D70FD86B}" destId="{DB5E7CE8-5200-414A-B29F-F7846C903A7A}" srcOrd="0" destOrd="0" presId="urn:microsoft.com/office/officeart/2008/layout/LinedList"/>
    <dgm:cxn modelId="{6C44BDDD-9921-4774-85E0-5CCCF323CD20}" type="presParOf" srcId="{32915AAE-F77D-4647-A8C6-9006D70FD86B}" destId="{26964859-29EA-40E4-A3DE-67E0FA64001F}" srcOrd="1" destOrd="0" presId="urn:microsoft.com/office/officeart/2008/layout/LinedList"/>
    <dgm:cxn modelId="{09D0E259-5889-4166-8B1D-F3A062181D4B}" type="presParOf" srcId="{DEE73208-0163-453E-809B-D0069E3118A2}" destId="{F66F753B-6809-4C0D-A0BC-5C0EF061F929}" srcOrd="10" destOrd="0" presId="urn:microsoft.com/office/officeart/2008/layout/LinedList"/>
    <dgm:cxn modelId="{16437338-EC6D-4A73-976E-2674001EC57D}" type="presParOf" srcId="{DEE73208-0163-453E-809B-D0069E3118A2}" destId="{ADE937A1-8160-458B-AE04-34B462A72FF5}" srcOrd="11" destOrd="0" presId="urn:microsoft.com/office/officeart/2008/layout/LinedList"/>
    <dgm:cxn modelId="{9F6BDE1A-BA22-4C6F-BD1D-29917E816F64}" type="presParOf" srcId="{ADE937A1-8160-458B-AE04-34B462A72FF5}" destId="{8B372178-AF3C-4015-9592-4D8658238BA5}" srcOrd="0" destOrd="0" presId="urn:microsoft.com/office/officeart/2008/layout/LinedList"/>
    <dgm:cxn modelId="{1E23D311-BE20-4432-AFD0-428218355062}" type="presParOf" srcId="{ADE937A1-8160-458B-AE04-34B462A72FF5}" destId="{D50D949A-C97C-4BA1-8072-B483F5AA2BD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4D199-486A-4D58-8EB8-B7C6B0469286}">
      <dsp:nvSpPr>
        <dsp:cNvPr id="0" name=""/>
        <dsp:cNvSpPr/>
      </dsp:nvSpPr>
      <dsp:spPr>
        <a:xfrm>
          <a:off x="0" y="1953"/>
          <a:ext cx="51435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FCAC09-7E32-4654-9A38-86CA1DE31EDD}">
      <dsp:nvSpPr>
        <dsp:cNvPr id="0" name=""/>
        <dsp:cNvSpPr/>
      </dsp:nvSpPr>
      <dsp:spPr>
        <a:xfrm>
          <a:off x="0" y="1953"/>
          <a:ext cx="5143500" cy="66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T.C.A. 37-1-605(d)(1) TN Child Abuse law</a:t>
          </a:r>
        </a:p>
      </dsp:txBody>
      <dsp:txXfrm>
        <a:off x="0" y="1953"/>
        <a:ext cx="5143500" cy="666098"/>
      </dsp:txXfrm>
    </dsp:sp>
    <dsp:sp modelId="{DF3D518E-3AF6-4CC0-90B7-DA89FF15B3D4}">
      <dsp:nvSpPr>
        <dsp:cNvPr id="0" name=""/>
        <dsp:cNvSpPr/>
      </dsp:nvSpPr>
      <dsp:spPr>
        <a:xfrm>
          <a:off x="0" y="668052"/>
          <a:ext cx="51435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47BF6-71EC-47D3-BA8C-10075848FA63}">
      <dsp:nvSpPr>
        <dsp:cNvPr id="0" name=""/>
        <dsp:cNvSpPr/>
      </dsp:nvSpPr>
      <dsp:spPr>
        <a:xfrm>
          <a:off x="0" y="668052"/>
          <a:ext cx="5143500" cy="66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Everyone is a mandated reporter!</a:t>
          </a:r>
          <a:endParaRPr lang="en-US" sz="1800" kern="1200"/>
        </a:p>
      </dsp:txBody>
      <dsp:txXfrm>
        <a:off x="0" y="668052"/>
        <a:ext cx="5143500" cy="666098"/>
      </dsp:txXfrm>
    </dsp:sp>
    <dsp:sp modelId="{9D9514BD-8115-4A18-A34A-828496BDDBB3}">
      <dsp:nvSpPr>
        <dsp:cNvPr id="0" name=""/>
        <dsp:cNvSpPr/>
      </dsp:nvSpPr>
      <dsp:spPr>
        <a:xfrm>
          <a:off x="0" y="1334151"/>
          <a:ext cx="51435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C091D-0191-49AD-AA91-BAB00B2AB54F}">
      <dsp:nvSpPr>
        <dsp:cNvPr id="0" name=""/>
        <dsp:cNvSpPr/>
      </dsp:nvSpPr>
      <dsp:spPr>
        <a:xfrm>
          <a:off x="0" y="1334151"/>
          <a:ext cx="5143500" cy="66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Failure to report is a Class A misdemeanor. Fine for “failure to report” is not to exceed $2,500</a:t>
          </a:r>
        </a:p>
      </dsp:txBody>
      <dsp:txXfrm>
        <a:off x="0" y="1334151"/>
        <a:ext cx="5143500" cy="666098"/>
      </dsp:txXfrm>
    </dsp:sp>
    <dsp:sp modelId="{7F649893-D185-4E93-ABB5-32B8C34A3740}">
      <dsp:nvSpPr>
        <dsp:cNvPr id="0" name=""/>
        <dsp:cNvSpPr/>
      </dsp:nvSpPr>
      <dsp:spPr>
        <a:xfrm>
          <a:off x="0" y="2000250"/>
          <a:ext cx="51435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8928A-E91E-4A5C-B73A-A889C7BA8525}">
      <dsp:nvSpPr>
        <dsp:cNvPr id="0" name=""/>
        <dsp:cNvSpPr/>
      </dsp:nvSpPr>
      <dsp:spPr>
        <a:xfrm>
          <a:off x="0" y="2000250"/>
          <a:ext cx="5143500" cy="66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24/7 DCS Contact Information: Child Abuse Hotline-1-877-237-0004</a:t>
          </a:r>
        </a:p>
      </dsp:txBody>
      <dsp:txXfrm>
        <a:off x="0" y="2000250"/>
        <a:ext cx="5143500" cy="666098"/>
      </dsp:txXfrm>
    </dsp:sp>
    <dsp:sp modelId="{18C04BFC-4481-4096-A97B-6B14CA7F189C}">
      <dsp:nvSpPr>
        <dsp:cNvPr id="0" name=""/>
        <dsp:cNvSpPr/>
      </dsp:nvSpPr>
      <dsp:spPr>
        <a:xfrm>
          <a:off x="0" y="2666348"/>
          <a:ext cx="51435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5E7CE8-5200-414A-B29F-F7846C903A7A}">
      <dsp:nvSpPr>
        <dsp:cNvPr id="0" name=""/>
        <dsp:cNvSpPr/>
      </dsp:nvSpPr>
      <dsp:spPr>
        <a:xfrm>
          <a:off x="0" y="2666348"/>
          <a:ext cx="5143500" cy="66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Child Abuse Hotline School K-12 line: 1-855-209-4226</a:t>
          </a:r>
        </a:p>
      </dsp:txBody>
      <dsp:txXfrm>
        <a:off x="0" y="2666348"/>
        <a:ext cx="5143500" cy="666098"/>
      </dsp:txXfrm>
    </dsp:sp>
    <dsp:sp modelId="{F66F753B-6809-4C0D-A0BC-5C0EF061F929}">
      <dsp:nvSpPr>
        <dsp:cNvPr id="0" name=""/>
        <dsp:cNvSpPr/>
      </dsp:nvSpPr>
      <dsp:spPr>
        <a:xfrm>
          <a:off x="0" y="3332447"/>
          <a:ext cx="51435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372178-AF3C-4015-9592-4D8658238BA5}">
      <dsp:nvSpPr>
        <dsp:cNvPr id="0" name=""/>
        <dsp:cNvSpPr/>
      </dsp:nvSpPr>
      <dsp:spPr>
        <a:xfrm>
          <a:off x="0" y="3332447"/>
          <a:ext cx="5143500" cy="66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Child Abuse Reporting and Tracking site-apps.tn.gov/carat/</a:t>
          </a:r>
        </a:p>
      </dsp:txBody>
      <dsp:txXfrm>
        <a:off x="0" y="3332447"/>
        <a:ext cx="5143500" cy="66609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1"/>
            <a:ext cx="3037840" cy="464579"/>
          </a:xfrm>
          <a:prstGeom prst="rect">
            <a:avLst/>
          </a:prstGeom>
          <a:noFill/>
          <a:ln w="9525">
            <a:noFill/>
            <a:miter lim="800000"/>
            <a:headEnd/>
            <a:tailEnd/>
          </a:ln>
          <a:effectLst/>
        </p:spPr>
        <p:txBody>
          <a:bodyPr vert="horz" wrap="square" lIns="92957" tIns="46479" rIns="92957" bIns="46479" numCol="1" anchor="t" anchorCtr="0" compatLnSpc="1">
            <a:prstTxWarp prst="textNoShape">
              <a:avLst/>
            </a:prstTxWarp>
          </a:bodyPr>
          <a:lstStyle>
            <a:lvl1pPr>
              <a:defRPr sz="1200">
                <a:cs typeface="+mn-cs"/>
              </a:defRPr>
            </a:lvl1pPr>
          </a:lstStyle>
          <a:p>
            <a:pPr>
              <a:defRPr/>
            </a:pPr>
            <a:endParaRPr lang="en-US" dirty="0"/>
          </a:p>
        </p:txBody>
      </p:sp>
      <p:sp>
        <p:nvSpPr>
          <p:cNvPr id="43011" name="Rectangle 3"/>
          <p:cNvSpPr>
            <a:spLocks noGrp="1" noChangeArrowheads="1"/>
          </p:cNvSpPr>
          <p:nvPr>
            <p:ph type="dt" sz="quarter" idx="1"/>
          </p:nvPr>
        </p:nvSpPr>
        <p:spPr bwMode="auto">
          <a:xfrm>
            <a:off x="3972560" y="1"/>
            <a:ext cx="3037840" cy="464579"/>
          </a:xfrm>
          <a:prstGeom prst="rect">
            <a:avLst/>
          </a:prstGeom>
          <a:noFill/>
          <a:ln w="9525">
            <a:noFill/>
            <a:miter lim="800000"/>
            <a:headEnd/>
            <a:tailEnd/>
          </a:ln>
          <a:effectLst/>
        </p:spPr>
        <p:txBody>
          <a:bodyPr vert="horz" wrap="square" lIns="92957" tIns="46479" rIns="92957" bIns="46479" numCol="1" anchor="t" anchorCtr="0" compatLnSpc="1">
            <a:prstTxWarp prst="textNoShape">
              <a:avLst/>
            </a:prstTxWarp>
          </a:bodyPr>
          <a:lstStyle>
            <a:lvl1pPr algn="r">
              <a:defRPr sz="1200">
                <a:cs typeface="+mn-cs"/>
              </a:defRPr>
            </a:lvl1pPr>
          </a:lstStyle>
          <a:p>
            <a:pPr>
              <a:defRPr/>
            </a:pPr>
            <a:endParaRPr lang="en-US" dirty="0"/>
          </a:p>
        </p:txBody>
      </p:sp>
      <p:sp>
        <p:nvSpPr>
          <p:cNvPr id="43012" name="Rectangle 4"/>
          <p:cNvSpPr>
            <a:spLocks noGrp="1" noChangeArrowheads="1"/>
          </p:cNvSpPr>
          <p:nvPr>
            <p:ph type="ftr" sz="quarter" idx="2"/>
          </p:nvPr>
        </p:nvSpPr>
        <p:spPr bwMode="auto">
          <a:xfrm>
            <a:off x="0" y="8831822"/>
            <a:ext cx="3037840" cy="464579"/>
          </a:xfrm>
          <a:prstGeom prst="rect">
            <a:avLst/>
          </a:prstGeom>
          <a:noFill/>
          <a:ln w="9525">
            <a:noFill/>
            <a:miter lim="800000"/>
            <a:headEnd/>
            <a:tailEnd/>
          </a:ln>
          <a:effectLst/>
        </p:spPr>
        <p:txBody>
          <a:bodyPr vert="horz" wrap="square" lIns="92957" tIns="46479" rIns="92957" bIns="46479" numCol="1" anchor="b" anchorCtr="0" compatLnSpc="1">
            <a:prstTxWarp prst="textNoShape">
              <a:avLst/>
            </a:prstTxWarp>
          </a:bodyPr>
          <a:lstStyle>
            <a:lvl1pPr>
              <a:defRPr sz="1200">
                <a:cs typeface="+mn-cs"/>
              </a:defRPr>
            </a:lvl1pPr>
          </a:lstStyle>
          <a:p>
            <a:pPr>
              <a:defRPr/>
            </a:pPr>
            <a:endParaRPr lang="en-US" dirty="0"/>
          </a:p>
        </p:txBody>
      </p:sp>
      <p:sp>
        <p:nvSpPr>
          <p:cNvPr id="43013" name="Rectangle 5"/>
          <p:cNvSpPr>
            <a:spLocks noGrp="1" noChangeArrowheads="1"/>
          </p:cNvSpPr>
          <p:nvPr>
            <p:ph type="sldNum" sz="quarter" idx="3"/>
          </p:nvPr>
        </p:nvSpPr>
        <p:spPr bwMode="auto">
          <a:xfrm>
            <a:off x="3972560" y="8831822"/>
            <a:ext cx="3037840" cy="464579"/>
          </a:xfrm>
          <a:prstGeom prst="rect">
            <a:avLst/>
          </a:prstGeom>
          <a:noFill/>
          <a:ln w="9525">
            <a:noFill/>
            <a:miter lim="800000"/>
            <a:headEnd/>
            <a:tailEnd/>
          </a:ln>
          <a:effectLst/>
        </p:spPr>
        <p:txBody>
          <a:bodyPr vert="horz" wrap="square" lIns="92957" tIns="46479" rIns="92957" bIns="46479" numCol="1" anchor="b" anchorCtr="0" compatLnSpc="1">
            <a:prstTxWarp prst="textNoShape">
              <a:avLst/>
            </a:prstTxWarp>
          </a:bodyPr>
          <a:lstStyle>
            <a:lvl1pPr algn="r">
              <a:defRPr sz="1200">
                <a:cs typeface="+mn-cs"/>
              </a:defRPr>
            </a:lvl1pPr>
          </a:lstStyle>
          <a:p>
            <a:pPr>
              <a:defRPr/>
            </a:pPr>
            <a:fld id="{DFB7A3FE-4915-4A71-A60A-50DD3F7E6D70}" type="slidenum">
              <a:rPr lang="en-US"/>
              <a:pPr>
                <a:defRPr/>
              </a:pPr>
              <a:t>‹#›</a:t>
            </a:fld>
            <a:endParaRPr lang="en-US" dirty="0"/>
          </a:p>
        </p:txBody>
      </p:sp>
    </p:spTree>
    <p:extLst>
      <p:ext uri="{BB962C8B-B14F-4D97-AF65-F5344CB8AC3E}">
        <p14:creationId xmlns:p14="http://schemas.microsoft.com/office/powerpoint/2010/main" val="316801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7B68014-17D8-46E3-9C96-2846D1E07BF9}" type="datetimeFigureOut">
              <a:rPr lang="en-US" smtClean="0"/>
              <a:t>2/21/2023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2C820-5A52-4DB6-8C21-1824EF5212F2}" type="slidenum">
              <a:rPr lang="en-US" smtClean="0"/>
              <a:t>‹#›</a:t>
            </a:fld>
            <a:endParaRPr lang="en-US"/>
          </a:p>
        </p:txBody>
      </p:sp>
    </p:spTree>
    <p:extLst>
      <p:ext uri="{BB962C8B-B14F-4D97-AF65-F5344CB8AC3E}">
        <p14:creationId xmlns:p14="http://schemas.microsoft.com/office/powerpoint/2010/main" val="6207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2C820-5A52-4DB6-8C21-1824EF5212F2}" type="slidenum">
              <a:rPr lang="en-US" smtClean="0"/>
              <a:t>1</a:t>
            </a:fld>
            <a:endParaRPr lang="en-US"/>
          </a:p>
        </p:txBody>
      </p:sp>
    </p:spTree>
    <p:extLst>
      <p:ext uri="{BB962C8B-B14F-4D97-AF65-F5344CB8AC3E}">
        <p14:creationId xmlns:p14="http://schemas.microsoft.com/office/powerpoint/2010/main" val="137262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2C820-5A52-4DB6-8C21-1824EF5212F2}" type="slidenum">
              <a:rPr lang="en-US" smtClean="0"/>
              <a:t>13</a:t>
            </a:fld>
            <a:endParaRPr lang="en-US"/>
          </a:p>
        </p:txBody>
      </p:sp>
    </p:spTree>
    <p:extLst>
      <p:ext uri="{BB962C8B-B14F-4D97-AF65-F5344CB8AC3E}">
        <p14:creationId xmlns:p14="http://schemas.microsoft.com/office/powerpoint/2010/main" val="971411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5537405-8445-4F81-BC64-0FACF9EA68B9}" type="datetimeFigureOut">
              <a:rPr lang="en-US" smtClean="0"/>
              <a:pPr>
                <a:defRPr/>
              </a:pPr>
              <a:t>2/21/2023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0E2F1F2-EAB4-4B3D-BCC4-F332F94F684F}" type="slidenum">
              <a:rPr lang="en-US" smtClean="0"/>
              <a:pPr>
                <a:defRPr/>
              </a:pPr>
              <a:t>‹#›</a:t>
            </a:fld>
            <a:endParaRPr lang="en-US" dirty="0"/>
          </a:p>
        </p:txBody>
      </p:sp>
    </p:spTree>
    <p:extLst>
      <p:ext uri="{BB962C8B-B14F-4D97-AF65-F5344CB8AC3E}">
        <p14:creationId xmlns:p14="http://schemas.microsoft.com/office/powerpoint/2010/main" val="27551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pPr>
              <a:defRPr/>
            </a:pPr>
            <a:fld id="{E49E63DF-A2FC-410A-AC1B-6F24408CD45C}" type="datetimeFigureOut">
              <a:rPr lang="en-US" smtClean="0"/>
              <a:pPr>
                <a:defRPr/>
              </a:pPr>
              <a:t>2/21/2023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4CBA706-05CD-448C-BC2D-EA7978ACD970}" type="slidenum">
              <a:rPr lang="en-US" smtClean="0"/>
              <a:pPr>
                <a:defRPr/>
              </a:pPr>
              <a:t>‹#›</a:t>
            </a:fld>
            <a:endParaRPr lang="en-US" dirty="0"/>
          </a:p>
        </p:txBody>
      </p:sp>
    </p:spTree>
    <p:extLst>
      <p:ext uri="{BB962C8B-B14F-4D97-AF65-F5344CB8AC3E}">
        <p14:creationId xmlns:p14="http://schemas.microsoft.com/office/powerpoint/2010/main" val="361763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E49E63DF-A2FC-410A-AC1B-6F24408CD45C}" type="datetimeFigureOut">
              <a:rPr lang="en-US" smtClean="0"/>
              <a:pPr>
                <a:defRPr/>
              </a:pPr>
              <a:t>2/21/2023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4CBA706-05CD-448C-BC2D-EA7978ACD970}" type="slidenum">
              <a:rPr lang="en-US" smtClean="0"/>
              <a:pPr>
                <a:defRPr/>
              </a:pPr>
              <a:t>‹#›</a:t>
            </a:fld>
            <a:endParaRPr lang="en-US" dirty="0"/>
          </a:p>
        </p:txBody>
      </p:sp>
    </p:spTree>
    <p:extLst>
      <p:ext uri="{BB962C8B-B14F-4D97-AF65-F5344CB8AC3E}">
        <p14:creationId xmlns:p14="http://schemas.microsoft.com/office/powerpoint/2010/main" val="2588294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E49E63DF-A2FC-410A-AC1B-6F24408CD45C}" type="datetimeFigureOut">
              <a:rPr lang="en-US" smtClean="0"/>
              <a:pPr>
                <a:defRPr/>
              </a:pPr>
              <a:t>2/21/2023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4CBA706-05CD-448C-BC2D-EA7978ACD970}" type="slidenum">
              <a:rPr lang="en-US" smtClean="0"/>
              <a:pPr>
                <a:defRPr/>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98602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E49E63DF-A2FC-410A-AC1B-6F24408CD45C}" type="datetimeFigureOut">
              <a:rPr lang="en-US" smtClean="0"/>
              <a:pPr>
                <a:defRPr/>
              </a:pPr>
              <a:t>2/21/2023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4CBA706-05CD-448C-BC2D-EA7978ACD970}" type="slidenum">
              <a:rPr lang="en-US" smtClean="0"/>
              <a:pPr>
                <a:defRPr/>
              </a:pPr>
              <a:t>‹#›</a:t>
            </a:fld>
            <a:endParaRPr lang="en-US" dirty="0"/>
          </a:p>
        </p:txBody>
      </p:sp>
    </p:spTree>
    <p:extLst>
      <p:ext uri="{BB962C8B-B14F-4D97-AF65-F5344CB8AC3E}">
        <p14:creationId xmlns:p14="http://schemas.microsoft.com/office/powerpoint/2010/main" val="2376753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E49E63DF-A2FC-410A-AC1B-6F24408CD45C}" type="datetimeFigureOut">
              <a:rPr lang="en-US" smtClean="0"/>
              <a:pPr>
                <a:defRPr/>
              </a:pPr>
              <a:t>2/21/2023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4CBA706-05CD-448C-BC2D-EA7978ACD970}" type="slidenum">
              <a:rPr lang="en-US" smtClean="0"/>
              <a:pPr>
                <a:defRPr/>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47482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E49E63DF-A2FC-410A-AC1B-6F24408CD45C}" type="datetimeFigureOut">
              <a:rPr lang="en-US" smtClean="0"/>
              <a:pPr>
                <a:defRPr/>
              </a:pPr>
              <a:t>2/21/2023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4CBA706-05CD-448C-BC2D-EA7978ACD970}" type="slidenum">
              <a:rPr lang="en-US" smtClean="0"/>
              <a:pPr>
                <a:defRPr/>
              </a:pPr>
              <a:t>‹#›</a:t>
            </a:fld>
            <a:endParaRPr lang="en-US" dirty="0"/>
          </a:p>
        </p:txBody>
      </p:sp>
    </p:spTree>
    <p:extLst>
      <p:ext uri="{BB962C8B-B14F-4D97-AF65-F5344CB8AC3E}">
        <p14:creationId xmlns:p14="http://schemas.microsoft.com/office/powerpoint/2010/main" val="2016770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FDB077D-1055-4012-B8A0-8EFFB594B65B}" type="datetimeFigureOut">
              <a:rPr lang="en-US" smtClean="0"/>
              <a:pPr>
                <a:defRPr/>
              </a:pPr>
              <a:t>2/21/2023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C8E00D0-4051-4AA9-9BD7-41C39FB8C6C9}" type="slidenum">
              <a:rPr lang="en-US" smtClean="0"/>
              <a:pPr>
                <a:defRPr/>
              </a:pPr>
              <a:t>‹#›</a:t>
            </a:fld>
            <a:endParaRPr lang="en-US" dirty="0"/>
          </a:p>
        </p:txBody>
      </p:sp>
    </p:spTree>
    <p:extLst>
      <p:ext uri="{BB962C8B-B14F-4D97-AF65-F5344CB8AC3E}">
        <p14:creationId xmlns:p14="http://schemas.microsoft.com/office/powerpoint/2010/main" val="240861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60842CA-449B-470E-BC72-73A5906925B1}" type="datetimeFigureOut">
              <a:rPr lang="en-US" smtClean="0"/>
              <a:pPr>
                <a:defRPr/>
              </a:pPr>
              <a:t>2/21/2023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1E1594-DD0E-4076-B039-F43ABE5AE443}" type="slidenum">
              <a:rPr lang="en-US" smtClean="0"/>
              <a:pPr>
                <a:defRPr/>
              </a:pPr>
              <a:t>‹#›</a:t>
            </a:fld>
            <a:endParaRPr lang="en-US" dirty="0"/>
          </a:p>
        </p:txBody>
      </p:sp>
    </p:spTree>
    <p:extLst>
      <p:ext uri="{BB962C8B-B14F-4D97-AF65-F5344CB8AC3E}">
        <p14:creationId xmlns:p14="http://schemas.microsoft.com/office/powerpoint/2010/main" val="248827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0" name="Rectangle 9"/>
          <p:cNvSpPr/>
          <p:nvPr/>
        </p:nvSpPr>
        <p:spPr>
          <a:xfrm>
            <a:off x="980902" y="1267730"/>
            <a:ext cx="7182197"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851910" y="1267730"/>
            <a:ext cx="14401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3937635" y="1267730"/>
            <a:ext cx="126873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221827" y="2244830"/>
            <a:ext cx="6700347" cy="2437232"/>
          </a:xfrm>
        </p:spPr>
        <p:txBody>
          <a:bodyPr tIns="45720" bIns="45720" anchor="ctr">
            <a:normAutofit/>
          </a:bodyPr>
          <a:lstStyle>
            <a:lvl1pPr algn="ctr">
              <a:lnSpc>
                <a:spcPct val="83000"/>
              </a:lnSpc>
              <a:defRPr lang="en-US" sz="5100" b="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221826" y="4682063"/>
            <a:ext cx="6702635" cy="457201"/>
          </a:xfrm>
        </p:spPr>
        <p:txBody>
          <a:bodyPr>
            <a:normAutofit/>
          </a:bodyPr>
          <a:lstStyle>
            <a:lvl1pPr marL="0" indent="0" algn="ctr">
              <a:spcBef>
                <a:spcPts val="0"/>
              </a:spcBef>
              <a:buNone/>
              <a:defRPr sz="1350" spc="60" baseline="0">
                <a:solidFill>
                  <a:schemeClr val="tx1">
                    <a:lumMod val="95000"/>
                    <a:lumOff val="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0" name="Date Placeholder 19"/>
          <p:cNvSpPr>
            <a:spLocks noGrp="1"/>
          </p:cNvSpPr>
          <p:nvPr>
            <p:ph type="dt" sz="half" idx="10"/>
          </p:nvPr>
        </p:nvSpPr>
        <p:spPr>
          <a:xfrm>
            <a:off x="3989070" y="1341256"/>
            <a:ext cx="1165860" cy="485546"/>
          </a:xfrm>
        </p:spPr>
        <p:txBody>
          <a:bodyPr/>
          <a:lstStyle>
            <a:lvl1pPr algn="ctr">
              <a:defRPr sz="975" spc="0" baseline="0">
                <a:solidFill>
                  <a:srgbClr val="FFFFFF"/>
                </a:solidFill>
                <a:latin typeface="+mn-lt"/>
              </a:defRPr>
            </a:lvl1pPr>
          </a:lstStyle>
          <a:p>
            <a:fld id="{EA0C0817-A112-4847-8014-A94B7D2A4EA3}" type="datetime1">
              <a:rPr lang="en-US" smtClean="0"/>
              <a:t>2/21/2023</a:t>
            </a:fld>
            <a:endParaRPr lang="en-US" dirty="0"/>
          </a:p>
        </p:txBody>
      </p:sp>
      <p:sp>
        <p:nvSpPr>
          <p:cNvPr id="21" name="Footer Placeholder 20"/>
          <p:cNvSpPr>
            <a:spLocks noGrp="1"/>
          </p:cNvSpPr>
          <p:nvPr>
            <p:ph type="ftr" sz="quarter" idx="11"/>
          </p:nvPr>
        </p:nvSpPr>
        <p:spPr>
          <a:xfrm>
            <a:off x="1221826" y="5177408"/>
            <a:ext cx="4297721"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6455190" y="5177408"/>
            <a:ext cx="1466985"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93676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0995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2D9FF6E-3D1A-4174-95D1-FB40C56B5DE9}" type="datetimeFigureOut">
              <a:rPr lang="en-US" smtClean="0"/>
              <a:pPr>
                <a:defRPr/>
              </a:pPr>
              <a:t>2/21/2023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0211E2-5BF2-418A-814C-161BD4800FFB}" type="slidenum">
              <a:rPr lang="en-US" smtClean="0"/>
              <a:pPr>
                <a:defRPr/>
              </a:pPr>
              <a:t>‹#›</a:t>
            </a:fld>
            <a:endParaRPr lang="en-US" dirty="0"/>
          </a:p>
        </p:txBody>
      </p:sp>
    </p:spTree>
    <p:extLst>
      <p:ext uri="{BB962C8B-B14F-4D97-AF65-F5344CB8AC3E}">
        <p14:creationId xmlns:p14="http://schemas.microsoft.com/office/powerpoint/2010/main" val="239923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3" name="Rectangle 22"/>
          <p:cNvSpPr/>
          <p:nvPr/>
        </p:nvSpPr>
        <p:spPr>
          <a:xfrm>
            <a:off x="980902" y="1267730"/>
            <a:ext cx="7182197"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851910" y="1267730"/>
            <a:ext cx="14401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21867" y="2275166"/>
            <a:ext cx="6700266" cy="2406895"/>
          </a:xfrm>
        </p:spPr>
        <p:txBody>
          <a:bodyPr anchor="ctr">
            <a:normAutofit/>
          </a:bodyPr>
          <a:lstStyle>
            <a:lvl1pPr algn="ctr">
              <a:lnSpc>
                <a:spcPct val="83000"/>
              </a:lnSpc>
              <a:defRPr lang="en-US" sz="510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3937635" y="1267730"/>
            <a:ext cx="126873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221867" y="4682062"/>
            <a:ext cx="6704838" cy="457200"/>
          </a:xfrm>
        </p:spPr>
        <p:txBody>
          <a:bodyPr anchor="t">
            <a:normAutofit/>
          </a:bodyPr>
          <a:lstStyle>
            <a:lvl1pPr marL="0" indent="0" algn="ctr">
              <a:buNone/>
              <a:tabLst>
                <a:tab pos="1975247" algn="l"/>
              </a:tabLst>
              <a:defRPr sz="1350">
                <a:solidFill>
                  <a:schemeClr val="tx1">
                    <a:lumMod val="95000"/>
                    <a:lumOff val="5000"/>
                  </a:schemeClr>
                </a:solidFill>
                <a:effectLst/>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89070" y="1344503"/>
            <a:ext cx="1165860" cy="498781"/>
          </a:xfrm>
        </p:spPr>
        <p:txBody>
          <a:bodyPr/>
          <a:lstStyle>
            <a:lvl1pPr algn="ctr">
              <a:defRPr lang="en-US" sz="975" kern="1200" spc="0" baseline="0">
                <a:solidFill>
                  <a:srgbClr val="FFFFFF"/>
                </a:solidFill>
                <a:latin typeface="+mn-lt"/>
                <a:ea typeface="+mn-ea"/>
                <a:cs typeface="+mn-cs"/>
              </a:defRPr>
            </a:lvl1pPr>
          </a:lstStyle>
          <a:p>
            <a:fld id="{D9C646AA-F36E-4540-911D-FFFC0A0EF24A}" type="datetime1">
              <a:rPr lang="en-US" smtClean="0"/>
              <a:t>2/21/2023</a:t>
            </a:fld>
            <a:endParaRPr lang="en-US" dirty="0"/>
          </a:p>
        </p:txBody>
      </p:sp>
      <p:sp>
        <p:nvSpPr>
          <p:cNvPr id="5" name="Footer Placeholder 4"/>
          <p:cNvSpPr>
            <a:spLocks noGrp="1"/>
          </p:cNvSpPr>
          <p:nvPr>
            <p:ph type="ftr" sz="quarter" idx="11"/>
          </p:nvPr>
        </p:nvSpPr>
        <p:spPr>
          <a:xfrm>
            <a:off x="1221868" y="5177408"/>
            <a:ext cx="4245101"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6453379" y="5177408"/>
            <a:ext cx="1468754"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07071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2103120"/>
            <a:ext cx="349758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6320" y="2103120"/>
            <a:ext cx="349758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36138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2386" y="2074334"/>
            <a:ext cx="3497580" cy="640080"/>
          </a:xfrm>
        </p:spPr>
        <p:txBody>
          <a:bodyPr anchor="ctr">
            <a:normAutofit/>
          </a:bodyPr>
          <a:lstStyle>
            <a:lvl1pPr marL="0" indent="0" algn="l">
              <a:spcBef>
                <a:spcPts val="0"/>
              </a:spcBef>
              <a:buNone/>
              <a:defRPr sz="1425" b="1" i="0">
                <a:solidFill>
                  <a:schemeClr val="tx1"/>
                </a:solidFill>
                <a:latin typeface="+mn-lt"/>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2386" y="2792473"/>
            <a:ext cx="3497580" cy="3163825"/>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44034" y="2074334"/>
            <a:ext cx="3497580" cy="640080"/>
          </a:xfrm>
        </p:spPr>
        <p:txBody>
          <a:bodyPr anchor="ctr">
            <a:normAutofit/>
          </a:bodyPr>
          <a:lstStyle>
            <a:lvl1pPr marL="0" indent="0" algn="l">
              <a:spcBef>
                <a:spcPts val="0"/>
              </a:spcBef>
              <a:buNone/>
              <a:defRPr sz="1425" b="1">
                <a:solidFill>
                  <a:schemeClr val="tx1"/>
                </a:solidFill>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44034" y="2792472"/>
            <a:ext cx="3497580" cy="3164509"/>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61510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01197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35388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6089903" y="237744"/>
            <a:ext cx="286994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6190995" y="374904"/>
            <a:ext cx="2667762"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43651" y="607392"/>
            <a:ext cx="2371472" cy="1645920"/>
          </a:xfrm>
        </p:spPr>
        <p:txBody>
          <a:bodyPr anchor="b">
            <a:normAutofit/>
          </a:bodyPr>
          <a:lstStyle>
            <a:lvl1pPr algn="l" defTabSz="685800" rtl="0" eaLnBrk="1" latinLnBrk="0" hangingPunct="1">
              <a:lnSpc>
                <a:spcPct val="100000"/>
              </a:lnSpc>
              <a:spcBef>
                <a:spcPct val="0"/>
              </a:spcBef>
              <a:buNone/>
              <a:defRPr lang="en-US" sz="24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14350" y="609600"/>
            <a:ext cx="5143500" cy="5334000"/>
          </a:xfrm>
        </p:spPr>
        <p:txBody>
          <a:bodyPr/>
          <a:lstStyle>
            <a:lvl1pPr>
              <a:defRPr sz="1425"/>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43651" y="2336800"/>
            <a:ext cx="2371472" cy="3606800"/>
          </a:xfrm>
        </p:spPr>
        <p:txBody>
          <a:bodyPr>
            <a:normAutofit/>
          </a:bodyPr>
          <a:lstStyle>
            <a:lvl1pPr marL="0" indent="0">
              <a:lnSpc>
                <a:spcPct val="110000"/>
              </a:lnSpc>
              <a:spcBef>
                <a:spcPts val="600"/>
              </a:spcBef>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a:xfrm>
            <a:off x="4191000" y="6035040"/>
            <a:ext cx="1466850" cy="365760"/>
          </a:xfrm>
        </p:spPr>
        <p:txBody>
          <a:bodyPr/>
          <a:lstStyle>
            <a:lvl1pPr>
              <a:defRPr>
                <a:solidFill>
                  <a:schemeClr val="tx1">
                    <a:lumMod val="85000"/>
                    <a:lumOff val="15000"/>
                  </a:schemeClr>
                </a:solidFill>
              </a:defRPr>
            </a:lvl1pPr>
          </a:lstStyle>
          <a:p>
            <a:fld id="{7E8D12A6-918A-48BD-8CB9-CA713993B0EA}" type="datetime1">
              <a:rPr lang="en-US" smtClean="0"/>
              <a:t>2/21/2023</a:t>
            </a:fld>
            <a:endParaRPr lang="en-US"/>
          </a:p>
        </p:txBody>
      </p:sp>
      <p:sp>
        <p:nvSpPr>
          <p:cNvPr id="9" name="Footer Placeholder 8"/>
          <p:cNvSpPr>
            <a:spLocks noGrp="1"/>
          </p:cNvSpPr>
          <p:nvPr>
            <p:ph type="ftr" sz="quarter" idx="11"/>
          </p:nvPr>
        </p:nvSpPr>
        <p:spPr>
          <a:xfrm>
            <a:off x="514351" y="6035040"/>
            <a:ext cx="3438525"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7797547" y="6035040"/>
            <a:ext cx="917576"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180139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6089903" y="237744"/>
            <a:ext cx="286994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71450" y="237744"/>
            <a:ext cx="5772151" cy="6382512"/>
          </a:xfrm>
          <a:solidFill>
            <a:schemeClr val="accent1">
              <a:lumMod val="60000"/>
              <a:lumOff val="40000"/>
            </a:schemeClr>
          </a:solidFill>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a:xfrm>
            <a:off x="4246753" y="6035040"/>
            <a:ext cx="1553972"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2/21/2023</a:t>
            </a:fld>
            <a:endParaRPr lang="en-US" dirty="0"/>
          </a:p>
        </p:txBody>
      </p:sp>
      <p:sp>
        <p:nvSpPr>
          <p:cNvPr id="6" name="Footer Placeholder 5"/>
          <p:cNvSpPr>
            <a:spLocks noGrp="1"/>
          </p:cNvSpPr>
          <p:nvPr>
            <p:ph type="ftr" sz="quarter" idx="11"/>
          </p:nvPr>
        </p:nvSpPr>
        <p:spPr>
          <a:xfrm>
            <a:off x="459486" y="6035040"/>
            <a:ext cx="3441002" cy="365760"/>
          </a:xfrm>
        </p:spPr>
        <p:txBody>
          <a:bodyPr/>
          <a:lstStyle>
            <a:lvl1pPr marL="0" algn="r" defTabSz="685800" rtl="0" eaLnBrk="1" latinLnBrk="0" hangingPunct="1">
              <a:defRPr lang="en-US" sz="75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7797546" y="6035040"/>
            <a:ext cx="918972"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6190995" y="374904"/>
            <a:ext cx="2667762"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57937" y="603504"/>
            <a:ext cx="2358581" cy="1645920"/>
          </a:xfrm>
        </p:spPr>
        <p:txBody>
          <a:bodyPr anchor="b">
            <a:noAutofit/>
          </a:bodyPr>
          <a:lstStyle>
            <a:lvl1pPr algn="l">
              <a:lnSpc>
                <a:spcPct val="100000"/>
              </a:lnSpc>
              <a:defRPr sz="24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6357937" y="2386584"/>
            <a:ext cx="2358581" cy="3511296"/>
          </a:xfrm>
        </p:spPr>
        <p:txBody>
          <a:bodyPr>
            <a:normAutofit/>
          </a:bodyPr>
          <a:lstStyle>
            <a:lvl1pPr marL="0" indent="0" algn="l">
              <a:lnSpc>
                <a:spcPct val="110000"/>
              </a:lnSpc>
              <a:spcBef>
                <a:spcPts val="600"/>
              </a:spcBef>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197798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32965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1960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87CBEDFB-6DB3-4159-98DD-AF19E0A7C5CD}" type="datetimeFigureOut">
              <a:rPr lang="en-US" smtClean="0"/>
              <a:pPr>
                <a:defRPr/>
              </a:pPr>
              <a:t>2/21/2023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5C184BB-9854-4413-BF00-2919672E9932}" type="slidenum">
              <a:rPr lang="en-US" smtClean="0"/>
              <a:pPr>
                <a:defRPr/>
              </a:pPr>
              <a:t>‹#›</a:t>
            </a:fld>
            <a:endParaRPr lang="en-US" dirty="0"/>
          </a:p>
        </p:txBody>
      </p:sp>
    </p:spTree>
    <p:extLst>
      <p:ext uri="{BB962C8B-B14F-4D97-AF65-F5344CB8AC3E}">
        <p14:creationId xmlns:p14="http://schemas.microsoft.com/office/powerpoint/2010/main" val="192947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BEC6E093-55A8-4458-80A9-E1468C498CD8}" type="datetimeFigureOut">
              <a:rPr lang="en-US" smtClean="0"/>
              <a:pPr>
                <a:defRPr/>
              </a:pPr>
              <a:t>2/21/2023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E9B40F2-8C52-4BDD-9BFB-8D627BD8C0D8}" type="slidenum">
              <a:rPr lang="en-US" smtClean="0"/>
              <a:pPr>
                <a:defRPr/>
              </a:pPr>
              <a:t>‹#›</a:t>
            </a:fld>
            <a:endParaRPr lang="en-US" dirty="0"/>
          </a:p>
        </p:txBody>
      </p:sp>
    </p:spTree>
    <p:extLst>
      <p:ext uri="{BB962C8B-B14F-4D97-AF65-F5344CB8AC3E}">
        <p14:creationId xmlns:p14="http://schemas.microsoft.com/office/powerpoint/2010/main" val="38576978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390F4D74-C26D-4016-9C2C-852B7CC46D1C}" type="datetimeFigureOut">
              <a:rPr lang="en-US" smtClean="0"/>
              <a:pPr>
                <a:defRPr/>
              </a:pPr>
              <a:t>2/21/2023</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02C7D33-A8EA-4C0E-A146-48999176BAD8}" type="slidenum">
              <a:rPr lang="en-US" smtClean="0"/>
              <a:pPr>
                <a:defRPr/>
              </a:pPr>
              <a:t>‹#›</a:t>
            </a:fld>
            <a:endParaRPr lang="en-US" dirty="0"/>
          </a:p>
        </p:txBody>
      </p:sp>
    </p:spTree>
    <p:extLst>
      <p:ext uri="{BB962C8B-B14F-4D97-AF65-F5344CB8AC3E}">
        <p14:creationId xmlns:p14="http://schemas.microsoft.com/office/powerpoint/2010/main" val="262198057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8BEE659-208D-4FC8-B814-7030CED98853}" type="datetimeFigureOut">
              <a:rPr lang="en-US" smtClean="0"/>
              <a:pPr>
                <a:defRPr/>
              </a:pPr>
              <a:t>2/21/2023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3E858BA-8D70-43BC-A250-E03ADE26E10C}" type="slidenum">
              <a:rPr lang="en-US" smtClean="0"/>
              <a:pPr>
                <a:defRPr/>
              </a:pPr>
              <a:t>‹#›</a:t>
            </a:fld>
            <a:endParaRPr lang="en-US" dirty="0"/>
          </a:p>
        </p:txBody>
      </p:sp>
    </p:spTree>
    <p:extLst>
      <p:ext uri="{BB962C8B-B14F-4D97-AF65-F5344CB8AC3E}">
        <p14:creationId xmlns:p14="http://schemas.microsoft.com/office/powerpoint/2010/main" val="97424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226BFB4-E3E0-4D63-8A91-679B93A20462}" type="datetimeFigureOut">
              <a:rPr lang="en-US" smtClean="0"/>
              <a:pPr>
                <a:defRPr/>
              </a:pPr>
              <a:t>2/21/2023</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7763A99-5B2B-4621-AB6A-5550F379C555}" type="slidenum">
              <a:rPr lang="en-US" smtClean="0"/>
              <a:pPr>
                <a:defRPr/>
              </a:pPr>
              <a:t>‹#›</a:t>
            </a:fld>
            <a:endParaRPr lang="en-US" dirty="0"/>
          </a:p>
        </p:txBody>
      </p:sp>
    </p:spTree>
    <p:extLst>
      <p:ext uri="{BB962C8B-B14F-4D97-AF65-F5344CB8AC3E}">
        <p14:creationId xmlns:p14="http://schemas.microsoft.com/office/powerpoint/2010/main" val="155222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866587D-36ED-402D-8157-820E979F3C09}" type="datetimeFigureOut">
              <a:rPr lang="en-US" smtClean="0"/>
              <a:pPr>
                <a:defRPr/>
              </a:pPr>
              <a:t>2/21/2023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359A0B3-3494-445E-B24A-A172FFF5DA08}" type="slidenum">
              <a:rPr lang="en-US" smtClean="0"/>
              <a:pPr>
                <a:defRPr/>
              </a:pPr>
              <a:t>‹#›</a:t>
            </a:fld>
            <a:endParaRPr lang="en-US" dirty="0"/>
          </a:p>
        </p:txBody>
      </p:sp>
    </p:spTree>
    <p:extLst>
      <p:ext uri="{BB962C8B-B14F-4D97-AF65-F5344CB8AC3E}">
        <p14:creationId xmlns:p14="http://schemas.microsoft.com/office/powerpoint/2010/main" val="423734336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A43FCE0-D8BE-49DA-886F-38A5C4FEE3B9}" type="datetimeFigureOut">
              <a:rPr lang="en-US" smtClean="0"/>
              <a:pPr>
                <a:defRPr/>
              </a:pPr>
              <a:t>2/21/2023</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pPr>
              <a:defRPr/>
            </a:pPr>
            <a:fld id="{E079D950-0D78-4027-9119-5C795AD7F85B}" type="slidenum">
              <a:rPr lang="en-US" smtClean="0"/>
              <a:pPr>
                <a:defRPr/>
              </a:pPr>
              <a:t>‹#›</a:t>
            </a:fld>
            <a:endParaRPr lang="en-US" dirty="0"/>
          </a:p>
        </p:txBody>
      </p:sp>
    </p:spTree>
    <p:extLst>
      <p:ext uri="{BB962C8B-B14F-4D97-AF65-F5344CB8AC3E}">
        <p14:creationId xmlns:p14="http://schemas.microsoft.com/office/powerpoint/2010/main" val="206955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E49E63DF-A2FC-410A-AC1B-6F24408CD45C}" type="datetimeFigureOut">
              <a:rPr lang="en-US" smtClean="0"/>
              <a:pPr>
                <a:defRPr/>
              </a:pPr>
              <a:t>2/21/2023</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E4CBA706-05CD-448C-BC2D-EA7978ACD970}" type="slidenum">
              <a:rPr lang="en-US" smtClean="0"/>
              <a:pPr>
                <a:defRPr/>
              </a:pPr>
              <a:t>‹#›</a:t>
            </a:fld>
            <a:endParaRPr lang="en-US" dirty="0"/>
          </a:p>
        </p:txBody>
      </p:sp>
    </p:spTree>
    <p:extLst>
      <p:ext uri="{BB962C8B-B14F-4D97-AF65-F5344CB8AC3E}">
        <p14:creationId xmlns:p14="http://schemas.microsoft.com/office/powerpoint/2010/main" val="1224778221"/>
      </p:ext>
    </p:extLst>
  </p:cSld>
  <p:clrMap bg1="dk1" tx1="lt1" bg2="dk2" tx2="lt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 id="2147484478"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76022" y="237744"/>
            <a:ext cx="8791956"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278892" y="374904"/>
            <a:ext cx="8586216"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800100" y="642594"/>
            <a:ext cx="75438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0100" y="2103120"/>
            <a:ext cx="75438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42596" y="6035040"/>
            <a:ext cx="2169784" cy="365760"/>
          </a:xfrm>
          <a:prstGeom prst="rect">
            <a:avLst/>
          </a:prstGeom>
        </p:spPr>
        <p:txBody>
          <a:bodyPr vert="horz" lIns="91440" tIns="45720" rIns="91440" bIns="45720" rtlCol="0" anchor="b"/>
          <a:lstStyle>
            <a:lvl1pPr algn="r">
              <a:defRPr sz="600">
                <a:solidFill>
                  <a:schemeClr val="tx1">
                    <a:lumMod val="75000"/>
                    <a:lumOff val="25000"/>
                  </a:schemeClr>
                </a:solidFill>
              </a:defRPr>
            </a:lvl1pPr>
          </a:lstStyle>
          <a:p>
            <a:fld id="{F6FA2B21-3FCD-4721-B95C-427943F61125}" type="datetime1">
              <a:rPr lang="en-US" smtClean="0"/>
              <a:t>2/21/2023</a:t>
            </a:fld>
            <a:endParaRPr lang="en-US"/>
          </a:p>
        </p:txBody>
      </p:sp>
      <p:sp>
        <p:nvSpPr>
          <p:cNvPr id="5" name="Footer Placeholder 4"/>
          <p:cNvSpPr>
            <a:spLocks noGrp="1"/>
          </p:cNvSpPr>
          <p:nvPr>
            <p:ph type="ftr" sz="quarter" idx="3"/>
          </p:nvPr>
        </p:nvSpPr>
        <p:spPr>
          <a:xfrm>
            <a:off x="800100" y="6035040"/>
            <a:ext cx="4362450" cy="365760"/>
          </a:xfrm>
          <a:prstGeom prst="rect">
            <a:avLst/>
          </a:prstGeom>
        </p:spPr>
        <p:txBody>
          <a:bodyPr vert="horz" lIns="91440" tIns="45720" rIns="91440" bIns="45720" rtlCol="0" anchor="b"/>
          <a:lstStyle>
            <a:lvl1pPr algn="l">
              <a:defRPr sz="6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7715250" y="6035040"/>
            <a:ext cx="628650" cy="365760"/>
          </a:xfrm>
          <a:prstGeom prst="rect">
            <a:avLst/>
          </a:prstGeom>
        </p:spPr>
        <p:txBody>
          <a:bodyPr vert="horz" lIns="91440" tIns="45720" rIns="91440" bIns="45720" rtlCol="0" anchor="b"/>
          <a:lstStyle>
            <a:lvl1pPr algn="r">
              <a:defRPr sz="6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73999338"/>
      </p:ext>
    </p:extLst>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 id="2147484487" r:id="rId8"/>
    <p:sldLayoutId id="2147484488" r:id="rId9"/>
    <p:sldLayoutId id="2147484489" r:id="rId10"/>
    <p:sldLayoutId id="2147484490" r:id="rId11"/>
  </p:sldLayoutIdLst>
  <p:hf sldNum="0" hdr="0" ftr="0" dt="0"/>
  <p:txStyles>
    <p:title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j-lt"/>
          <a:ea typeface="+mn-ea"/>
          <a:cs typeface="+mn-cs"/>
        </a:defRPr>
      </a:lvl1pPr>
    </p:titleStyle>
    <p:bodyStyle>
      <a:lvl1pPr marL="137160" indent="-137160" algn="l" defTabSz="685800" rtl="0" eaLnBrk="1" latinLnBrk="0" hangingPunct="1">
        <a:lnSpc>
          <a:spcPct val="110000"/>
        </a:lnSpc>
        <a:spcBef>
          <a:spcPts val="675"/>
        </a:spcBef>
        <a:spcAft>
          <a:spcPts val="0"/>
        </a:spcAft>
        <a:buClr>
          <a:schemeClr val="tx1">
            <a:lumMod val="85000"/>
            <a:lumOff val="15000"/>
          </a:schemeClr>
        </a:buClr>
        <a:buFont typeface="Garamond" pitchFamily="18" charset="0"/>
        <a:buChar char="◦"/>
        <a:defRPr sz="1125"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75"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csk12.org/ci/index"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http://commons.wikimedia.org/wiki/File:Apple-book.svg" TargetMode="External"/><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hyperlink" Target="https://creativecommons.org/licenses/by-sa/3.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classroom-school-education-learning-2093744/" TargetMode="External"/><Relationship Id="rId2" Type="http://schemas.openxmlformats.org/officeDocument/2006/relationships/image" Target="../media/image8.jpg"/><Relationship Id="rId1" Type="http://schemas.openxmlformats.org/officeDocument/2006/relationships/slideLayout" Target="../slideLayouts/slideLayout21.xml"/><Relationship Id="rId4" Type="http://schemas.openxmlformats.org/officeDocument/2006/relationships/hyperlink" Target="https://www.pbisrewards.com/blog/pbis-incentives-distance-learnin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ixnio.com/people/children-kids/these-children-at-a-school-in-turkestan-city-are-participating-in-a-national-reading-day" TargetMode="External"/><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https://www.flickr.com/photos/dfid/15278030225" TargetMode="External"/><Relationship Id="rId2" Type="http://schemas.openxmlformats.org/officeDocument/2006/relationships/image" Target="../media/image10.jpg"/><Relationship Id="rId1" Type="http://schemas.openxmlformats.org/officeDocument/2006/relationships/slideLayout" Target="../slideLayouts/slideLayout21.xml"/><Relationship Id="rId4" Type="http://schemas.openxmlformats.org/officeDocument/2006/relationships/hyperlink" Target="https://creativecommons.org/licenses/by/3.0/"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subTitle" idx="4294967295"/>
          </p:nvPr>
        </p:nvSpPr>
        <p:spPr>
          <a:xfrm>
            <a:off x="491262" y="2895600"/>
            <a:ext cx="3013937" cy="3581400"/>
          </a:xfrm>
        </p:spPr>
        <p:txBody>
          <a:bodyPr vert="horz" lIns="91440" tIns="45720" rIns="91440" bIns="45720" rtlCol="0" anchor="t">
            <a:normAutofit/>
          </a:bodyPr>
          <a:lstStyle/>
          <a:p>
            <a:pPr marL="0" indent="0" algn="ctr">
              <a:buNone/>
              <a:defRPr/>
            </a:pPr>
            <a:r>
              <a:rPr lang="en-US" sz="1600" kern="1200" cap="none" spc="80" dirty="0">
                <a:solidFill>
                  <a:srgbClr val="002060"/>
                </a:solidFill>
                <a:effectLst/>
              </a:rPr>
              <a:t>   Mr. Patrick </a:t>
            </a:r>
            <a:r>
              <a:rPr lang="en-US" sz="1600" kern="1200" cap="none" spc="80" dirty="0" err="1">
                <a:solidFill>
                  <a:srgbClr val="002060"/>
                </a:solidFill>
                <a:effectLst/>
              </a:rPr>
              <a:t>Certion</a:t>
            </a:r>
            <a:r>
              <a:rPr lang="en-US" sz="1600" kern="1200" cap="none" spc="80" dirty="0">
                <a:solidFill>
                  <a:srgbClr val="002060"/>
                </a:solidFill>
                <a:effectLst/>
              </a:rPr>
              <a:t>, Principal</a:t>
            </a:r>
          </a:p>
          <a:p>
            <a:pPr marL="0" indent="0" algn="ctr">
              <a:buNone/>
              <a:defRPr/>
            </a:pPr>
            <a:r>
              <a:rPr lang="en-US" sz="1200" b="1" spc="80" dirty="0">
                <a:solidFill>
                  <a:srgbClr val="002060"/>
                </a:solidFill>
              </a:rPr>
              <a:t>Assistant Principals</a:t>
            </a:r>
            <a:endParaRPr lang="en-US" sz="1200" spc="80" dirty="0">
              <a:solidFill>
                <a:srgbClr val="002060"/>
              </a:solidFill>
            </a:endParaRPr>
          </a:p>
          <a:p>
            <a:pPr marL="0" indent="0" algn="ctr">
              <a:buNone/>
              <a:defRPr/>
            </a:pPr>
            <a:r>
              <a:rPr lang="en-US" sz="1200" spc="80" dirty="0">
                <a:solidFill>
                  <a:srgbClr val="002060"/>
                </a:solidFill>
              </a:rPr>
              <a:t>Ms. K. Davis, Primary </a:t>
            </a:r>
          </a:p>
          <a:p>
            <a:pPr marL="0" indent="0" algn="ctr">
              <a:buNone/>
              <a:defRPr/>
            </a:pPr>
            <a:r>
              <a:rPr lang="en-US" sz="1200" spc="80" dirty="0">
                <a:solidFill>
                  <a:srgbClr val="002060"/>
                </a:solidFill>
              </a:rPr>
              <a:t>Ms. L. Hicks, Intermediate </a:t>
            </a:r>
          </a:p>
          <a:p>
            <a:pPr marL="0" indent="0" algn="ctr">
              <a:buNone/>
              <a:defRPr/>
            </a:pPr>
            <a:r>
              <a:rPr lang="en-US" sz="1200" spc="80" dirty="0">
                <a:solidFill>
                  <a:srgbClr val="002060"/>
                </a:solidFill>
              </a:rPr>
              <a:t>Ms. T. Stinson, </a:t>
            </a:r>
            <a:r>
              <a:rPr lang="en-US" sz="1200" spc="80" dirty="0" err="1">
                <a:solidFill>
                  <a:srgbClr val="002060"/>
                </a:solidFill>
              </a:rPr>
              <a:t>Intermedite</a:t>
            </a:r>
            <a:endParaRPr lang="en-US" sz="1200" spc="80" dirty="0">
              <a:solidFill>
                <a:srgbClr val="002060"/>
              </a:solidFill>
            </a:endParaRPr>
          </a:p>
          <a:p>
            <a:pPr marL="0" indent="0" algn="ctr">
              <a:buNone/>
              <a:defRPr/>
            </a:pPr>
            <a:r>
              <a:rPr lang="en-US" sz="1200" b="1" spc="80" dirty="0">
                <a:solidFill>
                  <a:srgbClr val="002060"/>
                </a:solidFill>
              </a:rPr>
              <a:t>PLC Coaches</a:t>
            </a:r>
          </a:p>
          <a:p>
            <a:pPr marL="0" indent="0" algn="ctr">
              <a:buNone/>
              <a:defRPr/>
            </a:pPr>
            <a:r>
              <a:rPr lang="en-US" sz="1200" spc="80" dirty="0">
                <a:solidFill>
                  <a:srgbClr val="002060"/>
                </a:solidFill>
              </a:rPr>
              <a:t>Ms. R. Billingsley</a:t>
            </a:r>
          </a:p>
          <a:p>
            <a:pPr marL="0" indent="0" algn="ctr">
              <a:buNone/>
              <a:defRPr/>
            </a:pPr>
            <a:r>
              <a:rPr lang="en-US" sz="1200" kern="1200" cap="none" spc="80" dirty="0">
                <a:solidFill>
                  <a:srgbClr val="002060"/>
                </a:solidFill>
                <a:effectLst/>
                <a:latin typeface="+mn-lt"/>
                <a:ea typeface="+mn-ea"/>
                <a:cs typeface="+mn-cs"/>
              </a:rPr>
              <a:t>Ms. K. Johnson</a:t>
            </a:r>
          </a:p>
          <a:p>
            <a:pPr marL="0" indent="0" algn="ctr">
              <a:buNone/>
              <a:defRPr/>
            </a:pPr>
            <a:r>
              <a:rPr lang="en-US" sz="1200" b="1" spc="80" dirty="0">
                <a:solidFill>
                  <a:srgbClr val="002060"/>
                </a:solidFill>
              </a:rPr>
              <a:t>Interventionist</a:t>
            </a:r>
          </a:p>
          <a:p>
            <a:pPr marL="0" indent="0" algn="ctr">
              <a:buNone/>
              <a:defRPr/>
            </a:pPr>
            <a:r>
              <a:rPr lang="en-US" sz="1200" kern="1200" cap="none" spc="80" dirty="0">
                <a:solidFill>
                  <a:srgbClr val="002060"/>
                </a:solidFill>
                <a:effectLst/>
                <a:latin typeface="+mn-lt"/>
                <a:ea typeface="+mn-ea"/>
                <a:cs typeface="+mn-cs"/>
              </a:rPr>
              <a:t>Ms. M. Shockey</a:t>
            </a:r>
            <a:endParaRPr lang="en-US" sz="1900" kern="1200" cap="none" spc="80" dirty="0">
              <a:solidFill>
                <a:srgbClr val="002060"/>
              </a:solidFill>
              <a:effectLst/>
              <a:latin typeface="+mn-lt"/>
              <a:ea typeface="+mn-ea"/>
              <a:cs typeface="+mn-cs"/>
            </a:endParaRPr>
          </a:p>
        </p:txBody>
      </p:sp>
      <p:sp>
        <p:nvSpPr>
          <p:cNvPr id="4" name="TextBox 3"/>
          <p:cNvSpPr txBox="1"/>
          <p:nvPr/>
        </p:nvSpPr>
        <p:spPr>
          <a:xfrm>
            <a:off x="499628" y="217507"/>
            <a:ext cx="3157972" cy="2982893"/>
          </a:xfrm>
          <a:prstGeom prst="rect">
            <a:avLst/>
          </a:prstGeom>
        </p:spPr>
        <p:txBody>
          <a:bodyPr vert="horz" lIns="91440" tIns="45720" rIns="91440" bIns="45720" rtlCol="0" anchor="b">
            <a:normAutofit fontScale="85000" lnSpcReduction="20000"/>
          </a:bodyPr>
          <a:lstStyle/>
          <a:p>
            <a:pPr algn="ctr">
              <a:lnSpc>
                <a:spcPct val="90000"/>
              </a:lnSpc>
              <a:spcBef>
                <a:spcPct val="0"/>
              </a:spcBef>
              <a:spcAft>
                <a:spcPts val="600"/>
              </a:spcAft>
            </a:pPr>
            <a:endParaRPr lang="en-US" sz="2800" b="1" spc="-100" dirty="0">
              <a:ln w="3175" cmpd="sng">
                <a:noFill/>
              </a:ln>
              <a:solidFill>
                <a:srgbClr val="002060"/>
              </a:solidFill>
              <a:latin typeface="+mj-lt"/>
              <a:ea typeface="+mj-ea"/>
              <a:cs typeface="+mj-cs"/>
            </a:endParaRPr>
          </a:p>
          <a:p>
            <a:pPr algn="ctr">
              <a:lnSpc>
                <a:spcPct val="90000"/>
              </a:lnSpc>
              <a:spcBef>
                <a:spcPct val="0"/>
              </a:spcBef>
              <a:spcAft>
                <a:spcPts val="600"/>
              </a:spcAft>
            </a:pPr>
            <a:r>
              <a:rPr lang="en-US" sz="2800" b="1" spc="-100" dirty="0">
                <a:ln w="3175" cmpd="sng">
                  <a:noFill/>
                </a:ln>
                <a:solidFill>
                  <a:srgbClr val="002060"/>
                </a:solidFill>
                <a:latin typeface="+mj-lt"/>
                <a:ea typeface="+mj-ea"/>
                <a:cs typeface="+mj-cs"/>
              </a:rPr>
              <a:t>Dexter</a:t>
            </a:r>
          </a:p>
          <a:p>
            <a:pPr algn="ctr">
              <a:lnSpc>
                <a:spcPct val="90000"/>
              </a:lnSpc>
              <a:spcBef>
                <a:spcPct val="0"/>
              </a:spcBef>
              <a:spcAft>
                <a:spcPts val="600"/>
              </a:spcAft>
            </a:pPr>
            <a:r>
              <a:rPr lang="en-US" sz="2800" b="1" spc="-100" dirty="0">
                <a:ln w="3175" cmpd="sng">
                  <a:noFill/>
                </a:ln>
                <a:solidFill>
                  <a:srgbClr val="002060"/>
                </a:solidFill>
                <a:latin typeface="+mj-lt"/>
                <a:ea typeface="+mj-ea"/>
                <a:cs typeface="+mj-cs"/>
              </a:rPr>
              <a:t>K-8</a:t>
            </a:r>
          </a:p>
          <a:p>
            <a:pPr algn="ctr">
              <a:lnSpc>
                <a:spcPct val="90000"/>
              </a:lnSpc>
              <a:spcBef>
                <a:spcPct val="0"/>
              </a:spcBef>
              <a:spcAft>
                <a:spcPts val="600"/>
              </a:spcAft>
            </a:pPr>
            <a:r>
              <a:rPr lang="en-US" sz="2800" b="1" spc="-100" dirty="0">
                <a:ln w="3175" cmpd="sng">
                  <a:noFill/>
                </a:ln>
                <a:solidFill>
                  <a:srgbClr val="002060"/>
                </a:solidFill>
                <a:latin typeface="+mj-lt"/>
                <a:ea typeface="+mj-ea"/>
                <a:cs typeface="+mj-cs"/>
              </a:rPr>
              <a:t>Annual </a:t>
            </a:r>
          </a:p>
          <a:p>
            <a:pPr algn="ctr">
              <a:lnSpc>
                <a:spcPct val="90000"/>
              </a:lnSpc>
              <a:spcBef>
                <a:spcPct val="0"/>
              </a:spcBef>
              <a:spcAft>
                <a:spcPts val="600"/>
              </a:spcAft>
            </a:pPr>
            <a:r>
              <a:rPr lang="en-US" sz="2800" b="1" spc="-100" dirty="0">
                <a:ln w="3175" cmpd="sng">
                  <a:noFill/>
                </a:ln>
                <a:solidFill>
                  <a:srgbClr val="002060"/>
                </a:solidFill>
                <a:latin typeface="+mj-lt"/>
                <a:ea typeface="+mj-ea"/>
                <a:cs typeface="+mj-cs"/>
              </a:rPr>
              <a:t>Title I</a:t>
            </a:r>
            <a:endParaRPr lang="en-US" sz="2800" b="1" i="1" spc="-100" dirty="0">
              <a:ln w="3175" cmpd="sng">
                <a:noFill/>
              </a:ln>
              <a:solidFill>
                <a:srgbClr val="002060"/>
              </a:solidFill>
              <a:latin typeface="+mj-lt"/>
              <a:ea typeface="+mj-ea"/>
              <a:cs typeface="+mj-cs"/>
            </a:endParaRPr>
          </a:p>
          <a:p>
            <a:pPr algn="ctr">
              <a:lnSpc>
                <a:spcPct val="90000"/>
              </a:lnSpc>
              <a:spcBef>
                <a:spcPct val="0"/>
              </a:spcBef>
              <a:spcAft>
                <a:spcPts val="600"/>
              </a:spcAft>
            </a:pPr>
            <a:r>
              <a:rPr lang="en-US" sz="2800" b="1" spc="-100" dirty="0">
                <a:ln w="3175" cmpd="sng">
                  <a:noFill/>
                </a:ln>
                <a:solidFill>
                  <a:srgbClr val="002060"/>
                </a:solidFill>
                <a:latin typeface="+mj-lt"/>
                <a:ea typeface="+mj-ea"/>
                <a:cs typeface="+mj-cs"/>
              </a:rPr>
              <a:t>Parent Meeting</a:t>
            </a:r>
          </a:p>
          <a:p>
            <a:pPr algn="ctr">
              <a:lnSpc>
                <a:spcPct val="90000"/>
              </a:lnSpc>
              <a:spcBef>
                <a:spcPct val="0"/>
              </a:spcBef>
              <a:spcAft>
                <a:spcPts val="600"/>
              </a:spcAft>
            </a:pPr>
            <a:r>
              <a:rPr lang="en-US" sz="2100" spc="-100" dirty="0">
                <a:ln w="3175" cmpd="sng">
                  <a:noFill/>
                </a:ln>
                <a:solidFill>
                  <a:srgbClr val="002060"/>
                </a:solidFill>
                <a:latin typeface="+mj-lt"/>
                <a:ea typeface="+mj-ea"/>
                <a:cs typeface="+mj-cs"/>
              </a:rPr>
              <a:t>Friday</a:t>
            </a:r>
          </a:p>
          <a:p>
            <a:pPr algn="ctr">
              <a:lnSpc>
                <a:spcPct val="90000"/>
              </a:lnSpc>
              <a:spcBef>
                <a:spcPct val="0"/>
              </a:spcBef>
              <a:spcAft>
                <a:spcPts val="600"/>
              </a:spcAft>
            </a:pPr>
            <a:r>
              <a:rPr lang="en-US" sz="2100" spc="-100" dirty="0">
                <a:ln w="3175" cmpd="sng">
                  <a:noFill/>
                </a:ln>
                <a:solidFill>
                  <a:srgbClr val="002060"/>
                </a:solidFill>
                <a:latin typeface="+mj-lt"/>
                <a:ea typeface="+mj-ea"/>
                <a:cs typeface="+mj-cs"/>
              </a:rPr>
              <a:t>September 30, 2022</a:t>
            </a:r>
          </a:p>
          <a:p>
            <a:pPr algn="ctr">
              <a:lnSpc>
                <a:spcPct val="90000"/>
              </a:lnSpc>
              <a:spcBef>
                <a:spcPct val="0"/>
              </a:spcBef>
              <a:spcAft>
                <a:spcPts val="600"/>
              </a:spcAft>
            </a:pPr>
            <a:r>
              <a:rPr lang="en-US" sz="2100" spc="-100" dirty="0">
                <a:ln w="3175" cmpd="sng">
                  <a:noFill/>
                </a:ln>
                <a:solidFill>
                  <a:srgbClr val="002060"/>
                </a:solidFill>
                <a:latin typeface="+mj-lt"/>
                <a:ea typeface="+mj-ea"/>
                <a:cs typeface="+mj-cs"/>
              </a:rPr>
              <a:t>8:45 A.M.</a:t>
            </a:r>
          </a:p>
          <a:p>
            <a:pPr algn="ctr">
              <a:lnSpc>
                <a:spcPct val="90000"/>
              </a:lnSpc>
              <a:spcBef>
                <a:spcPct val="0"/>
              </a:spcBef>
              <a:spcAft>
                <a:spcPts val="600"/>
              </a:spcAft>
            </a:pPr>
            <a:endParaRPr lang="en-US" spc="-100" dirty="0">
              <a:ln w="3175" cmpd="sng">
                <a:noFill/>
              </a:ln>
              <a:solidFill>
                <a:srgbClr val="002060"/>
              </a:solidFill>
              <a:latin typeface="+mj-lt"/>
              <a:ea typeface="+mj-ea"/>
              <a:cs typeface="+mj-cs"/>
            </a:endParaRPr>
          </a:p>
        </p:txBody>
      </p:sp>
      <p:sp>
        <p:nvSpPr>
          <p:cNvPr id="6" name="Rectangle 5"/>
          <p:cNvSpPr/>
          <p:nvPr/>
        </p:nvSpPr>
        <p:spPr>
          <a:xfrm>
            <a:off x="3474719" y="4048899"/>
            <a:ext cx="4572000" cy="2132122"/>
          </a:xfrm>
          <a:prstGeom prst="rect">
            <a:avLst/>
          </a:prstGeom>
        </p:spPr>
        <p:txBody>
          <a:bodyPr>
            <a:spAutoFit/>
          </a:bodyPr>
          <a:lstStyle/>
          <a:p>
            <a:pPr algn="ctr">
              <a:lnSpc>
                <a:spcPct val="113000"/>
              </a:lnSpc>
            </a:pPr>
            <a:endParaRPr lang="en-US" b="1" kern="1400" dirty="0">
              <a:solidFill>
                <a:srgbClr val="000000"/>
              </a:solidFill>
              <a:latin typeface="Rockwell" panose="02060603020205020403" pitchFamily="18" charset="0"/>
            </a:endParaRPr>
          </a:p>
          <a:p>
            <a:pPr algn="ctr">
              <a:lnSpc>
                <a:spcPct val="113000"/>
              </a:lnSpc>
            </a:pPr>
            <a:r>
              <a:rPr lang="en-US" b="1" kern="1400" dirty="0">
                <a:solidFill>
                  <a:srgbClr val="000000"/>
                </a:solidFill>
                <a:latin typeface="Rockwell" panose="02060603020205020403" pitchFamily="18" charset="0"/>
              </a:rPr>
              <a:t>Together, we MUST </a:t>
            </a:r>
            <a:r>
              <a:rPr lang="en-US" b="1" kern="1400" dirty="0">
                <a:solidFill>
                  <a:srgbClr val="FFC000"/>
                </a:solidFill>
                <a:latin typeface="Rockwell" panose="02060603020205020403" pitchFamily="18" charset="0"/>
              </a:rPr>
              <a:t>BELIEVE,</a:t>
            </a:r>
            <a:endParaRPr lang="en-US" b="1" kern="1400" dirty="0">
              <a:solidFill>
                <a:srgbClr val="CC3366"/>
              </a:solidFill>
              <a:latin typeface="Rockwell" panose="02060603020205020403" pitchFamily="18" charset="0"/>
            </a:endParaRPr>
          </a:p>
          <a:p>
            <a:pPr algn="ctr">
              <a:lnSpc>
                <a:spcPct val="113000"/>
              </a:lnSpc>
            </a:pPr>
            <a:r>
              <a:rPr lang="en-US" b="1" kern="1400" dirty="0">
                <a:solidFill>
                  <a:srgbClr val="000000"/>
                </a:solidFill>
                <a:latin typeface="Rockwell" panose="02060603020205020403" pitchFamily="18" charset="0"/>
              </a:rPr>
              <a:t>Together, we </a:t>
            </a:r>
          </a:p>
          <a:p>
            <a:pPr algn="ctr">
              <a:lnSpc>
                <a:spcPct val="113000"/>
              </a:lnSpc>
            </a:pPr>
            <a:r>
              <a:rPr lang="en-US" b="1" kern="1400" dirty="0">
                <a:solidFill>
                  <a:srgbClr val="000000"/>
                </a:solidFill>
                <a:latin typeface="Rockwell" panose="02060603020205020403" pitchFamily="18" charset="0"/>
              </a:rPr>
              <a:t>WILL</a:t>
            </a:r>
            <a:r>
              <a:rPr lang="en-US" b="1" kern="1400" dirty="0">
                <a:solidFill>
                  <a:srgbClr val="CC3366"/>
                </a:solidFill>
                <a:latin typeface="Rockwell" panose="02060603020205020403" pitchFamily="18" charset="0"/>
              </a:rPr>
              <a:t> </a:t>
            </a:r>
            <a:r>
              <a:rPr lang="en-US" b="1" kern="1400" dirty="0">
                <a:solidFill>
                  <a:srgbClr val="000000"/>
                </a:solidFill>
                <a:latin typeface="Rockwell" panose="02060603020205020403" pitchFamily="18" charset="0"/>
              </a:rPr>
              <a:t> </a:t>
            </a:r>
            <a:r>
              <a:rPr lang="en-US" b="1" kern="1400" dirty="0">
                <a:solidFill>
                  <a:srgbClr val="0000FF"/>
                </a:solidFill>
                <a:latin typeface="Rockwell" panose="02060603020205020403" pitchFamily="18" charset="0"/>
              </a:rPr>
              <a:t>ACHIEVE.</a:t>
            </a:r>
            <a:endParaRPr lang="en-US" b="1" kern="1400" dirty="0">
              <a:solidFill>
                <a:srgbClr val="CC3366"/>
              </a:solidFill>
              <a:latin typeface="Rockwell" panose="02060603020205020403" pitchFamily="18" charset="0"/>
            </a:endParaRPr>
          </a:p>
          <a:p>
            <a:pPr algn="ctr">
              <a:lnSpc>
                <a:spcPct val="113000"/>
              </a:lnSpc>
            </a:pPr>
            <a:r>
              <a:rPr lang="en-US" b="1" kern="1400" dirty="0" err="1">
                <a:solidFill>
                  <a:srgbClr val="000000"/>
                </a:solidFill>
                <a:latin typeface="Rockwell" panose="02060603020205020403" pitchFamily="18" charset="0"/>
              </a:rPr>
              <a:t>Togerther</a:t>
            </a:r>
            <a:r>
              <a:rPr lang="en-US" b="1" kern="1400" dirty="0">
                <a:solidFill>
                  <a:srgbClr val="000000"/>
                </a:solidFill>
                <a:latin typeface="Rockwell" panose="02060603020205020403" pitchFamily="18" charset="0"/>
              </a:rPr>
              <a:t>, we ARE </a:t>
            </a:r>
            <a:endParaRPr lang="en-US" b="1" kern="1400" dirty="0">
              <a:solidFill>
                <a:srgbClr val="CC3366"/>
              </a:solidFill>
              <a:latin typeface="Rockwell" panose="02060603020205020403" pitchFamily="18" charset="0"/>
            </a:endParaRPr>
          </a:p>
          <a:p>
            <a:pPr algn="ctr">
              <a:lnSpc>
                <a:spcPct val="113000"/>
              </a:lnSpc>
            </a:pPr>
            <a:r>
              <a:rPr lang="en-US" b="1" kern="1400" dirty="0">
                <a:solidFill>
                  <a:srgbClr val="F90735"/>
                </a:solidFill>
                <a:latin typeface="Rockwell" panose="02060603020205020403" pitchFamily="18" charset="0"/>
              </a:rPr>
              <a:t>REIMAGINING 901.</a:t>
            </a:r>
            <a:endParaRPr lang="en-US" b="1" kern="1400" dirty="0">
              <a:solidFill>
                <a:srgbClr val="CC3366"/>
              </a:solidFill>
              <a:latin typeface="Rockwell" panose="02060603020205020403" pitchFamily="18" charset="0"/>
            </a:endParaRPr>
          </a:p>
          <a:p>
            <a:r>
              <a:rPr lang="en-US" sz="1050" kern="1400" dirty="0">
                <a:solidFill>
                  <a:srgbClr val="000000"/>
                </a:solidFill>
                <a:latin typeface="Times New Roman" panose="02020603050405020304" pitchFamily="18" charset="0"/>
              </a:rPr>
              <a:t> </a:t>
            </a:r>
            <a:endParaRPr lang="en-US" sz="1050" kern="1400" dirty="0">
              <a:ln>
                <a:noFill/>
              </a:ln>
              <a:solidFill>
                <a:srgbClr val="000000"/>
              </a:solidFill>
              <a:effectLst/>
              <a:latin typeface="Times New Roman" panose="02020603050405020304" pitchFamily="18" charset="0"/>
            </a:endParaRPr>
          </a:p>
        </p:txBody>
      </p:sp>
      <p:pic>
        <p:nvPicPr>
          <p:cNvPr id="5" name="Picture 4" descr="Logo, company name&#10;&#10;Description automatically generated">
            <a:extLst>
              <a:ext uri="{FF2B5EF4-FFF2-40B4-BE49-F238E27FC236}">
                <a16:creationId xmlns:a16="http://schemas.microsoft.com/office/drawing/2014/main" id="{81A9C699-971D-0D1B-2DD1-9566E2AB7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51863"/>
            <a:ext cx="3779362" cy="2643737"/>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514" y="381000"/>
            <a:ext cx="6554867" cy="1524000"/>
          </a:xfrm>
        </p:spPr>
        <p:txBody>
          <a:bodyPr>
            <a:noAutofit/>
          </a:bodyPr>
          <a:lstStyle/>
          <a:p>
            <a:pPr algn="ctr"/>
            <a:r>
              <a:rPr lang="en-US" sz="3600" b="1" dirty="0"/>
              <a:t>Policies for Parental Involvement</a:t>
            </a:r>
            <a:br>
              <a:rPr lang="en-US" sz="3600" b="1" dirty="0"/>
            </a:br>
            <a:r>
              <a:rPr lang="en-US" sz="3600" b="1" dirty="0"/>
              <a:t>Family Engagement</a:t>
            </a:r>
          </a:p>
        </p:txBody>
      </p:sp>
      <p:sp>
        <p:nvSpPr>
          <p:cNvPr id="3" name="Rectangle 2"/>
          <p:cNvSpPr/>
          <p:nvPr/>
        </p:nvSpPr>
        <p:spPr>
          <a:xfrm>
            <a:off x="1447800" y="2274838"/>
            <a:ext cx="6019800" cy="4401205"/>
          </a:xfrm>
          <a:prstGeom prst="rect">
            <a:avLst/>
          </a:prstGeom>
        </p:spPr>
        <p:txBody>
          <a:bodyPr wrap="square">
            <a:spAutoFit/>
          </a:bodyPr>
          <a:lstStyle/>
          <a:p>
            <a:r>
              <a:rPr lang="en-US" sz="2800" b="1" u="sng" dirty="0"/>
              <a:t>Purpose</a:t>
            </a:r>
            <a:r>
              <a:rPr lang="en-US" sz="2800" b="1" dirty="0"/>
              <a:t>:</a:t>
            </a:r>
            <a:r>
              <a:rPr lang="en-US" sz="2800" dirty="0"/>
              <a:t> To build a long range program of collaboration between the school and parents that will effectively support the school’s vision of providing a high quality education for all students.</a:t>
            </a:r>
          </a:p>
          <a:p>
            <a:r>
              <a:rPr lang="en-US" sz="2800" b="1" u="sng" dirty="0"/>
              <a:t>Goal</a:t>
            </a:r>
            <a:r>
              <a:rPr lang="en-US" sz="2800" b="1" dirty="0"/>
              <a:t>: </a:t>
            </a:r>
            <a:r>
              <a:rPr lang="en-US" sz="2800" dirty="0"/>
              <a:t>To prepare parents with the knowledge of the skills and information needed to help their children be successful in school</a:t>
            </a:r>
            <a:r>
              <a:rPr lang="en-US" dirty="0"/>
              <a:t>.  </a:t>
            </a:r>
          </a:p>
        </p:txBody>
      </p:sp>
    </p:spTree>
    <p:extLst>
      <p:ext uri="{BB962C8B-B14F-4D97-AF65-F5344CB8AC3E}">
        <p14:creationId xmlns:p14="http://schemas.microsoft.com/office/powerpoint/2010/main" val="1802946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457200"/>
            <a:ext cx="6954148" cy="646331"/>
          </a:xfrm>
          <a:prstGeom prst="rect">
            <a:avLst/>
          </a:prstGeom>
        </p:spPr>
        <p:txBody>
          <a:bodyPr wrap="none">
            <a:spAutoFit/>
          </a:bodyPr>
          <a:lstStyle/>
          <a:p>
            <a:pPr algn="ctr"/>
            <a:r>
              <a:rPr lang="en-US" altLang="en-US" sz="3600" b="1" dirty="0"/>
              <a:t>What is Parental Involvement?</a:t>
            </a:r>
            <a:endParaRPr lang="en-US" sz="3600" b="1" dirty="0"/>
          </a:p>
        </p:txBody>
      </p:sp>
      <p:sp>
        <p:nvSpPr>
          <p:cNvPr id="3" name="Rectangle 2"/>
          <p:cNvSpPr/>
          <p:nvPr/>
        </p:nvSpPr>
        <p:spPr>
          <a:xfrm>
            <a:off x="2286000" y="1166843"/>
            <a:ext cx="4953000" cy="3970318"/>
          </a:xfrm>
          <a:prstGeom prst="rect">
            <a:avLst/>
          </a:prstGeom>
        </p:spPr>
        <p:txBody>
          <a:bodyPr wrap="square">
            <a:spAutoFit/>
          </a:bodyPr>
          <a:lstStyle/>
          <a:p>
            <a:pPr>
              <a:buClr>
                <a:schemeClr val="accent1">
                  <a:lumMod val="75000"/>
                </a:schemeClr>
              </a:buClr>
              <a:buFont typeface="Arial"/>
              <a:buChar char="•"/>
              <a:defRPr/>
            </a:pPr>
            <a:r>
              <a:rPr lang="en-US" altLang="en-US" dirty="0"/>
              <a:t>Room Parent</a:t>
            </a:r>
          </a:p>
          <a:p>
            <a:pPr>
              <a:buClr>
                <a:schemeClr val="accent1">
                  <a:lumMod val="75000"/>
                </a:schemeClr>
              </a:buClr>
              <a:buFont typeface="Arial"/>
              <a:buChar char="•"/>
              <a:defRPr/>
            </a:pPr>
            <a:r>
              <a:rPr lang="en-US" altLang="en-US" dirty="0"/>
              <a:t>Becoming involved in the PTA</a:t>
            </a:r>
          </a:p>
          <a:p>
            <a:pPr>
              <a:buClr>
                <a:schemeClr val="accent1">
                  <a:lumMod val="75000"/>
                </a:schemeClr>
              </a:buClr>
              <a:buFont typeface="Arial"/>
              <a:buChar char="•"/>
              <a:defRPr/>
            </a:pPr>
            <a:r>
              <a:rPr lang="en-US" altLang="en-US" dirty="0"/>
              <a:t>Test Proctor</a:t>
            </a:r>
          </a:p>
          <a:p>
            <a:pPr>
              <a:buClr>
                <a:schemeClr val="accent1">
                  <a:lumMod val="75000"/>
                </a:schemeClr>
              </a:buClr>
              <a:buFont typeface="Arial"/>
              <a:buChar char="•"/>
              <a:defRPr/>
            </a:pPr>
            <a:r>
              <a:rPr lang="en-US" altLang="en-US" dirty="0"/>
              <a:t>Ground Duty in the morning or afternoons</a:t>
            </a:r>
          </a:p>
          <a:p>
            <a:pPr>
              <a:buClr>
                <a:schemeClr val="accent1">
                  <a:lumMod val="75000"/>
                </a:schemeClr>
              </a:buClr>
              <a:buFont typeface="Arial"/>
              <a:buChar char="•"/>
              <a:defRPr/>
            </a:pPr>
            <a:r>
              <a:rPr lang="en-US" altLang="en-US" dirty="0"/>
              <a:t>Ensuring  your child attends school daily</a:t>
            </a:r>
          </a:p>
          <a:p>
            <a:pPr>
              <a:buClr>
                <a:schemeClr val="accent1">
                  <a:lumMod val="75000"/>
                </a:schemeClr>
              </a:buClr>
              <a:buFont typeface="Arial"/>
              <a:buChar char="•"/>
              <a:defRPr/>
            </a:pPr>
            <a:r>
              <a:rPr lang="en-US" altLang="en-US" dirty="0"/>
              <a:t>Volunteering for fieldtrips</a:t>
            </a:r>
          </a:p>
          <a:p>
            <a:pPr>
              <a:buClr>
                <a:schemeClr val="accent1">
                  <a:lumMod val="75000"/>
                </a:schemeClr>
              </a:buClr>
              <a:buFont typeface="Arial"/>
              <a:buChar char="•"/>
              <a:defRPr/>
            </a:pPr>
            <a:r>
              <a:rPr lang="en-US" altLang="en-US" dirty="0"/>
              <a:t>Hall Monitor </a:t>
            </a:r>
          </a:p>
          <a:p>
            <a:pPr>
              <a:buClr>
                <a:schemeClr val="accent1">
                  <a:lumMod val="75000"/>
                </a:schemeClr>
              </a:buClr>
              <a:buFont typeface="Arial"/>
              <a:buChar char="•"/>
              <a:defRPr/>
            </a:pPr>
            <a:r>
              <a:rPr lang="en-US" altLang="en-US" dirty="0"/>
              <a:t>Reading to your child’s class</a:t>
            </a:r>
          </a:p>
          <a:p>
            <a:pPr>
              <a:buClr>
                <a:schemeClr val="accent1">
                  <a:lumMod val="75000"/>
                </a:schemeClr>
              </a:buClr>
              <a:buFont typeface="Arial"/>
              <a:buChar char="•"/>
              <a:defRPr/>
            </a:pPr>
            <a:r>
              <a:rPr lang="en-US" altLang="en-US" dirty="0"/>
              <a:t>Attending meetings at the school</a:t>
            </a:r>
          </a:p>
          <a:p>
            <a:pPr>
              <a:buClr>
                <a:schemeClr val="accent1">
                  <a:lumMod val="75000"/>
                </a:schemeClr>
              </a:buClr>
              <a:buFont typeface="Arial"/>
              <a:buChar char="•"/>
              <a:defRPr/>
            </a:pPr>
            <a:r>
              <a:rPr lang="en-US" altLang="en-US" dirty="0"/>
              <a:t>Donating clothing to the school your child can no longer wear</a:t>
            </a:r>
          </a:p>
          <a:p>
            <a:pPr>
              <a:buClr>
                <a:schemeClr val="accent1">
                  <a:lumMod val="75000"/>
                </a:schemeClr>
              </a:buClr>
              <a:buFont typeface="Arial"/>
              <a:buChar char="•"/>
              <a:defRPr/>
            </a:pPr>
            <a:r>
              <a:rPr lang="en-US" altLang="en-US" dirty="0"/>
              <a:t>Celebrating special occasions with your child at school (birthdays, Read Across America, etc.)</a:t>
            </a:r>
          </a:p>
        </p:txBody>
      </p:sp>
    </p:spTree>
    <p:extLst>
      <p:ext uri="{BB962C8B-B14F-4D97-AF65-F5344CB8AC3E}">
        <p14:creationId xmlns:p14="http://schemas.microsoft.com/office/powerpoint/2010/main" val="87197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142063"/>
          </a:xfrm>
        </p:spPr>
        <p:txBody>
          <a:bodyPr>
            <a:normAutofit fontScale="90000"/>
          </a:bodyPr>
          <a:lstStyle/>
          <a:p>
            <a:pPr algn="ctr"/>
            <a:br>
              <a:rPr lang="en-US" dirty="0"/>
            </a:br>
            <a:r>
              <a:rPr lang="en-US" sz="4400" b="1" dirty="0"/>
              <a:t>Dexter</a:t>
            </a:r>
            <a:br>
              <a:rPr lang="en-US" sz="4400" b="1" dirty="0"/>
            </a:br>
            <a:r>
              <a:rPr lang="en-US" sz="4400" b="1" dirty="0"/>
              <a:t>Parent and Family Engagement Plan </a:t>
            </a:r>
            <a:br>
              <a:rPr lang="en-US" dirty="0"/>
            </a:br>
            <a:endParaRPr lang="en-US" dirty="0"/>
          </a:p>
        </p:txBody>
      </p:sp>
      <p:sp>
        <p:nvSpPr>
          <p:cNvPr id="3" name="Content Placeholder 2"/>
          <p:cNvSpPr>
            <a:spLocks noGrp="1"/>
          </p:cNvSpPr>
          <p:nvPr>
            <p:ph idx="1"/>
          </p:nvPr>
        </p:nvSpPr>
        <p:spPr>
          <a:xfrm>
            <a:off x="1205895" y="2743200"/>
            <a:ext cx="6554867" cy="3767670"/>
          </a:xfrm>
        </p:spPr>
        <p:txBody>
          <a:bodyPr>
            <a:normAutofit fontScale="92500" lnSpcReduction="20000"/>
          </a:bodyPr>
          <a:lstStyle/>
          <a:p>
            <a:pPr>
              <a:lnSpc>
                <a:spcPct val="90000"/>
              </a:lnSpc>
            </a:pPr>
            <a:r>
              <a:rPr lang="en-US" b="1" dirty="0">
                <a:solidFill>
                  <a:schemeClr val="tx1">
                    <a:lumMod val="75000"/>
                    <a:lumOff val="25000"/>
                  </a:schemeClr>
                </a:solidFill>
              </a:rPr>
              <a:t>School has a special responsibility to our parents and the community by providing opportunities for you to get involved and share the responsibility of promoting success in our children.</a:t>
            </a:r>
            <a:endParaRPr lang="en-US" dirty="0">
              <a:solidFill>
                <a:schemeClr val="tx1">
                  <a:lumMod val="75000"/>
                  <a:lumOff val="25000"/>
                </a:schemeClr>
              </a:solidFill>
            </a:endParaRPr>
          </a:p>
          <a:p>
            <a:pPr>
              <a:lnSpc>
                <a:spcPct val="90000"/>
              </a:lnSpc>
            </a:pPr>
            <a:r>
              <a:rPr lang="en-US" b="1" dirty="0">
                <a:solidFill>
                  <a:schemeClr val="tx1">
                    <a:lumMod val="75000"/>
                    <a:lumOff val="25000"/>
                  </a:schemeClr>
                </a:solidFill>
              </a:rPr>
              <a:t>To ensure that our parents participate in the development and implementation of the school’s program, Dexter Elementary will do the following:</a:t>
            </a:r>
            <a:endParaRPr lang="en-US" dirty="0">
              <a:solidFill>
                <a:schemeClr val="tx1">
                  <a:lumMod val="75000"/>
                  <a:lumOff val="25000"/>
                </a:schemeClr>
              </a:solidFill>
            </a:endParaRPr>
          </a:p>
          <a:p>
            <a:pPr lvl="0">
              <a:lnSpc>
                <a:spcPct val="90000"/>
              </a:lnSpc>
            </a:pPr>
            <a:r>
              <a:rPr lang="en-US" dirty="0">
                <a:solidFill>
                  <a:schemeClr val="tx1">
                    <a:lumMod val="75000"/>
                    <a:lumOff val="25000"/>
                  </a:schemeClr>
                </a:solidFill>
              </a:rPr>
              <a:t> </a:t>
            </a:r>
            <a:r>
              <a:rPr lang="en-US" b="1" dirty="0">
                <a:solidFill>
                  <a:schemeClr val="tx1">
                    <a:lumMod val="75000"/>
                    <a:lumOff val="25000"/>
                  </a:schemeClr>
                </a:solidFill>
              </a:rPr>
              <a:t>Develop jointly with parents a written school level family engagement plan and parent-school compact showing how parents, school, and students share responsibilities.</a:t>
            </a:r>
          </a:p>
          <a:p>
            <a:pPr marL="0" lvl="0" indent="0" algn="ctr">
              <a:lnSpc>
                <a:spcPct val="90000"/>
              </a:lnSpc>
              <a:buNone/>
            </a:pPr>
            <a:r>
              <a:rPr lang="en-US" b="1" dirty="0">
                <a:solidFill>
                  <a:schemeClr val="tx1">
                    <a:lumMod val="75000"/>
                    <a:lumOff val="25000"/>
                  </a:schemeClr>
                </a:solidFill>
              </a:rPr>
              <a:t> A copy of the Dexter Family Engagement Plan can   be located in the back of the Dexter Student Handbook and on our school website.</a:t>
            </a:r>
          </a:p>
          <a:p>
            <a:pPr marL="0" indent="0">
              <a:buNone/>
            </a:pPr>
            <a:endParaRPr lang="en-US" dirty="0"/>
          </a:p>
        </p:txBody>
      </p:sp>
    </p:spTree>
    <p:extLst>
      <p:ext uri="{BB962C8B-B14F-4D97-AF65-F5344CB8AC3E}">
        <p14:creationId xmlns:p14="http://schemas.microsoft.com/office/powerpoint/2010/main" val="3120654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064" y="304800"/>
            <a:ext cx="6798735" cy="1447800"/>
          </a:xfrm>
        </p:spPr>
        <p:txBody>
          <a:bodyPr>
            <a:noAutofit/>
          </a:bodyPr>
          <a:lstStyle/>
          <a:p>
            <a:pPr algn="ctr"/>
            <a:r>
              <a:rPr lang="en-US" b="1" dirty="0"/>
              <a:t>DEXTER’s </a:t>
            </a:r>
            <a:br>
              <a:rPr lang="en-US" b="1" dirty="0"/>
            </a:br>
            <a:r>
              <a:rPr lang="en-US" b="1" dirty="0"/>
              <a:t>Parent and Family Engagement Plan</a:t>
            </a:r>
          </a:p>
        </p:txBody>
      </p:sp>
      <p:sp>
        <p:nvSpPr>
          <p:cNvPr id="3" name="Rectangle 2"/>
          <p:cNvSpPr/>
          <p:nvPr/>
        </p:nvSpPr>
        <p:spPr>
          <a:xfrm>
            <a:off x="1401835" y="1905000"/>
            <a:ext cx="7205135" cy="3693319"/>
          </a:xfrm>
          <a:prstGeom prst="rect">
            <a:avLst/>
          </a:prstGeom>
        </p:spPr>
        <p:txBody>
          <a:bodyPr wrap="square">
            <a:spAutoFit/>
          </a:bodyPr>
          <a:lstStyle/>
          <a:p>
            <a:r>
              <a:rPr lang="en-US" b="1" dirty="0">
                <a:latin typeface="Georgia" pitchFamily="18" charset="0"/>
              </a:rPr>
              <a:t>Parents play an important role in the success of the children.  Our parents can fulfill this by:</a:t>
            </a:r>
            <a:endParaRPr lang="en-US" dirty="0">
              <a:latin typeface="Georgia" pitchFamily="18" charset="0"/>
            </a:endParaRPr>
          </a:p>
          <a:p>
            <a:pPr marL="285750" lvl="0" indent="-285750">
              <a:buFont typeface="Wingdings" panose="05000000000000000000" pitchFamily="2" charset="2"/>
              <a:buChar char="ü"/>
            </a:pPr>
            <a:r>
              <a:rPr lang="en-US" dirty="0">
                <a:latin typeface="Georgia" pitchFamily="18" charset="0"/>
              </a:rPr>
              <a:t> Attending meetings, programs, workshops, and other school activities.</a:t>
            </a:r>
          </a:p>
          <a:p>
            <a:pPr marL="285750" lvl="0" indent="-285750">
              <a:buFont typeface="Wingdings" panose="05000000000000000000" pitchFamily="2" charset="2"/>
              <a:buChar char="ü"/>
            </a:pPr>
            <a:r>
              <a:rPr lang="en-US" dirty="0">
                <a:latin typeface="Georgia" pitchFamily="18" charset="0"/>
              </a:rPr>
              <a:t>Participating in school sponsored parent-teacher conferences.</a:t>
            </a:r>
          </a:p>
          <a:p>
            <a:pPr marL="285750" lvl="0" indent="-285750">
              <a:buFont typeface="Wingdings" panose="05000000000000000000" pitchFamily="2" charset="2"/>
              <a:buChar char="ü"/>
            </a:pPr>
            <a:r>
              <a:rPr lang="en-US" dirty="0">
                <a:latin typeface="Georgia" pitchFamily="18" charset="0"/>
              </a:rPr>
              <a:t>Serving on a committee and participating in the decision-making process.</a:t>
            </a:r>
          </a:p>
          <a:p>
            <a:pPr marL="285750" lvl="0" indent="-285750">
              <a:buFont typeface="Wingdings" panose="05000000000000000000" pitchFamily="2" charset="2"/>
              <a:buChar char="ü"/>
            </a:pPr>
            <a:r>
              <a:rPr lang="en-US" dirty="0">
                <a:latin typeface="Georgia" pitchFamily="18" charset="0"/>
              </a:rPr>
              <a:t>Responding to memos, surveys, and questionnaires expressing ideas and concerns.</a:t>
            </a:r>
          </a:p>
          <a:p>
            <a:pPr marL="285750" lvl="0" indent="-285750">
              <a:buFont typeface="Wingdings" panose="05000000000000000000" pitchFamily="2" charset="2"/>
              <a:buChar char="ü"/>
            </a:pPr>
            <a:r>
              <a:rPr lang="en-US" dirty="0">
                <a:latin typeface="Georgia" pitchFamily="18" charset="0"/>
              </a:rPr>
              <a:t>Serving as a volunteer at the school.</a:t>
            </a:r>
          </a:p>
          <a:p>
            <a:pPr marL="285750" lvl="0" indent="-285750">
              <a:buFont typeface="Wingdings" panose="05000000000000000000" pitchFamily="2" charset="2"/>
              <a:buChar char="ü"/>
            </a:pPr>
            <a:r>
              <a:rPr lang="en-US" dirty="0">
                <a:latin typeface="Georgia" pitchFamily="18" charset="0"/>
              </a:rPr>
              <a:t>Ensuring that your child studies at home and completes homework assignments.</a:t>
            </a:r>
          </a:p>
          <a:p>
            <a:pPr marL="285750" lvl="0" indent="-285750">
              <a:buFont typeface="Wingdings" panose="05000000000000000000" pitchFamily="2" charset="2"/>
              <a:buChar char="ü"/>
            </a:pPr>
            <a:r>
              <a:rPr lang="en-US" dirty="0">
                <a:latin typeface="Georgia" pitchFamily="18" charset="0"/>
              </a:rPr>
              <a:t>Voicing concerns and providing feedback at parent meetings.</a:t>
            </a:r>
          </a:p>
        </p:txBody>
      </p:sp>
    </p:spTree>
    <p:extLst>
      <p:ext uri="{BB962C8B-B14F-4D97-AF65-F5344CB8AC3E}">
        <p14:creationId xmlns:p14="http://schemas.microsoft.com/office/powerpoint/2010/main" val="3855249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7201"/>
            <a:ext cx="9448800" cy="1142999"/>
          </a:xfrm>
        </p:spPr>
        <p:txBody>
          <a:bodyPr>
            <a:noAutofit/>
          </a:bodyPr>
          <a:lstStyle/>
          <a:p>
            <a:pPr algn="ctr"/>
            <a:r>
              <a:rPr lang="en-US" sz="3600" b="1" dirty="0"/>
              <a:t>School/Parent/Student Compact</a:t>
            </a:r>
          </a:p>
        </p:txBody>
      </p:sp>
      <p:sp>
        <p:nvSpPr>
          <p:cNvPr id="3" name="Rectangle 2"/>
          <p:cNvSpPr/>
          <p:nvPr/>
        </p:nvSpPr>
        <p:spPr>
          <a:xfrm>
            <a:off x="1752600" y="1371600"/>
            <a:ext cx="5638800" cy="5262979"/>
          </a:xfrm>
          <a:prstGeom prst="rect">
            <a:avLst/>
          </a:prstGeom>
        </p:spPr>
        <p:txBody>
          <a:bodyPr wrap="square">
            <a:spAutoFit/>
          </a:bodyPr>
          <a:lstStyle/>
          <a:p>
            <a:r>
              <a:rPr lang="en-US" sz="2400" b="1" dirty="0"/>
              <a:t>Purpose</a:t>
            </a:r>
            <a:r>
              <a:rPr lang="en-US" sz="2400" dirty="0"/>
              <a:t>: The compact is designed to put emphasis on the shared responsibility of parents and schools for the high performance of children.</a:t>
            </a:r>
          </a:p>
          <a:p>
            <a:r>
              <a:rPr lang="en-US" sz="2400" b="1" dirty="0"/>
              <a:t>Designed:</a:t>
            </a:r>
            <a:r>
              <a:rPr lang="en-US" sz="2400" dirty="0"/>
              <a:t>  The compact has outlined how parents, the entire school staff, and students will share responsibility for improved student achievement. </a:t>
            </a:r>
          </a:p>
          <a:p>
            <a:r>
              <a:rPr lang="en-US" sz="2400" dirty="0"/>
              <a:t> </a:t>
            </a:r>
          </a:p>
          <a:p>
            <a:r>
              <a:rPr lang="en-US" sz="2400" dirty="0"/>
              <a:t>A copy of the compact can be found at the back of the Dexter Student Handbook.</a:t>
            </a:r>
          </a:p>
        </p:txBody>
      </p:sp>
    </p:spTree>
    <p:extLst>
      <p:ext uri="{BB962C8B-B14F-4D97-AF65-F5344CB8AC3E}">
        <p14:creationId xmlns:p14="http://schemas.microsoft.com/office/powerpoint/2010/main" val="1371813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008" y="381000"/>
            <a:ext cx="7128935" cy="1294463"/>
          </a:xfrm>
        </p:spPr>
        <p:txBody>
          <a:bodyPr>
            <a:normAutofit fontScale="90000"/>
          </a:bodyPr>
          <a:lstStyle/>
          <a:p>
            <a:pPr algn="ctr"/>
            <a:r>
              <a:rPr lang="en-US" sz="4400" b="1" dirty="0"/>
              <a:t>Reporting Students Progress</a:t>
            </a:r>
          </a:p>
        </p:txBody>
      </p:sp>
      <p:sp>
        <p:nvSpPr>
          <p:cNvPr id="3" name="Rectangle 2"/>
          <p:cNvSpPr/>
          <p:nvPr/>
        </p:nvSpPr>
        <p:spPr>
          <a:xfrm>
            <a:off x="1101875" y="1675463"/>
            <a:ext cx="7315200" cy="4302716"/>
          </a:xfrm>
          <a:prstGeom prst="rect">
            <a:avLst/>
          </a:prstGeom>
        </p:spPr>
        <p:txBody>
          <a:bodyPr wrap="square">
            <a:spAutoFit/>
          </a:bodyPr>
          <a:lstStyle/>
          <a:p>
            <a:pPr marL="114300">
              <a:lnSpc>
                <a:spcPct val="90000"/>
              </a:lnSpc>
            </a:pPr>
            <a:r>
              <a:rPr lang="en-US" sz="2400" dirty="0"/>
              <a:t>The teachers of Dexter K-8 communicate students progress in several ways:    </a:t>
            </a:r>
          </a:p>
          <a:p>
            <a:pPr marL="114300" algn="ctr">
              <a:lnSpc>
                <a:spcPct val="90000"/>
              </a:lnSpc>
            </a:pPr>
            <a:r>
              <a:rPr lang="en-US" sz="2400" dirty="0"/>
              <a:t> </a:t>
            </a:r>
          </a:p>
          <a:p>
            <a:pPr algn="ctr">
              <a:lnSpc>
                <a:spcPct val="90000"/>
              </a:lnSpc>
            </a:pPr>
            <a:r>
              <a:rPr lang="en-US" sz="2000" dirty="0"/>
              <a:t> - Intervention Reports: </a:t>
            </a:r>
          </a:p>
          <a:p>
            <a:pPr algn="ctr">
              <a:lnSpc>
                <a:spcPct val="90000"/>
              </a:lnSpc>
            </a:pPr>
            <a:r>
              <a:rPr lang="en-US" sz="2400" dirty="0"/>
              <a:t>     RTI2 Updates, </a:t>
            </a:r>
            <a:r>
              <a:rPr lang="en-US" sz="2400" dirty="0" err="1"/>
              <a:t>Iready</a:t>
            </a:r>
            <a:endParaRPr lang="en-US" sz="2400" dirty="0"/>
          </a:p>
          <a:p>
            <a:pPr algn="ctr">
              <a:lnSpc>
                <a:spcPct val="90000"/>
              </a:lnSpc>
            </a:pPr>
            <a:r>
              <a:rPr lang="en-US" sz="2400" dirty="0"/>
              <a:t>-Mastery Connect Data</a:t>
            </a:r>
          </a:p>
          <a:p>
            <a:pPr algn="ctr">
              <a:lnSpc>
                <a:spcPct val="90000"/>
              </a:lnSpc>
            </a:pPr>
            <a:r>
              <a:rPr lang="en-US" sz="2400" dirty="0"/>
              <a:t>-</a:t>
            </a:r>
            <a:r>
              <a:rPr lang="en-US" sz="2000" dirty="0"/>
              <a:t>TCAP Reports</a:t>
            </a:r>
          </a:p>
          <a:p>
            <a:pPr algn="ctr">
              <a:lnSpc>
                <a:spcPct val="90000"/>
              </a:lnSpc>
            </a:pPr>
            <a:r>
              <a:rPr lang="en-US" sz="2000" dirty="0"/>
              <a:t>     - Progress Reports (quarterly)</a:t>
            </a:r>
          </a:p>
          <a:p>
            <a:pPr algn="ctr">
              <a:lnSpc>
                <a:spcPct val="90000"/>
              </a:lnSpc>
            </a:pPr>
            <a:r>
              <a:rPr lang="en-US" sz="2000" dirty="0"/>
              <a:t>     - Report Cards – quarterly</a:t>
            </a:r>
          </a:p>
          <a:p>
            <a:pPr algn="ctr">
              <a:lnSpc>
                <a:spcPct val="90000"/>
              </a:lnSpc>
            </a:pPr>
            <a:r>
              <a:rPr lang="en-US" sz="2000" dirty="0"/>
              <a:t>     - Phone Calls to parents</a:t>
            </a:r>
          </a:p>
          <a:p>
            <a:pPr algn="ctr">
              <a:lnSpc>
                <a:spcPct val="90000"/>
              </a:lnSpc>
            </a:pPr>
            <a:r>
              <a:rPr lang="en-US" sz="2000" dirty="0"/>
              <a:t>	   - Wednesday Folders</a:t>
            </a:r>
          </a:p>
          <a:p>
            <a:pPr algn="ctr">
              <a:lnSpc>
                <a:spcPct val="90000"/>
              </a:lnSpc>
            </a:pPr>
            <a:r>
              <a:rPr lang="en-US" sz="2000" dirty="0"/>
              <a:t>	   - Homework Folders</a:t>
            </a:r>
          </a:p>
          <a:p>
            <a:pPr algn="ctr">
              <a:lnSpc>
                <a:spcPct val="90000"/>
              </a:lnSpc>
            </a:pPr>
            <a:r>
              <a:rPr lang="en-US" sz="2000" dirty="0"/>
              <a:t>      - Parent Teacher Conferences </a:t>
            </a:r>
          </a:p>
          <a:p>
            <a:pPr algn="ctr">
              <a:lnSpc>
                <a:spcPct val="90000"/>
              </a:lnSpc>
            </a:pPr>
            <a:endParaRPr lang="en-US" sz="2000" dirty="0"/>
          </a:p>
        </p:txBody>
      </p:sp>
    </p:spTree>
    <p:extLst>
      <p:ext uri="{BB962C8B-B14F-4D97-AF65-F5344CB8AC3E}">
        <p14:creationId xmlns:p14="http://schemas.microsoft.com/office/powerpoint/2010/main" val="102071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7128935" cy="1303867"/>
          </a:xfrm>
        </p:spPr>
        <p:txBody>
          <a:bodyPr>
            <a:noAutofit/>
          </a:bodyPr>
          <a:lstStyle/>
          <a:p>
            <a:pPr algn="ctr"/>
            <a:r>
              <a:rPr lang="en-US" sz="4400" b="1" dirty="0"/>
              <a:t>Parent-Teacher Conferences</a:t>
            </a:r>
          </a:p>
        </p:txBody>
      </p:sp>
      <p:sp>
        <p:nvSpPr>
          <p:cNvPr id="3" name="Rectangle 2"/>
          <p:cNvSpPr/>
          <p:nvPr/>
        </p:nvSpPr>
        <p:spPr>
          <a:xfrm>
            <a:off x="914400" y="2438399"/>
            <a:ext cx="7086600" cy="3785652"/>
          </a:xfrm>
          <a:prstGeom prst="rect">
            <a:avLst/>
          </a:prstGeom>
        </p:spPr>
        <p:txBody>
          <a:bodyPr wrap="square">
            <a:spAutoFit/>
          </a:bodyPr>
          <a:lstStyle/>
          <a:p>
            <a:r>
              <a:rPr lang="en-US" sz="2400" dirty="0"/>
              <a:t>Shelby County Schools has scheduled two dates this school year for parent-teacher conferences.</a:t>
            </a:r>
          </a:p>
          <a:p>
            <a:pPr algn="ctr"/>
            <a:r>
              <a:rPr lang="en-US" sz="2400" dirty="0"/>
              <a:t>  </a:t>
            </a:r>
            <a:r>
              <a:rPr lang="en-US" sz="2400" b="1" dirty="0"/>
              <a:t>1</a:t>
            </a:r>
            <a:r>
              <a:rPr lang="en-US" sz="2400" b="1" baseline="30000" dirty="0"/>
              <a:t>st</a:t>
            </a:r>
            <a:r>
              <a:rPr lang="en-US" sz="2400" b="1" dirty="0"/>
              <a:t> Semester</a:t>
            </a:r>
          </a:p>
          <a:p>
            <a:r>
              <a:rPr lang="en-US" sz="2400" dirty="0"/>
              <a:t> Thursday, September 8, 2022 4:00-7:00 p.m.</a:t>
            </a:r>
          </a:p>
          <a:p>
            <a:pPr algn="ctr"/>
            <a:r>
              <a:rPr lang="en-US" sz="2400" dirty="0"/>
              <a:t>  </a:t>
            </a:r>
            <a:r>
              <a:rPr lang="en-US" sz="2400" b="1" dirty="0"/>
              <a:t>2</a:t>
            </a:r>
            <a:r>
              <a:rPr lang="en-US" sz="2400" b="1" baseline="30000" dirty="0"/>
              <a:t>nd</a:t>
            </a:r>
            <a:r>
              <a:rPr lang="en-US" sz="2400" b="1" dirty="0"/>
              <a:t> Semester</a:t>
            </a:r>
          </a:p>
          <a:p>
            <a:r>
              <a:rPr lang="en-US" sz="2400" dirty="0"/>
              <a:t>    Tuesday, February 16, 2023 4:00-7:00 p.m.</a:t>
            </a:r>
          </a:p>
          <a:p>
            <a:pPr algn="ctr"/>
            <a:r>
              <a:rPr lang="en-US" sz="2400" dirty="0"/>
              <a:t>Additional Conferences can be scheduled during planning time, as needed, with your child’s teacher.</a:t>
            </a:r>
          </a:p>
        </p:txBody>
      </p:sp>
    </p:spTree>
    <p:extLst>
      <p:ext uri="{BB962C8B-B14F-4D97-AF65-F5344CB8AC3E}">
        <p14:creationId xmlns:p14="http://schemas.microsoft.com/office/powerpoint/2010/main" val="844639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
            <a:ext cx="6798734" cy="1905000"/>
          </a:xfrm>
        </p:spPr>
        <p:txBody>
          <a:bodyPr>
            <a:normAutofit/>
          </a:bodyPr>
          <a:lstStyle/>
          <a:p>
            <a:pPr algn="ctr"/>
            <a:r>
              <a:rPr lang="en-US" dirty="0"/>
              <a:t>Opportunities for    </a:t>
            </a:r>
            <a:br>
              <a:rPr lang="en-US" dirty="0"/>
            </a:br>
            <a:r>
              <a:rPr lang="en-US" dirty="0"/>
              <a:t> Parental Involvement-School Level</a:t>
            </a:r>
          </a:p>
        </p:txBody>
      </p:sp>
      <p:sp>
        <p:nvSpPr>
          <p:cNvPr id="3" name="Text Placeholder 2"/>
          <p:cNvSpPr>
            <a:spLocks noGrp="1"/>
          </p:cNvSpPr>
          <p:nvPr>
            <p:ph type="body" idx="1"/>
          </p:nvPr>
        </p:nvSpPr>
        <p:spPr>
          <a:xfrm>
            <a:off x="1176868" y="1706881"/>
            <a:ext cx="6671732" cy="731520"/>
          </a:xfrm>
        </p:spPr>
        <p:txBody>
          <a:bodyPr/>
          <a:lstStyle/>
          <a:p>
            <a:pPr algn="ctr"/>
            <a:r>
              <a:rPr lang="en-US" b="1" dirty="0">
                <a:solidFill>
                  <a:schemeClr val="tx1"/>
                </a:solidFill>
              </a:rPr>
              <a:t>2022-2023 School Year</a:t>
            </a:r>
          </a:p>
        </p:txBody>
      </p:sp>
      <p:sp>
        <p:nvSpPr>
          <p:cNvPr id="4" name="Content Placeholder 3"/>
          <p:cNvSpPr>
            <a:spLocks noGrp="1"/>
          </p:cNvSpPr>
          <p:nvPr>
            <p:ph sz="half" idx="2"/>
          </p:nvPr>
        </p:nvSpPr>
        <p:spPr>
          <a:xfrm>
            <a:off x="1176868" y="2590800"/>
            <a:ext cx="6798732" cy="3657600"/>
          </a:xfrm>
        </p:spPr>
        <p:txBody>
          <a:bodyPr>
            <a:normAutofit fontScale="25000" lnSpcReduction="20000"/>
          </a:bodyPr>
          <a:lstStyle/>
          <a:p>
            <a:pPr>
              <a:buFont typeface="Wingdings" pitchFamily="2" charset="2"/>
              <a:buChar char="§"/>
            </a:pPr>
            <a:r>
              <a:rPr lang="en-US" sz="7200" dirty="0">
                <a:solidFill>
                  <a:schemeClr val="tx1"/>
                </a:solidFill>
              </a:rPr>
              <a:t>Meet the Teacher /Open House, September 2022</a:t>
            </a:r>
          </a:p>
          <a:p>
            <a:pPr>
              <a:buFont typeface="Wingdings" pitchFamily="2" charset="2"/>
              <a:buChar char="§"/>
            </a:pPr>
            <a:r>
              <a:rPr lang="en-US" sz="7200" dirty="0">
                <a:solidFill>
                  <a:schemeClr val="tx1"/>
                </a:solidFill>
              </a:rPr>
              <a:t>Title I Annual Meetings,   A.M. and P.M. Fall and Spring Semesters</a:t>
            </a:r>
          </a:p>
          <a:p>
            <a:pPr>
              <a:buFont typeface="Wingdings" pitchFamily="2" charset="2"/>
              <a:buChar char="§"/>
            </a:pPr>
            <a:r>
              <a:rPr lang="en-US" sz="7200" dirty="0">
                <a:solidFill>
                  <a:schemeClr val="tx1"/>
                </a:solidFill>
              </a:rPr>
              <a:t>Serve on the SIP Team</a:t>
            </a:r>
          </a:p>
          <a:p>
            <a:pPr>
              <a:buFont typeface="Wingdings" pitchFamily="2" charset="2"/>
              <a:buChar char="§"/>
            </a:pPr>
            <a:r>
              <a:rPr lang="en-US" sz="7200" dirty="0">
                <a:solidFill>
                  <a:schemeClr val="tx1"/>
                </a:solidFill>
              </a:rPr>
              <a:t>Dexter Curriculum Nights – Fall 2022 and Spring 2023</a:t>
            </a:r>
          </a:p>
          <a:p>
            <a:pPr>
              <a:buFont typeface="Wingdings" pitchFamily="2" charset="2"/>
              <a:buChar char="§"/>
            </a:pPr>
            <a:r>
              <a:rPr lang="en-US" sz="7200" dirty="0">
                <a:solidFill>
                  <a:schemeClr val="tx1"/>
                </a:solidFill>
              </a:rPr>
              <a:t>Read for the Record—Fall 2022</a:t>
            </a:r>
          </a:p>
          <a:p>
            <a:pPr>
              <a:buFont typeface="Wingdings" pitchFamily="2" charset="2"/>
              <a:buChar char="§"/>
            </a:pPr>
            <a:r>
              <a:rPr lang="en-US" sz="7200" dirty="0">
                <a:solidFill>
                  <a:schemeClr val="tx1"/>
                </a:solidFill>
              </a:rPr>
              <a:t>Fall Family Reading and Math Night, Fall 2022</a:t>
            </a:r>
          </a:p>
          <a:p>
            <a:pPr>
              <a:buFont typeface="Wingdings" pitchFamily="2" charset="2"/>
              <a:buChar char="§"/>
            </a:pPr>
            <a:r>
              <a:rPr lang="en-US" sz="7200" dirty="0">
                <a:solidFill>
                  <a:schemeClr val="tx1"/>
                </a:solidFill>
              </a:rPr>
              <a:t>PTA Activities….TBA</a:t>
            </a:r>
          </a:p>
          <a:p>
            <a:pPr>
              <a:buFont typeface="Wingdings" pitchFamily="2" charset="2"/>
              <a:buChar char="§"/>
            </a:pPr>
            <a:r>
              <a:rPr lang="en-US" sz="7200" dirty="0">
                <a:solidFill>
                  <a:schemeClr val="tx1"/>
                </a:solidFill>
              </a:rPr>
              <a:t>TCAP Parent Meeting – TBA</a:t>
            </a:r>
          </a:p>
          <a:p>
            <a:pPr>
              <a:buFont typeface="Wingdings" pitchFamily="2" charset="2"/>
              <a:buChar char="§"/>
            </a:pPr>
            <a:r>
              <a:rPr lang="en-US" sz="7200" dirty="0">
                <a:solidFill>
                  <a:schemeClr val="tx1"/>
                </a:solidFill>
              </a:rPr>
              <a:t>School Calendars will be sent home at the beginning of each month with important meeting dates.</a:t>
            </a:r>
          </a:p>
          <a:p>
            <a:endParaRPr lang="en-US" dirty="0"/>
          </a:p>
        </p:txBody>
      </p:sp>
    </p:spTree>
    <p:extLst>
      <p:ext uri="{BB962C8B-B14F-4D97-AF65-F5344CB8AC3E}">
        <p14:creationId xmlns:p14="http://schemas.microsoft.com/office/powerpoint/2010/main" val="3174187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EFB34-935C-4184-9D25-F9EDF7DB0396}"/>
              </a:ext>
            </a:extLst>
          </p:cNvPr>
          <p:cNvSpPr>
            <a:spLocks noGrp="1"/>
          </p:cNvSpPr>
          <p:nvPr>
            <p:ph type="title"/>
          </p:nvPr>
        </p:nvSpPr>
        <p:spPr/>
        <p:txBody>
          <a:bodyPr>
            <a:normAutofit fontScale="90000"/>
          </a:bodyPr>
          <a:lstStyle/>
          <a:p>
            <a:pPr algn="ctr"/>
            <a:r>
              <a:rPr lang="en-US" dirty="0"/>
              <a:t>MSCS Website</a:t>
            </a:r>
            <a:br>
              <a:rPr lang="en-US" dirty="0"/>
            </a:br>
            <a:r>
              <a:rPr lang="en-US" dirty="0">
                <a:hlinkClick r:id="rId2"/>
              </a:rPr>
              <a:t>Curriculum &amp; Instruction (scsk12.org)</a:t>
            </a:r>
            <a:br>
              <a:rPr lang="en-US" dirty="0"/>
            </a:br>
            <a:endParaRPr lang="en-US" dirty="0"/>
          </a:p>
        </p:txBody>
      </p:sp>
      <p:pic>
        <p:nvPicPr>
          <p:cNvPr id="8" name="Content Placeholder 7">
            <a:extLst>
              <a:ext uri="{FF2B5EF4-FFF2-40B4-BE49-F238E27FC236}">
                <a16:creationId xmlns:a16="http://schemas.microsoft.com/office/drawing/2014/main" id="{300350C6-0A1A-AC91-B155-4BE190E253E4}"/>
              </a:ext>
            </a:extLst>
          </p:cNvPr>
          <p:cNvPicPr>
            <a:picLocks noGrp="1" noChangeAspect="1"/>
          </p:cNvPicPr>
          <p:nvPr>
            <p:ph sz="half" idx="13"/>
          </p:nvPr>
        </p:nvPicPr>
        <p:blipFill>
          <a:blip r:embed="rId3"/>
          <a:stretch>
            <a:fillRect/>
          </a:stretch>
        </p:blipFill>
        <p:spPr>
          <a:xfrm>
            <a:off x="533400" y="0"/>
            <a:ext cx="7315200" cy="4292600"/>
          </a:xfrm>
        </p:spPr>
      </p:pic>
      <p:sp>
        <p:nvSpPr>
          <p:cNvPr id="6" name="Content Placeholder 5">
            <a:extLst>
              <a:ext uri="{FF2B5EF4-FFF2-40B4-BE49-F238E27FC236}">
                <a16:creationId xmlns:a16="http://schemas.microsoft.com/office/drawing/2014/main" id="{B225E4D8-6F78-E74C-AAE0-483FF8FF071C}"/>
              </a:ext>
            </a:extLst>
          </p:cNvPr>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3963031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4294967295"/>
          </p:nvPr>
        </p:nvSpPr>
        <p:spPr>
          <a:xfrm>
            <a:off x="0" y="609600"/>
            <a:ext cx="9162143" cy="2209800"/>
          </a:xfrm>
        </p:spPr>
        <p:txBody>
          <a:bodyPr>
            <a:noAutofit/>
          </a:bodyPr>
          <a:lstStyle/>
          <a:p>
            <a:pPr algn="ctr" eaLnBrk="1" hangingPunct="1">
              <a:buFontTx/>
              <a:buNone/>
            </a:pPr>
            <a:r>
              <a:rPr lang="en-US" sz="2800" b="1" dirty="0">
                <a:solidFill>
                  <a:schemeClr val="tx1"/>
                </a:solidFill>
                <a:latin typeface="Goudy Old Style" panose="02020502050305020303" pitchFamily="18" charset="0"/>
                <a:ea typeface="Microsoft JhengHei" panose="020B0604030504040204" pitchFamily="34" charset="-120"/>
              </a:rPr>
              <a:t>Thanks for joining us to show your </a:t>
            </a:r>
          </a:p>
          <a:p>
            <a:pPr algn="ctr" eaLnBrk="1" hangingPunct="1">
              <a:buFontTx/>
              <a:buNone/>
            </a:pPr>
            <a:r>
              <a:rPr lang="en-US" sz="2800" b="1" dirty="0">
                <a:solidFill>
                  <a:schemeClr val="tx1"/>
                </a:solidFill>
                <a:latin typeface="Goudy Old Style" panose="02020502050305020303" pitchFamily="18" charset="0"/>
                <a:ea typeface="Microsoft JhengHei" panose="020B0604030504040204" pitchFamily="34" charset="-120"/>
              </a:rPr>
              <a:t>DEXTER PRIDE!</a:t>
            </a:r>
          </a:p>
          <a:p>
            <a:pPr algn="ctr" eaLnBrk="1" hangingPunct="1">
              <a:buFontTx/>
              <a:buNone/>
            </a:pPr>
            <a:r>
              <a:rPr lang="en-US" b="1" dirty="0">
                <a:solidFill>
                  <a:schemeClr val="tx1"/>
                </a:solidFill>
                <a:latin typeface="Goudy Old Style" panose="02020502050305020303" pitchFamily="18" charset="0"/>
                <a:ea typeface="Microsoft JhengHei" panose="020B0604030504040204" pitchFamily="34" charset="-120"/>
              </a:rPr>
              <a:t>We really appreciate your continued support, </a:t>
            </a:r>
          </a:p>
          <a:p>
            <a:pPr algn="ctr" eaLnBrk="1" hangingPunct="1">
              <a:buFontTx/>
              <a:buNone/>
            </a:pPr>
            <a:r>
              <a:rPr lang="en-US" b="1" dirty="0">
                <a:solidFill>
                  <a:schemeClr val="tx1"/>
                </a:solidFill>
                <a:latin typeface="Goudy Old Style" panose="02020502050305020303" pitchFamily="18" charset="0"/>
                <a:ea typeface="Microsoft JhengHei" panose="020B0604030504040204" pitchFamily="34" charset="-120"/>
              </a:rPr>
              <a:t>hard work and dedication to Dexter .</a:t>
            </a:r>
          </a:p>
          <a:p>
            <a:pPr algn="ctr" eaLnBrk="1" hangingPunct="1">
              <a:buFontTx/>
              <a:buNone/>
            </a:pPr>
            <a:endParaRPr lang="en-US" sz="2800" b="1" dirty="0">
              <a:solidFill>
                <a:schemeClr val="tx1"/>
              </a:solidFill>
              <a:latin typeface="Goudy Old Style" panose="02020502050305020303" pitchFamily="18" charset="0"/>
              <a:ea typeface="Microsoft JhengHei" panose="020B0604030504040204" pitchFamily="34" charset="-120"/>
            </a:endParaRPr>
          </a:p>
          <a:p>
            <a:pPr algn="ctr" eaLnBrk="1" hangingPunct="1">
              <a:buFontTx/>
              <a:buNone/>
            </a:pPr>
            <a:endParaRPr lang="en-US" sz="2800" b="1" dirty="0">
              <a:solidFill>
                <a:schemeClr val="tx1"/>
              </a:solidFill>
              <a:latin typeface="Goudy Old Style" panose="02020502050305020303" pitchFamily="18" charset="0"/>
              <a:ea typeface="Microsoft JhengHei" panose="020B0604030504040204" pitchFamily="34" charset="-120"/>
            </a:endParaRPr>
          </a:p>
        </p:txBody>
      </p:sp>
      <p:sp>
        <p:nvSpPr>
          <p:cNvPr id="4" name="Rectangle 3"/>
          <p:cNvSpPr/>
          <p:nvPr/>
        </p:nvSpPr>
        <p:spPr>
          <a:xfrm>
            <a:off x="2295071" y="4876800"/>
            <a:ext cx="4572000" cy="1819088"/>
          </a:xfrm>
          <a:prstGeom prst="rect">
            <a:avLst/>
          </a:prstGeom>
        </p:spPr>
        <p:txBody>
          <a:bodyPr>
            <a:spAutoFit/>
          </a:bodyPr>
          <a:lstStyle/>
          <a:p>
            <a:pPr algn="ctr">
              <a:lnSpc>
                <a:spcPct val="113000"/>
              </a:lnSpc>
            </a:pPr>
            <a:r>
              <a:rPr lang="en-US" b="1" kern="1400" dirty="0">
                <a:solidFill>
                  <a:srgbClr val="000000"/>
                </a:solidFill>
                <a:latin typeface="Rockwell" panose="02060603020205020403" pitchFamily="18" charset="0"/>
              </a:rPr>
              <a:t>Together, we MUST </a:t>
            </a:r>
            <a:r>
              <a:rPr lang="en-US" b="1" kern="1400" dirty="0">
                <a:solidFill>
                  <a:srgbClr val="FFC000"/>
                </a:solidFill>
                <a:latin typeface="Rockwell" panose="02060603020205020403" pitchFamily="18" charset="0"/>
              </a:rPr>
              <a:t>BELIEVE,</a:t>
            </a:r>
            <a:endParaRPr lang="en-US" b="1" kern="1400" dirty="0">
              <a:solidFill>
                <a:srgbClr val="CC3366"/>
              </a:solidFill>
              <a:latin typeface="Rockwell" panose="02060603020205020403" pitchFamily="18" charset="0"/>
            </a:endParaRPr>
          </a:p>
          <a:p>
            <a:pPr algn="ctr">
              <a:lnSpc>
                <a:spcPct val="113000"/>
              </a:lnSpc>
            </a:pPr>
            <a:r>
              <a:rPr lang="en-US" b="1" kern="1400" dirty="0">
                <a:solidFill>
                  <a:srgbClr val="000000"/>
                </a:solidFill>
                <a:latin typeface="Rockwell" panose="02060603020205020403" pitchFamily="18" charset="0"/>
              </a:rPr>
              <a:t>Together, we WILL</a:t>
            </a:r>
            <a:endParaRPr lang="en-US" b="1" kern="1400" dirty="0">
              <a:solidFill>
                <a:srgbClr val="CC3366"/>
              </a:solidFill>
              <a:latin typeface="Rockwell" panose="02060603020205020403" pitchFamily="18" charset="0"/>
            </a:endParaRPr>
          </a:p>
          <a:p>
            <a:pPr algn="ctr">
              <a:lnSpc>
                <a:spcPct val="113000"/>
              </a:lnSpc>
            </a:pPr>
            <a:r>
              <a:rPr lang="en-US" b="1" kern="1400" dirty="0">
                <a:solidFill>
                  <a:srgbClr val="000000"/>
                </a:solidFill>
                <a:latin typeface="Rockwell" panose="02060603020205020403" pitchFamily="18" charset="0"/>
              </a:rPr>
              <a:t> </a:t>
            </a:r>
            <a:r>
              <a:rPr lang="en-US" b="1" kern="1400" dirty="0">
                <a:solidFill>
                  <a:srgbClr val="0000FF"/>
                </a:solidFill>
                <a:latin typeface="Rockwell" panose="02060603020205020403" pitchFamily="18" charset="0"/>
              </a:rPr>
              <a:t>ACHIEVE.</a:t>
            </a:r>
            <a:endParaRPr lang="en-US" b="1" kern="1400" dirty="0">
              <a:solidFill>
                <a:srgbClr val="CC3366"/>
              </a:solidFill>
              <a:latin typeface="Rockwell" panose="02060603020205020403" pitchFamily="18" charset="0"/>
            </a:endParaRPr>
          </a:p>
          <a:p>
            <a:pPr algn="ctr">
              <a:lnSpc>
                <a:spcPct val="113000"/>
              </a:lnSpc>
            </a:pPr>
            <a:r>
              <a:rPr lang="en-US" b="1" kern="1400" dirty="0">
                <a:solidFill>
                  <a:srgbClr val="000000"/>
                </a:solidFill>
                <a:latin typeface="Rockwell" panose="02060603020205020403" pitchFamily="18" charset="0"/>
              </a:rPr>
              <a:t>Together, we ARE </a:t>
            </a:r>
            <a:endParaRPr lang="en-US" b="1" kern="1400" dirty="0">
              <a:solidFill>
                <a:srgbClr val="CC3366"/>
              </a:solidFill>
              <a:latin typeface="Rockwell" panose="02060603020205020403" pitchFamily="18" charset="0"/>
            </a:endParaRPr>
          </a:p>
          <a:p>
            <a:pPr algn="ctr">
              <a:lnSpc>
                <a:spcPct val="113000"/>
              </a:lnSpc>
            </a:pPr>
            <a:r>
              <a:rPr lang="en-US" b="1" kern="1400" dirty="0">
                <a:solidFill>
                  <a:srgbClr val="F90735"/>
                </a:solidFill>
                <a:latin typeface="Rockwell" panose="02060603020205020403" pitchFamily="18" charset="0"/>
              </a:rPr>
              <a:t>REIMAGINING 901.</a:t>
            </a:r>
            <a:endParaRPr lang="en-US" b="1" kern="1400" dirty="0">
              <a:solidFill>
                <a:srgbClr val="CC3366"/>
              </a:solidFill>
              <a:latin typeface="Rockwell" panose="02060603020205020403" pitchFamily="18" charset="0"/>
            </a:endParaRPr>
          </a:p>
          <a:p>
            <a:r>
              <a:rPr lang="en-US" sz="1050" kern="1400" dirty="0">
                <a:solidFill>
                  <a:srgbClr val="000000"/>
                </a:solidFill>
                <a:latin typeface="Times New Roman" panose="02020603050405020304" pitchFamily="18" charset="0"/>
              </a:rPr>
              <a:t> </a:t>
            </a:r>
            <a:endParaRPr lang="en-US" sz="1050" kern="1400" dirty="0">
              <a:ln>
                <a:noFill/>
              </a:ln>
              <a:solidFill>
                <a:srgbClr val="000000"/>
              </a:solidFill>
              <a:effectLst/>
              <a:latin typeface="Times New Roman" panose="02020603050405020304" pitchFamily="18" charset="0"/>
            </a:endParaRPr>
          </a:p>
        </p:txBody>
      </p:sp>
      <p:pic>
        <p:nvPicPr>
          <p:cNvPr id="5" name="Picture 4" descr="Logo, company name&#10;&#10;Description automatically generated">
            <a:extLst>
              <a:ext uri="{FF2B5EF4-FFF2-40B4-BE49-F238E27FC236}">
                <a16:creationId xmlns:a16="http://schemas.microsoft.com/office/drawing/2014/main" id="{9F7B6C69-6847-5635-D41D-859EE81B9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256326"/>
            <a:ext cx="3637174" cy="2544274"/>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90600" y="54114"/>
            <a:ext cx="72390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Annual Title I Parent Meeting</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September 30, 2022</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a:solidFill>
                  <a:srgbClr val="000000"/>
                </a:solidFill>
                <a:latin typeface="Garamond" panose="02020404030301010803" pitchFamily="18" charset="0"/>
                <a:cs typeface="Times New Roman" panose="02020603050405020304" pitchFamily="18" charset="0"/>
              </a:rPr>
              <a:t>8:45 a.m.</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685800" y="1834009"/>
            <a:ext cx="8162925"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Welcome……………………………………….Mr. Patrick </a:t>
            </a:r>
            <a:r>
              <a:rPr kumimoji="0" lang="en-US" altLang="en-US" sz="1400" b="0" i="0" u="none" strike="noStrike" cap="none" normalizeH="0" baseline="0" dirty="0" err="1">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Certion</a:t>
            </a: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Principal</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Title I Presentation</a:t>
            </a: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………….……….……….Ms. Rebecca Billingsley, PLC Coach</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Policies for Family Engagement (SCS and School Plan)</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Reporting Pupil Progress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Parent– Teacher Conferences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Parental Involvement Requirements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Availability of Parent Training</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Opportunities for Additional Parent Meetings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District/School Progress/AYP Status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School Improvement Plan</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Teacher Qualifications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Parent’s Right to Know</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Notice of Title I School Status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School/Parent Compact</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Student Code of Conduct</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Dexter School Counseling Services………………Ms. Sherman and Ms. Cole</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Closing Remarks………………………………..Mr. Patrick </a:t>
            </a:r>
            <a:r>
              <a:rPr kumimoji="0" lang="en-US" altLang="en-US" sz="1400" b="0" i="0" u="none" strike="noStrike" cap="none" normalizeH="0" baseline="0" dirty="0" err="1">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Certion</a:t>
            </a:r>
            <a:r>
              <a:rPr kumimoji="0" lang="en-US" altLang="en-US" sz="14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Principal</a:t>
            </a:r>
            <a:endParaRPr kumimoji="0" lang="en-US" altLang="en-US" sz="1400" b="0" i="0" u="none" strike="noStrike" cap="none" normalizeH="0" baseline="0" dirty="0">
              <a:ln>
                <a:noFill/>
              </a:ln>
              <a:solidFill>
                <a:schemeClr val="tx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9" y="5513950"/>
            <a:ext cx="1480669" cy="1344049"/>
          </a:xfrm>
          <a:prstGeom prst="rect">
            <a:avLst/>
          </a:prstGeom>
        </p:spPr>
      </p:pic>
    </p:spTree>
    <p:extLst>
      <p:ext uri="{BB962C8B-B14F-4D97-AF65-F5344CB8AC3E}">
        <p14:creationId xmlns:p14="http://schemas.microsoft.com/office/powerpoint/2010/main" val="2676844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B467-088C-4F3D-A9A7-105C4E1E20CD}"/>
              </a:ext>
            </a:extLst>
          </p:cNvPr>
          <p:cNvSpPr>
            <a:spLocks noGrp="1"/>
          </p:cNvSpPr>
          <p:nvPr>
            <p:ph type="title"/>
          </p:nvPr>
        </p:nvSpPr>
        <p:spPr>
          <a:xfrm>
            <a:off x="800100" y="1339196"/>
            <a:ext cx="7543800" cy="1028700"/>
          </a:xfrm>
        </p:spPr>
        <p:txBody>
          <a:bodyPr anchor="ctr">
            <a:normAutofit/>
          </a:bodyPr>
          <a:lstStyle/>
          <a:p>
            <a:pPr algn="ctr"/>
            <a:r>
              <a:rPr lang="en-US" b="1"/>
              <a:t>Dexter K-8 School Counseling Services</a:t>
            </a:r>
          </a:p>
        </p:txBody>
      </p:sp>
      <p:pic>
        <p:nvPicPr>
          <p:cNvPr id="5" name="Picture 4" descr="A picture containing fabric, table, red, covered&#10;&#10;Description automatically generated">
            <a:extLst>
              <a:ext uri="{FF2B5EF4-FFF2-40B4-BE49-F238E27FC236}">
                <a16:creationId xmlns:a16="http://schemas.microsoft.com/office/drawing/2014/main" id="{6D3BA21E-E6C8-4E14-8E53-C5DF567E9D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969" r="17060" b="-2"/>
          <a:stretch/>
        </p:blipFill>
        <p:spPr>
          <a:xfrm>
            <a:off x="800100" y="2434590"/>
            <a:ext cx="3497580" cy="2811780"/>
          </a:xfrm>
          <a:prstGeom prst="rect">
            <a:avLst/>
          </a:prstGeom>
          <a:noFill/>
          <a:ln>
            <a:noFill/>
          </a:ln>
        </p:spPr>
      </p:pic>
      <p:sp>
        <p:nvSpPr>
          <p:cNvPr id="3" name="Subtitle 2">
            <a:extLst>
              <a:ext uri="{FF2B5EF4-FFF2-40B4-BE49-F238E27FC236}">
                <a16:creationId xmlns:a16="http://schemas.microsoft.com/office/drawing/2014/main" id="{C8722DDC-8EEE-4A06-8DFE-B44871EAA2CF}"/>
              </a:ext>
            </a:extLst>
          </p:cNvPr>
          <p:cNvSpPr>
            <a:spLocks noGrp="1"/>
          </p:cNvSpPr>
          <p:nvPr>
            <p:ph sz="half" idx="2"/>
          </p:nvPr>
        </p:nvSpPr>
        <p:spPr>
          <a:xfrm>
            <a:off x="4846320" y="2434590"/>
            <a:ext cx="3497580" cy="2811780"/>
          </a:xfrm>
        </p:spPr>
        <p:txBody>
          <a:bodyPr vert="horz" lIns="68580" tIns="34290" rIns="68580" bIns="34290" rtlCol="0" anchor="t">
            <a:normAutofit fontScale="92500" lnSpcReduction="10000"/>
          </a:bodyPr>
          <a:lstStyle/>
          <a:p>
            <a:r>
              <a:rPr lang="en-US" dirty="0"/>
              <a:t>Mr. </a:t>
            </a:r>
            <a:r>
              <a:rPr lang="en-US" dirty="0" err="1"/>
              <a:t>Certion</a:t>
            </a:r>
            <a:r>
              <a:rPr lang="en-US" dirty="0"/>
              <a:t>, Principal</a:t>
            </a:r>
          </a:p>
          <a:p>
            <a:r>
              <a:rPr lang="en-US" dirty="0"/>
              <a:t>Ms. Davis, AP</a:t>
            </a:r>
          </a:p>
          <a:p>
            <a:pPr>
              <a:buClr>
                <a:srgbClr val="262626"/>
              </a:buClr>
            </a:pPr>
            <a:r>
              <a:rPr lang="en-US" dirty="0"/>
              <a:t>Ms. Hicks, AP</a:t>
            </a:r>
          </a:p>
          <a:p>
            <a:pPr>
              <a:buClr>
                <a:srgbClr val="262626"/>
              </a:buClr>
            </a:pPr>
            <a:r>
              <a:rPr lang="en-US" dirty="0"/>
              <a:t>Mrs. Stinson, AP</a:t>
            </a:r>
          </a:p>
          <a:p>
            <a:r>
              <a:rPr lang="en-US" dirty="0"/>
              <a:t>Mrs. Billingsley and Miss Johnson PLCs</a:t>
            </a:r>
          </a:p>
          <a:p>
            <a:pPr>
              <a:buClr>
                <a:srgbClr val="262626"/>
              </a:buClr>
            </a:pPr>
            <a:r>
              <a:rPr lang="en-US" dirty="0"/>
              <a:t>Ms. Cole, PK, KK-1st PSC</a:t>
            </a:r>
          </a:p>
          <a:p>
            <a:pPr>
              <a:buClr>
                <a:srgbClr val="262626"/>
              </a:buClr>
            </a:pPr>
            <a:r>
              <a:rPr lang="en-US" dirty="0"/>
              <a:t>Mrs. Sherman, PK, 2nd-3rd PSC</a:t>
            </a:r>
          </a:p>
          <a:p>
            <a:pPr>
              <a:buClr>
                <a:srgbClr val="262626"/>
              </a:buClr>
            </a:pPr>
            <a:r>
              <a:rPr lang="en-US" dirty="0"/>
              <a:t>Ms. N. Johnson, 4th-5th PSC</a:t>
            </a:r>
          </a:p>
          <a:p>
            <a:pPr>
              <a:buClr>
                <a:srgbClr val="262626"/>
              </a:buClr>
            </a:pPr>
            <a:r>
              <a:rPr lang="en-US" dirty="0"/>
              <a:t>Mrs. Jamison, 6th-7th PSC</a:t>
            </a:r>
          </a:p>
          <a:p>
            <a:pPr>
              <a:buClr>
                <a:srgbClr val="262626"/>
              </a:buClr>
            </a:pPr>
            <a:r>
              <a:rPr lang="en-US" dirty="0"/>
              <a:t>Ms. Brooks, 7th-8th PSC</a:t>
            </a:r>
          </a:p>
        </p:txBody>
      </p:sp>
    </p:spTree>
    <p:extLst>
      <p:ext uri="{BB962C8B-B14F-4D97-AF65-F5344CB8AC3E}">
        <p14:creationId xmlns:p14="http://schemas.microsoft.com/office/powerpoint/2010/main" val="1736693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con&#10;&#10;Description automatically generated">
            <a:extLst>
              <a:ext uri="{FF2B5EF4-FFF2-40B4-BE49-F238E27FC236}">
                <a16:creationId xmlns:a16="http://schemas.microsoft.com/office/drawing/2014/main" id="{A053012A-90FF-494A-AB80-A134B9935609}"/>
              </a:ext>
            </a:extLst>
          </p:cNvPr>
          <p:cNvPicPr>
            <a:picLocks noGrp="1" noChangeAspect="1"/>
          </p:cNvPicPr>
          <p:nvPr>
            <p:ph type="pic" idx="1"/>
          </p:nvPr>
        </p:nvPicPr>
        <p:blipFill rotWithShape="1">
          <a:blip r:embed="rId2">
            <a:extLst>
              <a:ext uri="{837473B0-CC2E-450A-ABE3-18F120FF3D39}">
                <a1611:picAttrSrcUrl xmlns:a1611="http://schemas.microsoft.com/office/drawing/2016/11/main" r:id="rId3"/>
              </a:ext>
            </a:extLst>
          </a:blip>
          <a:srcRect t="8816" b="8816"/>
          <a:stretch/>
        </p:blipFill>
        <p:spPr>
          <a:xfrm>
            <a:off x="198344" y="1129688"/>
            <a:ext cx="5718363" cy="4786884"/>
          </a:xfrm>
        </p:spPr>
      </p:pic>
      <p:sp>
        <p:nvSpPr>
          <p:cNvPr id="3" name="Title 2">
            <a:extLst>
              <a:ext uri="{FF2B5EF4-FFF2-40B4-BE49-F238E27FC236}">
                <a16:creationId xmlns:a16="http://schemas.microsoft.com/office/drawing/2014/main" id="{E8842A9C-F8A4-4984-9E3C-B70E0512DA0F}"/>
              </a:ext>
            </a:extLst>
          </p:cNvPr>
          <p:cNvSpPr>
            <a:spLocks noGrp="1"/>
          </p:cNvSpPr>
          <p:nvPr>
            <p:ph type="title"/>
          </p:nvPr>
        </p:nvSpPr>
        <p:spPr/>
        <p:txBody>
          <a:bodyPr/>
          <a:lstStyle/>
          <a:p>
            <a:r>
              <a:rPr lang="en-US" dirty="0"/>
              <a:t>Objective</a:t>
            </a:r>
          </a:p>
        </p:txBody>
      </p:sp>
      <p:sp>
        <p:nvSpPr>
          <p:cNvPr id="4" name="Text Placeholder 3">
            <a:extLst>
              <a:ext uri="{FF2B5EF4-FFF2-40B4-BE49-F238E27FC236}">
                <a16:creationId xmlns:a16="http://schemas.microsoft.com/office/drawing/2014/main" id="{B2DFB2CC-6D39-4FCB-8185-AD354C8C435A}"/>
              </a:ext>
            </a:extLst>
          </p:cNvPr>
          <p:cNvSpPr>
            <a:spLocks noGrp="1"/>
          </p:cNvSpPr>
          <p:nvPr>
            <p:ph type="body" sz="half" idx="2"/>
          </p:nvPr>
        </p:nvSpPr>
        <p:spPr/>
        <p:txBody>
          <a:bodyPr vert="horz" lIns="68580" tIns="34290" rIns="68580" bIns="34290" rtlCol="0" anchor="t">
            <a:normAutofit/>
          </a:bodyPr>
          <a:lstStyle/>
          <a:p>
            <a:r>
              <a:rPr lang="en-US" dirty="0"/>
              <a:t>To provide an overview of Counseling Services, as it will be implemented in the school setting.</a:t>
            </a:r>
          </a:p>
          <a:p>
            <a:pPr marL="214313" indent="-214313">
              <a:buFont typeface="Wingdings" panose="05000000000000000000" pitchFamily="2" charset="2"/>
              <a:buChar char="q"/>
            </a:pPr>
            <a:r>
              <a:rPr lang="en-US" dirty="0"/>
              <a:t>Counseling Referral</a:t>
            </a:r>
          </a:p>
          <a:p>
            <a:pPr marL="214313" indent="-214313">
              <a:buFont typeface="Wingdings" panose="05000000000000000000" pitchFamily="2" charset="2"/>
              <a:buChar char="q"/>
            </a:pPr>
            <a:r>
              <a:rPr lang="en-US" dirty="0"/>
              <a:t>DCS reporting</a:t>
            </a:r>
          </a:p>
          <a:p>
            <a:pPr marL="214313" indent="-214313">
              <a:buFont typeface="Wingdings" panose="05000000000000000000" pitchFamily="2" charset="2"/>
              <a:buChar char="q"/>
            </a:pPr>
            <a:r>
              <a:rPr lang="en-US" dirty="0"/>
              <a:t>RTI2-B</a:t>
            </a:r>
          </a:p>
          <a:p>
            <a:pPr marL="214313" indent="-214313">
              <a:buFont typeface="Wingdings" panose="05000000000000000000" pitchFamily="2" charset="2"/>
              <a:buChar char="q"/>
            </a:pPr>
            <a:r>
              <a:rPr lang="en-US" dirty="0"/>
              <a:t>504</a:t>
            </a:r>
          </a:p>
          <a:p>
            <a:pPr marL="214313" indent="-214313">
              <a:buFont typeface="Wingdings" panose="05000000000000000000" pitchFamily="2" charset="2"/>
              <a:buChar char="q"/>
            </a:pPr>
            <a:r>
              <a:rPr lang="en-US" dirty="0"/>
              <a:t>SEL</a:t>
            </a:r>
          </a:p>
          <a:p>
            <a:pPr marL="214313" indent="-214313">
              <a:buFont typeface="Wingdings" panose="05000000000000000000" pitchFamily="2" charset="2"/>
              <a:buChar char="q"/>
            </a:pPr>
            <a:r>
              <a:rPr lang="en-US" dirty="0"/>
              <a:t>SST Process</a:t>
            </a:r>
          </a:p>
          <a:p>
            <a:endParaRPr lang="en-US" dirty="0"/>
          </a:p>
        </p:txBody>
      </p:sp>
      <p:sp>
        <p:nvSpPr>
          <p:cNvPr id="6" name="TextBox 5">
            <a:extLst>
              <a:ext uri="{FF2B5EF4-FFF2-40B4-BE49-F238E27FC236}">
                <a16:creationId xmlns:a16="http://schemas.microsoft.com/office/drawing/2014/main" id="{2B19D626-8A23-4D85-910D-D64AF7451F69}"/>
              </a:ext>
            </a:extLst>
          </p:cNvPr>
          <p:cNvSpPr txBox="1"/>
          <p:nvPr/>
        </p:nvSpPr>
        <p:spPr>
          <a:xfrm>
            <a:off x="198345" y="5916286"/>
            <a:ext cx="5718362" cy="238125"/>
          </a:xfrm>
          <a:prstGeom prst="rect">
            <a:avLst/>
          </a:prstGeom>
        </p:spPr>
        <p:txBody>
          <a:bodyPr>
            <a:normAutofit fontScale="85000" lnSpcReduction="20000"/>
          </a:bodyPr>
          <a:lstStyle/>
          <a:p>
            <a:pPr defTabSz="685800"/>
            <a:r>
              <a:rPr lang="en-US" sz="1350">
                <a:solidFill>
                  <a:prstClr val="black"/>
                </a:solidFill>
                <a:latin typeface="Avenir Next LT Pro" panose="02020404030301010803"/>
                <a:hlinkClick r:id="rId3"/>
              </a:rPr>
              <a:t>This Photo</a:t>
            </a:r>
            <a:r>
              <a:rPr lang="en-US" sz="1350">
                <a:solidFill>
                  <a:prstClr val="black"/>
                </a:solidFill>
                <a:latin typeface="Avenir Next LT Pro" panose="02020404030301010803"/>
              </a:rPr>
              <a:t> by Unknown author is licensed under </a:t>
            </a:r>
            <a:r>
              <a:rPr lang="en-US" sz="1350">
                <a:solidFill>
                  <a:prstClr val="black"/>
                </a:solidFill>
                <a:latin typeface="Avenir Next LT Pro" panose="02020404030301010803"/>
                <a:hlinkClick r:id="rId4"/>
              </a:rPr>
              <a:t>CC BY-SA</a:t>
            </a:r>
            <a:r>
              <a:rPr lang="en-US" sz="1350">
                <a:solidFill>
                  <a:prstClr val="black"/>
                </a:solidFill>
                <a:latin typeface="Avenir Next LT Pro" panose="02020404030301010803"/>
              </a:rPr>
              <a:t>.</a:t>
            </a:r>
          </a:p>
        </p:txBody>
      </p:sp>
    </p:spTree>
    <p:extLst>
      <p:ext uri="{BB962C8B-B14F-4D97-AF65-F5344CB8AC3E}">
        <p14:creationId xmlns:p14="http://schemas.microsoft.com/office/powerpoint/2010/main" val="3666404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FE847717-67F4-A755-9690-595E8EB1ADB6}"/>
              </a:ext>
            </a:extLst>
          </p:cNvPr>
          <p:cNvPicPr>
            <a:picLocks noGrp="1" noChangeAspect="1"/>
          </p:cNvPicPr>
          <p:nvPr>
            <p:ph type="pic" idx="1"/>
          </p:nvPr>
        </p:nvPicPr>
        <p:blipFill rotWithShape="1">
          <a:blip r:embed="rId2"/>
          <a:stretch/>
        </p:blipFill>
        <p:spPr>
          <a:xfrm>
            <a:off x="171450" y="1603558"/>
            <a:ext cx="5772151" cy="3650885"/>
          </a:xfrm>
          <a:noFill/>
        </p:spPr>
      </p:pic>
      <p:sp>
        <p:nvSpPr>
          <p:cNvPr id="3" name="Title 2">
            <a:extLst>
              <a:ext uri="{FF2B5EF4-FFF2-40B4-BE49-F238E27FC236}">
                <a16:creationId xmlns:a16="http://schemas.microsoft.com/office/drawing/2014/main" id="{F46E5940-B547-4920-8D42-350B30A4E4BA}"/>
              </a:ext>
            </a:extLst>
          </p:cNvPr>
          <p:cNvSpPr>
            <a:spLocks noGrp="1"/>
          </p:cNvSpPr>
          <p:nvPr>
            <p:ph type="title"/>
          </p:nvPr>
        </p:nvSpPr>
        <p:spPr>
          <a:xfrm>
            <a:off x="6357937" y="1309878"/>
            <a:ext cx="2358581" cy="1234440"/>
          </a:xfrm>
        </p:spPr>
        <p:txBody>
          <a:bodyPr anchor="b">
            <a:normAutofit/>
          </a:bodyPr>
          <a:lstStyle/>
          <a:p>
            <a:r>
              <a:rPr lang="en-US" dirty="0"/>
              <a:t>Counseling Referral</a:t>
            </a:r>
          </a:p>
        </p:txBody>
      </p:sp>
      <p:sp>
        <p:nvSpPr>
          <p:cNvPr id="4" name="Text Placeholder 3">
            <a:extLst>
              <a:ext uri="{FF2B5EF4-FFF2-40B4-BE49-F238E27FC236}">
                <a16:creationId xmlns:a16="http://schemas.microsoft.com/office/drawing/2014/main" id="{BD0A570F-CAAD-4B0C-8ECD-2288C715E412}"/>
              </a:ext>
            </a:extLst>
          </p:cNvPr>
          <p:cNvSpPr>
            <a:spLocks noGrp="1"/>
          </p:cNvSpPr>
          <p:nvPr>
            <p:ph type="body" sz="half" idx="2"/>
          </p:nvPr>
        </p:nvSpPr>
        <p:spPr>
          <a:xfrm>
            <a:off x="6357937" y="2647188"/>
            <a:ext cx="2358581" cy="2633472"/>
          </a:xfrm>
        </p:spPr>
        <p:txBody>
          <a:bodyPr vert="horz" lIns="68580" tIns="34290" rIns="68580" bIns="34290" rtlCol="0" anchor="t">
            <a:normAutofit/>
          </a:bodyPr>
          <a:lstStyle/>
          <a:p>
            <a:r>
              <a:rPr lang="en-US" dirty="0"/>
              <a:t>The School Counseling Referral will be found on Dexter's website.</a:t>
            </a:r>
          </a:p>
          <a:p>
            <a:endParaRPr lang="en-US" dirty="0"/>
          </a:p>
          <a:p>
            <a:r>
              <a:rPr lang="en-US" dirty="0"/>
              <a:t> The referral can be filled out by parents, teachers, and students</a:t>
            </a:r>
          </a:p>
        </p:txBody>
      </p:sp>
    </p:spTree>
    <p:extLst>
      <p:ext uri="{BB962C8B-B14F-4D97-AF65-F5344CB8AC3E}">
        <p14:creationId xmlns:p14="http://schemas.microsoft.com/office/powerpoint/2010/main" val="12069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57F19BE-30B5-4EE9-A48C-1EF84CC4F0F6}"/>
              </a:ext>
            </a:extLst>
          </p:cNvPr>
          <p:cNvSpPr>
            <a:spLocks noGrp="1"/>
          </p:cNvSpPr>
          <p:nvPr>
            <p:ph type="title"/>
          </p:nvPr>
        </p:nvSpPr>
        <p:spPr>
          <a:xfrm>
            <a:off x="6343651" y="1312794"/>
            <a:ext cx="2371472" cy="1234440"/>
          </a:xfrm>
        </p:spPr>
        <p:txBody>
          <a:bodyPr anchor="b">
            <a:normAutofit fontScale="90000"/>
          </a:bodyPr>
          <a:lstStyle/>
          <a:p>
            <a:r>
              <a:rPr lang="en-US" sz="2250"/>
              <a:t>DCS Reporting: SCS Policy# 7005</a:t>
            </a:r>
            <a:br>
              <a:rPr lang="en-US" sz="2250"/>
            </a:br>
            <a:endParaRPr lang="en-US" sz="2250"/>
          </a:p>
        </p:txBody>
      </p:sp>
      <p:sp>
        <p:nvSpPr>
          <p:cNvPr id="20" name="Text Placeholder 3">
            <a:extLst>
              <a:ext uri="{FF2B5EF4-FFF2-40B4-BE49-F238E27FC236}">
                <a16:creationId xmlns:a16="http://schemas.microsoft.com/office/drawing/2014/main" id="{CC9B7FEB-E302-42F8-9ECE-BD1C22D7536A}"/>
              </a:ext>
            </a:extLst>
          </p:cNvPr>
          <p:cNvSpPr>
            <a:spLocks noGrp="1"/>
          </p:cNvSpPr>
          <p:nvPr>
            <p:ph type="body" sz="half" idx="2"/>
          </p:nvPr>
        </p:nvSpPr>
        <p:spPr>
          <a:xfrm>
            <a:off x="6343651" y="2609850"/>
            <a:ext cx="2371472" cy="2705100"/>
          </a:xfrm>
        </p:spPr>
        <p:txBody>
          <a:bodyPr>
            <a:normAutofit fontScale="55000" lnSpcReduction="20000"/>
          </a:bodyPr>
          <a:lstStyle/>
          <a:p>
            <a:r>
              <a:rPr lang="en-US" dirty="0"/>
              <a:t>Any person who has knowledge of or is called upon to render aid to any child who is suffering from or has sustained any wound, injury, disability, or physical or mental condition shall report such harm immediately if the harm is of such a nature as to reasonably indicate that it has been caused by brutality, abuse or neglect or that, on the basis of available information, reasonably appears to have been caused by brutality, abuse or neglect.</a:t>
            </a:r>
          </a:p>
          <a:p>
            <a:endParaRPr lang="en-US" dirty="0"/>
          </a:p>
          <a:p>
            <a:r>
              <a:rPr lang="en-US" dirty="0"/>
              <a:t>Any such person with knowledge of the type of harm described above shall report it, by telephone or otherwise, to the:</a:t>
            </a:r>
          </a:p>
          <a:p>
            <a:endParaRPr lang="en-US" dirty="0"/>
          </a:p>
          <a:p>
            <a:r>
              <a:rPr lang="en-US" dirty="0"/>
              <a:t>Department of Children and Human Services; or</a:t>
            </a:r>
          </a:p>
          <a:p>
            <a:r>
              <a:rPr lang="en-US" dirty="0"/>
              <a:t>Sheriff of the county where the child resides; or</a:t>
            </a:r>
          </a:p>
          <a:p>
            <a:r>
              <a:rPr lang="en-US" dirty="0"/>
              <a:t>Chief law enforcement official of the municipality where the child resides.</a:t>
            </a:r>
          </a:p>
          <a:p>
            <a:r>
              <a:rPr lang="en-US" dirty="0">
                <a:solidFill>
                  <a:srgbClr val="FF0000"/>
                </a:solidFill>
              </a:rPr>
              <a:t>**Note: After filing a report, alert the Coordinator and Co-Coordinator</a:t>
            </a:r>
          </a:p>
        </p:txBody>
      </p:sp>
      <p:graphicFrame>
        <p:nvGraphicFramePr>
          <p:cNvPr id="6" name="Text Placeholder 3">
            <a:extLst>
              <a:ext uri="{FF2B5EF4-FFF2-40B4-BE49-F238E27FC236}">
                <a16:creationId xmlns:a16="http://schemas.microsoft.com/office/drawing/2014/main" id="{7607BD6F-36A7-48FB-BC7B-DE3625D83FCD}"/>
              </a:ext>
            </a:extLst>
          </p:cNvPr>
          <p:cNvGraphicFramePr/>
          <p:nvPr/>
        </p:nvGraphicFramePr>
        <p:xfrm>
          <a:off x="514350" y="1314450"/>
          <a:ext cx="5143500"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37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FCA5-6217-4628-AB04-5364AF06F7EE}"/>
              </a:ext>
            </a:extLst>
          </p:cNvPr>
          <p:cNvSpPr>
            <a:spLocks noGrp="1"/>
          </p:cNvSpPr>
          <p:nvPr>
            <p:ph type="title"/>
          </p:nvPr>
        </p:nvSpPr>
        <p:spPr>
          <a:xfrm>
            <a:off x="800100" y="1339196"/>
            <a:ext cx="7543800" cy="1028700"/>
          </a:xfrm>
        </p:spPr>
        <p:txBody>
          <a:bodyPr anchor="ctr">
            <a:normAutofit fontScale="90000"/>
          </a:bodyPr>
          <a:lstStyle/>
          <a:p>
            <a:r>
              <a:rPr lang="en-US" sz="2325"/>
              <a:t>RTI2-B: Response to Intervention to Behavior</a:t>
            </a:r>
            <a:br>
              <a:rPr lang="en-US" sz="2325"/>
            </a:br>
            <a:br>
              <a:rPr lang="en-US" sz="2325"/>
            </a:br>
            <a:endParaRPr lang="en-US" sz="2325"/>
          </a:p>
        </p:txBody>
      </p:sp>
      <p:pic>
        <p:nvPicPr>
          <p:cNvPr id="5" name="Picture 4">
            <a:extLst>
              <a:ext uri="{FF2B5EF4-FFF2-40B4-BE49-F238E27FC236}">
                <a16:creationId xmlns:a16="http://schemas.microsoft.com/office/drawing/2014/main" id="{90685F16-BC87-46FA-AED5-880E757FE213}"/>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1064" b="4"/>
          <a:stretch/>
        </p:blipFill>
        <p:spPr>
          <a:xfrm>
            <a:off x="800100" y="2434590"/>
            <a:ext cx="3497580" cy="2811780"/>
          </a:xfrm>
          <a:prstGeom prst="rect">
            <a:avLst/>
          </a:prstGeom>
          <a:noFill/>
        </p:spPr>
      </p:pic>
      <p:sp>
        <p:nvSpPr>
          <p:cNvPr id="3" name="Content Placeholder 2">
            <a:extLst>
              <a:ext uri="{FF2B5EF4-FFF2-40B4-BE49-F238E27FC236}">
                <a16:creationId xmlns:a16="http://schemas.microsoft.com/office/drawing/2014/main" id="{75CE691A-407B-4EBD-B943-70A5E6962700}"/>
              </a:ext>
            </a:extLst>
          </p:cNvPr>
          <p:cNvSpPr>
            <a:spLocks noGrp="1"/>
          </p:cNvSpPr>
          <p:nvPr>
            <p:ph sz="half" idx="2"/>
          </p:nvPr>
        </p:nvSpPr>
        <p:spPr>
          <a:xfrm>
            <a:off x="4846320" y="2434590"/>
            <a:ext cx="3497580" cy="2811780"/>
          </a:xfrm>
        </p:spPr>
        <p:txBody>
          <a:bodyPr>
            <a:normAutofit/>
          </a:bodyPr>
          <a:lstStyle/>
          <a:p>
            <a:pPr>
              <a:lnSpc>
                <a:spcPct val="100000"/>
              </a:lnSpc>
            </a:pPr>
            <a:r>
              <a:rPr lang="en-US" sz="975"/>
              <a:t>RTI2-B is a framework for prevention and intervention within an integrated, three- tiered approach. Tier 1 focuses on the behavioral and social needs of all students across the school environment. Tier 2 involves delivering more targeted interventions for those students that don’t respond to Tier 1 supports. Tier 3 includes individualized interventions for students that do not respond to Tier 1 or Tier 2.</a:t>
            </a:r>
          </a:p>
          <a:p>
            <a:pPr>
              <a:lnSpc>
                <a:spcPct val="100000"/>
              </a:lnSpc>
            </a:pPr>
            <a:r>
              <a:rPr lang="en-US" sz="975"/>
              <a:t>Students are taught school wide expectations, and students will be able to practice these expectations through the use of our acknowledgement system.</a:t>
            </a:r>
          </a:p>
          <a:p>
            <a:pPr>
              <a:lnSpc>
                <a:spcPct val="100000"/>
              </a:lnSpc>
            </a:pPr>
            <a:r>
              <a:rPr lang="en-US" sz="975"/>
              <a:t>Goal of RTI2-B: Improve school culture and climate</a:t>
            </a:r>
          </a:p>
          <a:p>
            <a:pPr>
              <a:lnSpc>
                <a:spcPct val="100000"/>
              </a:lnSpc>
            </a:pPr>
            <a:r>
              <a:rPr lang="en-US" sz="975"/>
              <a:t>Website with virtual incentive ideas: </a:t>
            </a:r>
            <a:r>
              <a:rPr lang="en-US" sz="975" u="sng">
                <a:hlinkClick r:id="rId4"/>
              </a:rPr>
              <a:t>https://www.pbisrewards.com/blog/pbis-incentives-distance-learning/</a:t>
            </a:r>
            <a:endParaRPr lang="en-US" sz="975"/>
          </a:p>
          <a:p>
            <a:pPr marL="0" indent="0">
              <a:lnSpc>
                <a:spcPct val="100000"/>
              </a:lnSpc>
              <a:buNone/>
            </a:pPr>
            <a:endParaRPr lang="en-US" sz="975"/>
          </a:p>
        </p:txBody>
      </p:sp>
    </p:spTree>
    <p:extLst>
      <p:ext uri="{BB962C8B-B14F-4D97-AF65-F5344CB8AC3E}">
        <p14:creationId xmlns:p14="http://schemas.microsoft.com/office/powerpoint/2010/main" val="2486160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CF37-E3D9-4914-A39C-9FFAA50B78BE}"/>
              </a:ext>
            </a:extLst>
          </p:cNvPr>
          <p:cNvSpPr>
            <a:spLocks noGrp="1"/>
          </p:cNvSpPr>
          <p:nvPr>
            <p:ph type="title"/>
          </p:nvPr>
        </p:nvSpPr>
        <p:spPr>
          <a:xfrm>
            <a:off x="6343651" y="1312794"/>
            <a:ext cx="2371472" cy="1234440"/>
          </a:xfrm>
        </p:spPr>
        <p:txBody>
          <a:bodyPr anchor="b">
            <a:normAutofit/>
          </a:bodyPr>
          <a:lstStyle/>
          <a:p>
            <a:r>
              <a:rPr lang="en-US" b="1" dirty="0"/>
              <a:t>Section 504</a:t>
            </a:r>
          </a:p>
        </p:txBody>
      </p:sp>
      <p:sp>
        <p:nvSpPr>
          <p:cNvPr id="11" name="Content Placeholder 2">
            <a:extLst>
              <a:ext uri="{FF2B5EF4-FFF2-40B4-BE49-F238E27FC236}">
                <a16:creationId xmlns:a16="http://schemas.microsoft.com/office/drawing/2014/main" id="{CC2514B2-AD03-450F-88CE-037EBA53462A}"/>
              </a:ext>
            </a:extLst>
          </p:cNvPr>
          <p:cNvSpPr>
            <a:spLocks noGrp="1"/>
          </p:cNvSpPr>
          <p:nvPr>
            <p:ph idx="1"/>
          </p:nvPr>
        </p:nvSpPr>
        <p:spPr>
          <a:xfrm>
            <a:off x="514350" y="1314450"/>
            <a:ext cx="5143500" cy="4000500"/>
          </a:xfrm>
        </p:spPr>
        <p:txBody>
          <a:bodyPr>
            <a:normAutofit/>
          </a:bodyPr>
          <a:lstStyle/>
          <a:p>
            <a:pPr>
              <a:lnSpc>
                <a:spcPct val="100000"/>
              </a:lnSpc>
            </a:pPr>
            <a:r>
              <a:rPr lang="en-US" sz="1350" dirty="0"/>
              <a:t>SCS follows District/State policies and procedures</a:t>
            </a:r>
          </a:p>
          <a:p>
            <a:pPr>
              <a:lnSpc>
                <a:spcPct val="100000"/>
              </a:lnSpc>
            </a:pPr>
            <a:r>
              <a:rPr lang="en-US" sz="1350" dirty="0"/>
              <a:t>IDEA is monitored and enforced by the state</a:t>
            </a:r>
          </a:p>
          <a:p>
            <a:pPr>
              <a:lnSpc>
                <a:spcPct val="100000"/>
              </a:lnSpc>
            </a:pPr>
            <a:r>
              <a:rPr lang="en-US" sz="1350" dirty="0"/>
              <a:t>Section 504 is monitored and enforced by OCR</a:t>
            </a:r>
          </a:p>
          <a:p>
            <a:pPr>
              <a:lnSpc>
                <a:spcPct val="100000"/>
              </a:lnSpc>
            </a:pPr>
            <a:r>
              <a:rPr lang="en-US" sz="1350" dirty="0"/>
              <a:t>Who is Eligible for 504? Section 504 defines a person with a disability as anyone who:</a:t>
            </a:r>
          </a:p>
          <a:p>
            <a:pPr lvl="1"/>
            <a:r>
              <a:rPr lang="en-US" sz="1125" dirty="0"/>
              <a:t>Has a mental or physical impairment which substantially limits one or more major life activities</a:t>
            </a:r>
          </a:p>
          <a:p>
            <a:pPr lvl="1"/>
            <a:r>
              <a:rPr lang="en-US" sz="1350" dirty="0"/>
              <a:t>Has current medical record of such impairment</a:t>
            </a:r>
          </a:p>
          <a:p>
            <a:pPr>
              <a:lnSpc>
                <a:spcPct val="100000"/>
              </a:lnSpc>
            </a:pPr>
            <a:endParaRPr lang="en-US" sz="1125" dirty="0"/>
          </a:p>
          <a:p>
            <a:pPr marL="0" indent="0">
              <a:lnSpc>
                <a:spcPct val="100000"/>
              </a:lnSpc>
              <a:buNone/>
            </a:pPr>
            <a:endParaRPr lang="en-US" sz="1125" dirty="0"/>
          </a:p>
        </p:txBody>
      </p:sp>
      <p:sp>
        <p:nvSpPr>
          <p:cNvPr id="8" name="Text Placeholder 3">
            <a:extLst>
              <a:ext uri="{FF2B5EF4-FFF2-40B4-BE49-F238E27FC236}">
                <a16:creationId xmlns:a16="http://schemas.microsoft.com/office/drawing/2014/main" id="{DA53C570-085A-4DE7-9B06-BB8D1E51EF1B}"/>
              </a:ext>
            </a:extLst>
          </p:cNvPr>
          <p:cNvSpPr>
            <a:spLocks noGrp="1"/>
          </p:cNvSpPr>
          <p:nvPr>
            <p:ph type="body" sz="half" idx="2"/>
          </p:nvPr>
        </p:nvSpPr>
        <p:spPr>
          <a:xfrm>
            <a:off x="6343651" y="2609850"/>
            <a:ext cx="2371472" cy="2705100"/>
          </a:xfrm>
        </p:spPr>
        <p:txBody>
          <a:bodyPr>
            <a:normAutofit fontScale="92500"/>
          </a:bodyPr>
          <a:lstStyle/>
          <a:p>
            <a:r>
              <a:rPr lang="en-US" i="1" dirty="0"/>
              <a:t>Section 504 of the Rehabilitation Act of 1973 is a national law that protects qualified individuals from discrimination based on their disability. The nondiscrimination requirements of the law apply to employers and organizations that receive financial assistance from any Federal department or agency.</a:t>
            </a:r>
          </a:p>
        </p:txBody>
      </p:sp>
      <p:pic>
        <p:nvPicPr>
          <p:cNvPr id="6" name="Picture 5" descr="A picture containing text, person, child, indoor&#10;&#10;Description automatically generated">
            <a:extLst>
              <a:ext uri="{FF2B5EF4-FFF2-40B4-BE49-F238E27FC236}">
                <a16:creationId xmlns:a16="http://schemas.microsoft.com/office/drawing/2014/main" id="{2061C4A2-1044-48A5-AD95-68FE44000F3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34518" y="3474615"/>
            <a:ext cx="2999064" cy="2249298"/>
          </a:xfrm>
          <a:prstGeom prst="rect">
            <a:avLst/>
          </a:prstGeom>
        </p:spPr>
      </p:pic>
    </p:spTree>
    <p:extLst>
      <p:ext uri="{BB962C8B-B14F-4D97-AF65-F5344CB8AC3E}">
        <p14:creationId xmlns:p14="http://schemas.microsoft.com/office/powerpoint/2010/main" val="3544004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126F5-5A80-4BA3-AD79-9A2A3A8D8A04}"/>
              </a:ext>
            </a:extLst>
          </p:cNvPr>
          <p:cNvSpPr>
            <a:spLocks noGrp="1"/>
          </p:cNvSpPr>
          <p:nvPr>
            <p:ph type="title"/>
          </p:nvPr>
        </p:nvSpPr>
        <p:spPr>
          <a:xfrm>
            <a:off x="800100" y="1339196"/>
            <a:ext cx="7543800" cy="1028700"/>
          </a:xfrm>
        </p:spPr>
        <p:txBody>
          <a:bodyPr anchor="ctr">
            <a:normAutofit/>
          </a:bodyPr>
          <a:lstStyle/>
          <a:p>
            <a:r>
              <a:rPr lang="en-US" b="1" dirty="0"/>
              <a:t>Section 504</a:t>
            </a:r>
          </a:p>
        </p:txBody>
      </p:sp>
      <p:sp>
        <p:nvSpPr>
          <p:cNvPr id="3" name="Content Placeholder 2">
            <a:extLst>
              <a:ext uri="{FF2B5EF4-FFF2-40B4-BE49-F238E27FC236}">
                <a16:creationId xmlns:a16="http://schemas.microsoft.com/office/drawing/2014/main" id="{AA633D94-48AD-4161-83CB-851A2E04C439}"/>
              </a:ext>
            </a:extLst>
          </p:cNvPr>
          <p:cNvSpPr>
            <a:spLocks noGrp="1"/>
          </p:cNvSpPr>
          <p:nvPr>
            <p:ph sz="half" idx="1"/>
          </p:nvPr>
        </p:nvSpPr>
        <p:spPr>
          <a:xfrm>
            <a:off x="800100" y="2434590"/>
            <a:ext cx="3497580" cy="2811780"/>
          </a:xfrm>
        </p:spPr>
        <p:txBody>
          <a:bodyPr>
            <a:normAutofit fontScale="77500" lnSpcReduction="20000"/>
          </a:bodyPr>
          <a:lstStyle/>
          <a:p>
            <a:pPr lvl="0">
              <a:lnSpc>
                <a:spcPct val="100000"/>
              </a:lnSpc>
              <a:buClr>
                <a:prstClr val="black">
                  <a:lumMod val="85000"/>
                  <a:lumOff val="15000"/>
                </a:prstClr>
              </a:buClr>
            </a:pPr>
            <a:r>
              <a:rPr lang="en-US" sz="1125" i="1" dirty="0">
                <a:solidFill>
                  <a:prstClr val="black"/>
                </a:solidFill>
              </a:rPr>
              <a:t>Child Find Law </a:t>
            </a:r>
            <a:r>
              <a:rPr lang="en-US" sz="1125" dirty="0">
                <a:solidFill>
                  <a:prstClr val="black"/>
                </a:solidFill>
              </a:rPr>
              <a:t>is a legal requirement that schools find all children who have disabilities and who may be entitled to special education services. Identifying these kids is an important first step toward getting them the help they need to succeed in school.</a:t>
            </a:r>
          </a:p>
          <a:p>
            <a:pPr lvl="0">
              <a:lnSpc>
                <a:spcPct val="100000"/>
              </a:lnSpc>
              <a:buClr>
                <a:prstClr val="black">
                  <a:lumMod val="85000"/>
                  <a:lumOff val="15000"/>
                </a:prstClr>
              </a:buClr>
            </a:pPr>
            <a:r>
              <a:rPr lang="en-US" sz="1125" i="1" dirty="0">
                <a:solidFill>
                  <a:prstClr val="black"/>
                </a:solidFill>
              </a:rPr>
              <a:t>Child Find</a:t>
            </a:r>
            <a:r>
              <a:rPr lang="en-US" sz="1125" dirty="0">
                <a:solidFill>
                  <a:prstClr val="black"/>
                </a:solidFill>
              </a:rPr>
              <a:t> covers every child from birth through age 21.</a:t>
            </a:r>
          </a:p>
          <a:p>
            <a:pPr lvl="0">
              <a:lnSpc>
                <a:spcPct val="100000"/>
              </a:lnSpc>
              <a:buClr>
                <a:prstClr val="black">
                  <a:lumMod val="85000"/>
                  <a:lumOff val="15000"/>
                </a:prstClr>
              </a:buClr>
            </a:pPr>
            <a:r>
              <a:rPr lang="en-US" sz="1125" dirty="0">
                <a:solidFill>
                  <a:prstClr val="black"/>
                </a:solidFill>
              </a:rPr>
              <a:t>The school must evaluate any child that it knows, or suspects may have a disability.</a:t>
            </a:r>
          </a:p>
          <a:p>
            <a:pPr lvl="0">
              <a:lnSpc>
                <a:spcPct val="100000"/>
              </a:lnSpc>
              <a:buClr>
                <a:prstClr val="black">
                  <a:lumMod val="85000"/>
                  <a:lumOff val="15000"/>
                </a:prstClr>
              </a:buClr>
            </a:pPr>
            <a:r>
              <a:rPr lang="en-US" sz="1125" dirty="0">
                <a:solidFill>
                  <a:prstClr val="black"/>
                </a:solidFill>
              </a:rPr>
              <a:t>What is your responsibility as a teacher?</a:t>
            </a:r>
          </a:p>
          <a:p>
            <a:pPr lvl="1">
              <a:buClr>
                <a:prstClr val="black">
                  <a:lumMod val="85000"/>
                  <a:lumOff val="15000"/>
                </a:prstClr>
              </a:buClr>
            </a:pPr>
            <a:r>
              <a:rPr lang="en-US" sz="900" dirty="0">
                <a:solidFill>
                  <a:prstClr val="black"/>
                </a:solidFill>
              </a:rPr>
              <a:t>Thoroughly complete the Teacher Input and Observation forms. Make sure you add a justification for every accommodation and return in a designated time.</a:t>
            </a:r>
          </a:p>
          <a:p>
            <a:pPr lvl="1">
              <a:buClr>
                <a:prstClr val="black">
                  <a:lumMod val="85000"/>
                  <a:lumOff val="15000"/>
                </a:prstClr>
              </a:buClr>
            </a:pPr>
            <a:r>
              <a:rPr lang="en-US" sz="1125" dirty="0">
                <a:solidFill>
                  <a:prstClr val="black"/>
                </a:solidFill>
              </a:rPr>
              <a:t>Document and report all suspected medical or behavior related impairments.</a:t>
            </a:r>
          </a:p>
          <a:p>
            <a:pPr lvl="1">
              <a:buClr>
                <a:prstClr val="black">
                  <a:lumMod val="85000"/>
                  <a:lumOff val="15000"/>
                </a:prstClr>
              </a:buClr>
            </a:pPr>
            <a:r>
              <a:rPr lang="en-US" sz="1125" dirty="0">
                <a:solidFill>
                  <a:prstClr val="black"/>
                </a:solidFill>
              </a:rPr>
              <a:t>Implement all classroom accommodations as indicated on the Accommodations at a Glance form.</a:t>
            </a:r>
          </a:p>
          <a:p>
            <a:pPr lvl="1">
              <a:buClr>
                <a:prstClr val="black">
                  <a:lumMod val="85000"/>
                  <a:lumOff val="15000"/>
                </a:prstClr>
              </a:buClr>
            </a:pPr>
            <a:r>
              <a:rPr lang="en-US" sz="1125" dirty="0">
                <a:solidFill>
                  <a:prstClr val="black"/>
                </a:solidFill>
              </a:rPr>
              <a:t>In meetings, always be objective and not subjective-stick to the facts.</a:t>
            </a:r>
          </a:p>
          <a:p>
            <a:pPr lvl="1">
              <a:buClr>
                <a:prstClr val="black">
                  <a:lumMod val="85000"/>
                  <a:lumOff val="15000"/>
                </a:prstClr>
              </a:buClr>
            </a:pPr>
            <a:r>
              <a:rPr lang="en-US" sz="1125" dirty="0">
                <a:solidFill>
                  <a:prstClr val="black"/>
                </a:solidFill>
              </a:rPr>
              <a:t>Please notify Counselor of any significant changes in the student’s classroom performance.</a:t>
            </a:r>
          </a:p>
          <a:p>
            <a:pPr>
              <a:lnSpc>
                <a:spcPct val="100000"/>
              </a:lnSpc>
            </a:pPr>
            <a:endParaRPr lang="en-US" sz="1050" dirty="0"/>
          </a:p>
        </p:txBody>
      </p:sp>
      <p:pic>
        <p:nvPicPr>
          <p:cNvPr id="8" name="Picture 7">
            <a:extLst>
              <a:ext uri="{FF2B5EF4-FFF2-40B4-BE49-F238E27FC236}">
                <a16:creationId xmlns:a16="http://schemas.microsoft.com/office/drawing/2014/main" id="{C3637EE4-AC1B-4D55-8557-3F746C20208B}"/>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970" r="-2" b="-2"/>
          <a:stretch/>
        </p:blipFill>
        <p:spPr>
          <a:xfrm>
            <a:off x="4846320" y="2434590"/>
            <a:ext cx="3497580" cy="2811780"/>
          </a:xfrm>
          <a:prstGeom prst="rect">
            <a:avLst/>
          </a:prstGeom>
          <a:noFill/>
        </p:spPr>
      </p:pic>
      <p:sp>
        <p:nvSpPr>
          <p:cNvPr id="9" name="TextBox 8">
            <a:extLst>
              <a:ext uri="{FF2B5EF4-FFF2-40B4-BE49-F238E27FC236}">
                <a16:creationId xmlns:a16="http://schemas.microsoft.com/office/drawing/2014/main" id="{D788CB80-C76E-41AF-8C4B-008891FCB3BA}"/>
              </a:ext>
            </a:extLst>
          </p:cNvPr>
          <p:cNvSpPr txBox="1"/>
          <p:nvPr/>
        </p:nvSpPr>
        <p:spPr>
          <a:xfrm>
            <a:off x="6452036" y="5096329"/>
            <a:ext cx="1891865" cy="173124"/>
          </a:xfrm>
          <a:prstGeom prst="rect">
            <a:avLst/>
          </a:prstGeom>
          <a:solidFill>
            <a:srgbClr val="000000"/>
          </a:solidFill>
        </p:spPr>
        <p:txBody>
          <a:bodyPr wrap="none" rtlCol="0">
            <a:spAutoFit/>
          </a:bodyPr>
          <a:lstStyle/>
          <a:p>
            <a:pPr algn="r" defTabSz="685800">
              <a:spcAft>
                <a:spcPts val="450"/>
              </a:spcAft>
            </a:pPr>
            <a:r>
              <a:rPr lang="en-US" sz="525">
                <a:solidFill>
                  <a:srgbClr val="FFFFFF"/>
                </a:solidFill>
                <a:latin typeface="Avenir Next LT Pro" panose="02020404030301010803"/>
                <a:hlinkClick r:id="rId3" tooltip="https://www.flickr.com/photos/dfid/15278030225">
                  <a:extLst>
                    <a:ext uri="{A12FA001-AC4F-418D-AE19-62706E023703}">
                      <ahyp:hlinkClr xmlns:ahyp="http://schemas.microsoft.com/office/drawing/2018/hyperlinkcolor" val="tx"/>
                    </a:ext>
                  </a:extLst>
                </a:hlinkClick>
              </a:rPr>
              <a:t>This Photo</a:t>
            </a:r>
            <a:r>
              <a:rPr lang="en-US" sz="525">
                <a:solidFill>
                  <a:srgbClr val="FFFFFF"/>
                </a:solidFill>
                <a:latin typeface="Avenir Next LT Pro" panose="02020404030301010803"/>
              </a:rPr>
              <a:t> by Unknown Author is licensed under </a:t>
            </a:r>
            <a:r>
              <a:rPr lang="en-US" sz="525">
                <a:solidFill>
                  <a:srgbClr val="FFFFFF"/>
                </a:solidFill>
                <a:latin typeface="Avenir Next LT Pro" panose="02020404030301010803"/>
                <a:hlinkClick r:id="rId4" tooltip="https://creativecommons.org/licenses/by/3.0/">
                  <a:extLst>
                    <a:ext uri="{A12FA001-AC4F-418D-AE19-62706E023703}">
                      <ahyp:hlinkClr xmlns:ahyp="http://schemas.microsoft.com/office/drawing/2018/hyperlinkcolor" val="tx"/>
                    </a:ext>
                  </a:extLst>
                </a:hlinkClick>
              </a:rPr>
              <a:t>CC BY</a:t>
            </a:r>
            <a:endParaRPr lang="en-US" sz="525">
              <a:solidFill>
                <a:srgbClr val="FFFFFF"/>
              </a:solidFill>
              <a:latin typeface="Avenir Next LT Pro" panose="02020404030301010803"/>
            </a:endParaRPr>
          </a:p>
        </p:txBody>
      </p:sp>
    </p:spTree>
    <p:extLst>
      <p:ext uri="{BB962C8B-B14F-4D97-AF65-F5344CB8AC3E}">
        <p14:creationId xmlns:p14="http://schemas.microsoft.com/office/powerpoint/2010/main" val="2913217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1B392A-44DE-4DEE-8695-E50F26AEE0FE}"/>
              </a:ext>
            </a:extLst>
          </p:cNvPr>
          <p:cNvSpPr>
            <a:spLocks noGrp="1"/>
          </p:cNvSpPr>
          <p:nvPr>
            <p:ph type="title"/>
          </p:nvPr>
        </p:nvSpPr>
        <p:spPr>
          <a:xfrm>
            <a:off x="6343651" y="1312794"/>
            <a:ext cx="2371472" cy="1234440"/>
          </a:xfrm>
        </p:spPr>
        <p:txBody>
          <a:bodyPr anchor="b">
            <a:normAutofit/>
          </a:bodyPr>
          <a:lstStyle/>
          <a:p>
            <a:r>
              <a:rPr lang="en-US" sz="2250"/>
              <a:t>Social-Emotional Learning (SEL) </a:t>
            </a:r>
            <a:br>
              <a:rPr lang="en-US" sz="2250"/>
            </a:br>
            <a:endParaRPr lang="en-US" sz="2250"/>
          </a:p>
        </p:txBody>
      </p:sp>
      <p:pic>
        <p:nvPicPr>
          <p:cNvPr id="10" name="Content Placeholder 9">
            <a:extLst>
              <a:ext uri="{FF2B5EF4-FFF2-40B4-BE49-F238E27FC236}">
                <a16:creationId xmlns:a16="http://schemas.microsoft.com/office/drawing/2014/main" id="{E577005A-5347-4E3C-B7F0-0BE869BF1B35}"/>
              </a:ext>
            </a:extLst>
          </p:cNvPr>
          <p:cNvPicPr>
            <a:picLocks noGrp="1" noChangeAspect="1"/>
          </p:cNvPicPr>
          <p:nvPr>
            <p:ph idx="1"/>
          </p:nvPr>
        </p:nvPicPr>
        <p:blipFill>
          <a:blip r:embed="rId2"/>
          <a:stretch>
            <a:fillRect/>
          </a:stretch>
        </p:blipFill>
        <p:spPr>
          <a:xfrm>
            <a:off x="1085850" y="1314450"/>
            <a:ext cx="4000500" cy="4000500"/>
          </a:xfrm>
          <a:prstGeom prst="rect">
            <a:avLst/>
          </a:prstGeom>
          <a:noFill/>
        </p:spPr>
      </p:pic>
      <p:sp>
        <p:nvSpPr>
          <p:cNvPr id="18" name="Text Placeholder 3">
            <a:extLst>
              <a:ext uri="{FF2B5EF4-FFF2-40B4-BE49-F238E27FC236}">
                <a16:creationId xmlns:a16="http://schemas.microsoft.com/office/drawing/2014/main" id="{C16202D7-DD9A-49A2-95BC-960BE3946442}"/>
              </a:ext>
            </a:extLst>
          </p:cNvPr>
          <p:cNvSpPr>
            <a:spLocks noGrp="1"/>
          </p:cNvSpPr>
          <p:nvPr>
            <p:ph type="body" sz="half" idx="2"/>
          </p:nvPr>
        </p:nvSpPr>
        <p:spPr>
          <a:xfrm>
            <a:off x="6343651" y="2609850"/>
            <a:ext cx="2371472" cy="2705100"/>
          </a:xfrm>
        </p:spPr>
        <p:txBody>
          <a:bodyPr/>
          <a:lstStyle/>
          <a:p>
            <a:r>
              <a:rPr lang="en-US" dirty="0"/>
              <a:t>The Five Core Social-Emotional Competencies</a:t>
            </a:r>
          </a:p>
          <a:p>
            <a:pPr marL="257175" indent="-257175">
              <a:buFont typeface="+mj-lt"/>
              <a:buAutoNum type="arabicPeriod"/>
            </a:pPr>
            <a:r>
              <a:rPr lang="en-US" dirty="0"/>
              <a:t>Self-awareness</a:t>
            </a:r>
          </a:p>
          <a:p>
            <a:pPr marL="257175" indent="-257175">
              <a:buFont typeface="+mj-lt"/>
              <a:buAutoNum type="arabicPeriod"/>
            </a:pPr>
            <a:r>
              <a:rPr lang="en-US" dirty="0"/>
              <a:t>Self-management</a:t>
            </a:r>
          </a:p>
          <a:p>
            <a:pPr marL="257175" indent="-257175">
              <a:buFont typeface="+mj-lt"/>
              <a:buAutoNum type="arabicPeriod"/>
            </a:pPr>
            <a:r>
              <a:rPr lang="en-US" dirty="0"/>
              <a:t>Social awareness</a:t>
            </a:r>
          </a:p>
          <a:p>
            <a:pPr marL="257175" indent="-257175">
              <a:buFont typeface="+mj-lt"/>
              <a:buAutoNum type="arabicPeriod"/>
            </a:pPr>
            <a:r>
              <a:rPr lang="en-US" dirty="0"/>
              <a:t>Relationship management</a:t>
            </a:r>
          </a:p>
          <a:p>
            <a:pPr marL="257175" indent="-257175">
              <a:buFont typeface="+mj-lt"/>
              <a:buAutoNum type="arabicPeriod"/>
            </a:pPr>
            <a:r>
              <a:rPr lang="en-US" dirty="0"/>
              <a:t>Responsible decision making</a:t>
            </a:r>
          </a:p>
          <a:p>
            <a:endParaRPr lang="en-US" dirty="0"/>
          </a:p>
        </p:txBody>
      </p:sp>
    </p:spTree>
    <p:extLst>
      <p:ext uri="{BB962C8B-B14F-4D97-AF65-F5344CB8AC3E}">
        <p14:creationId xmlns:p14="http://schemas.microsoft.com/office/powerpoint/2010/main" val="1397969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AA63-705B-4EEB-8226-4862386DB0DA}"/>
              </a:ext>
            </a:extLst>
          </p:cNvPr>
          <p:cNvSpPr>
            <a:spLocks noGrp="1"/>
          </p:cNvSpPr>
          <p:nvPr>
            <p:ph type="title"/>
          </p:nvPr>
        </p:nvSpPr>
        <p:spPr/>
        <p:txBody>
          <a:bodyPr vert="horz" lIns="68580" tIns="34290" rIns="68580" bIns="34290" rtlCol="0" anchor="ctr">
            <a:noAutofit/>
          </a:bodyPr>
          <a:lstStyle/>
          <a:p>
            <a:pPr algn="ctr"/>
            <a:r>
              <a:rPr lang="en-US" sz="2400" b="1"/>
              <a:t>STUDENT ATTENDANCE REVIEW TEAM PROCESS (SART PROCESS)</a:t>
            </a:r>
            <a:br>
              <a:rPr lang="en-US" sz="2400" b="1" dirty="0"/>
            </a:br>
            <a:endParaRPr lang="en-US" b="1"/>
          </a:p>
        </p:txBody>
      </p:sp>
      <p:sp>
        <p:nvSpPr>
          <p:cNvPr id="6" name="Content Placeholder 5">
            <a:extLst>
              <a:ext uri="{FF2B5EF4-FFF2-40B4-BE49-F238E27FC236}">
                <a16:creationId xmlns:a16="http://schemas.microsoft.com/office/drawing/2014/main" id="{4B33AF27-3548-4785-AC91-D9C68C6DFBF6}"/>
              </a:ext>
            </a:extLst>
          </p:cNvPr>
          <p:cNvSpPr>
            <a:spLocks noGrp="1"/>
          </p:cNvSpPr>
          <p:nvPr>
            <p:ph sz="quarter" idx="4"/>
          </p:nvPr>
        </p:nvSpPr>
        <p:spPr/>
        <p:txBody>
          <a:bodyPr vert="horz" lIns="68580" tIns="34290" rIns="68580" bIns="34290" rtlCol="0" anchor="t">
            <a:normAutofit/>
          </a:bodyPr>
          <a:lstStyle/>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34AEFC15-8262-4EA8-BCE8-CDA119221DDD}"/>
              </a:ext>
            </a:extLst>
          </p:cNvPr>
          <p:cNvSpPr>
            <a:spLocks noGrp="1"/>
          </p:cNvSpPr>
          <p:nvPr>
            <p:ph sz="half" idx="2"/>
          </p:nvPr>
        </p:nvSpPr>
        <p:spPr/>
        <p:txBody>
          <a:bodyPr vert="horz" lIns="68580" tIns="34290" rIns="68580" bIns="34290" rtlCol="0" anchor="t">
            <a:normAutofit/>
          </a:bodyPr>
          <a:lstStyle/>
          <a:p>
            <a:pPr marL="0" indent="0">
              <a:buNone/>
            </a:pPr>
            <a:endParaRPr lang="en-US" sz="2100" dirty="0">
              <a:solidFill>
                <a:srgbClr val="000000"/>
              </a:solidFill>
            </a:endParaRPr>
          </a:p>
          <a:p>
            <a:pPr marL="0" indent="0">
              <a:buNone/>
            </a:pPr>
            <a:endParaRPr lang="en-US" dirty="0"/>
          </a:p>
        </p:txBody>
      </p:sp>
      <p:pic>
        <p:nvPicPr>
          <p:cNvPr id="11" name="Picture 11">
            <a:extLst>
              <a:ext uri="{FF2B5EF4-FFF2-40B4-BE49-F238E27FC236}">
                <a16:creationId xmlns:a16="http://schemas.microsoft.com/office/drawing/2014/main" id="{532F02FA-7104-CD59-2299-1BCCD76EC940}"/>
              </a:ext>
            </a:extLst>
          </p:cNvPr>
          <p:cNvPicPr>
            <a:picLocks noChangeAspect="1"/>
          </p:cNvPicPr>
          <p:nvPr/>
        </p:nvPicPr>
        <p:blipFill>
          <a:blip r:embed="rId2"/>
          <a:stretch>
            <a:fillRect/>
          </a:stretch>
        </p:blipFill>
        <p:spPr>
          <a:xfrm>
            <a:off x="1605775" y="2172356"/>
            <a:ext cx="5925479" cy="3286905"/>
          </a:xfrm>
          <a:prstGeom prst="rect">
            <a:avLst/>
          </a:prstGeom>
        </p:spPr>
      </p:pic>
    </p:spTree>
    <p:extLst>
      <p:ext uri="{BB962C8B-B14F-4D97-AF65-F5344CB8AC3E}">
        <p14:creationId xmlns:p14="http://schemas.microsoft.com/office/powerpoint/2010/main" val="3326327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2AF9-5612-8D78-C217-2E046CABA2B7}"/>
              </a:ext>
            </a:extLst>
          </p:cNvPr>
          <p:cNvSpPr>
            <a:spLocks noGrp="1"/>
          </p:cNvSpPr>
          <p:nvPr>
            <p:ph type="title"/>
          </p:nvPr>
        </p:nvSpPr>
        <p:spPr/>
        <p:txBody>
          <a:bodyPr/>
          <a:lstStyle/>
          <a:p>
            <a:r>
              <a:rPr lang="en-US"/>
              <a:t>Student Support Team (SST) Process</a:t>
            </a:r>
          </a:p>
        </p:txBody>
      </p:sp>
      <p:sp>
        <p:nvSpPr>
          <p:cNvPr id="3" name="Text Placeholder 2">
            <a:extLst>
              <a:ext uri="{FF2B5EF4-FFF2-40B4-BE49-F238E27FC236}">
                <a16:creationId xmlns:a16="http://schemas.microsoft.com/office/drawing/2014/main" id="{BB9FA98E-B4CD-BA3B-4846-BE6CC9C521D8}"/>
              </a:ext>
            </a:extLst>
          </p:cNvPr>
          <p:cNvSpPr>
            <a:spLocks noGrp="1"/>
          </p:cNvSpPr>
          <p:nvPr>
            <p:ph type="body" idx="1"/>
          </p:nvPr>
        </p:nvSpPr>
        <p:spPr/>
        <p:txBody>
          <a:bodyPr/>
          <a:lstStyle/>
          <a:p>
            <a:r>
              <a:rPr lang="en-US" dirty="0"/>
              <a:t>Purpose:</a:t>
            </a:r>
          </a:p>
        </p:txBody>
      </p:sp>
      <p:sp>
        <p:nvSpPr>
          <p:cNvPr id="4" name="Content Placeholder 3">
            <a:extLst>
              <a:ext uri="{FF2B5EF4-FFF2-40B4-BE49-F238E27FC236}">
                <a16:creationId xmlns:a16="http://schemas.microsoft.com/office/drawing/2014/main" id="{1065169E-6541-E04B-1C26-B36F709F8EB7}"/>
              </a:ext>
            </a:extLst>
          </p:cNvPr>
          <p:cNvSpPr>
            <a:spLocks noGrp="1"/>
          </p:cNvSpPr>
          <p:nvPr>
            <p:ph sz="half" idx="2"/>
          </p:nvPr>
        </p:nvSpPr>
        <p:spPr/>
        <p:txBody>
          <a:bodyPr vert="horz" lIns="68580" tIns="34290" rIns="68580" bIns="34290" rtlCol="0" anchor="t">
            <a:normAutofit/>
          </a:bodyPr>
          <a:lstStyle/>
          <a:p>
            <a:r>
              <a:rPr lang="en-US" dirty="0">
                <a:ea typeface="+mn-lt"/>
                <a:cs typeface="+mn-lt"/>
              </a:rPr>
              <a:t>Review student progress, intervention or service provided prior to referral</a:t>
            </a:r>
          </a:p>
          <a:p>
            <a:pPr>
              <a:buClr>
                <a:srgbClr val="262626"/>
              </a:buClr>
            </a:pPr>
            <a:r>
              <a:rPr lang="en-US" dirty="0">
                <a:ea typeface="+mn-lt"/>
                <a:cs typeface="+mn-lt"/>
              </a:rPr>
              <a:t>Determine Action Plan</a:t>
            </a:r>
          </a:p>
          <a:p>
            <a:pPr>
              <a:buClr>
                <a:srgbClr val="262626"/>
              </a:buClr>
            </a:pPr>
            <a:r>
              <a:rPr lang="en-US" dirty="0">
                <a:ea typeface="+mn-lt"/>
                <a:cs typeface="+mn-lt"/>
              </a:rPr>
              <a:t>Determine need for Specialized Services (SS) and identify appropriate referral path to address student needs</a:t>
            </a:r>
            <a:endParaRPr lang="en-US" dirty="0"/>
          </a:p>
        </p:txBody>
      </p:sp>
      <p:sp>
        <p:nvSpPr>
          <p:cNvPr id="5" name="Text Placeholder 4">
            <a:extLst>
              <a:ext uri="{FF2B5EF4-FFF2-40B4-BE49-F238E27FC236}">
                <a16:creationId xmlns:a16="http://schemas.microsoft.com/office/drawing/2014/main" id="{0B8EEBB4-5D13-8055-AAC7-E9272DF035B5}"/>
              </a:ext>
            </a:extLst>
          </p:cNvPr>
          <p:cNvSpPr>
            <a:spLocks noGrp="1"/>
          </p:cNvSpPr>
          <p:nvPr>
            <p:ph type="body" sz="quarter" idx="3"/>
          </p:nvPr>
        </p:nvSpPr>
        <p:spPr/>
        <p:txBody>
          <a:bodyPr/>
          <a:lstStyle/>
          <a:p>
            <a:r>
              <a:rPr lang="en-US" dirty="0"/>
              <a:t>Who Can Refer:</a:t>
            </a:r>
          </a:p>
        </p:txBody>
      </p:sp>
      <p:sp>
        <p:nvSpPr>
          <p:cNvPr id="6" name="Content Placeholder 5">
            <a:extLst>
              <a:ext uri="{FF2B5EF4-FFF2-40B4-BE49-F238E27FC236}">
                <a16:creationId xmlns:a16="http://schemas.microsoft.com/office/drawing/2014/main" id="{F9198B7A-410F-0B88-3BAE-44DEC7FB35E3}"/>
              </a:ext>
            </a:extLst>
          </p:cNvPr>
          <p:cNvSpPr>
            <a:spLocks noGrp="1"/>
          </p:cNvSpPr>
          <p:nvPr>
            <p:ph sz="quarter" idx="4"/>
          </p:nvPr>
        </p:nvSpPr>
        <p:spPr/>
        <p:txBody>
          <a:bodyPr vert="horz" lIns="68580" tIns="34290" rIns="68580" bIns="34290" rtlCol="0" anchor="t">
            <a:normAutofit/>
          </a:bodyPr>
          <a:lstStyle/>
          <a:p>
            <a:r>
              <a:rPr lang="en-US" dirty="0">
                <a:ea typeface="+mn-lt"/>
                <a:cs typeface="+mn-lt"/>
              </a:rPr>
              <a:t>Parent or Community Stakeholder</a:t>
            </a:r>
          </a:p>
          <a:p>
            <a:pPr>
              <a:buClr>
                <a:srgbClr val="262626"/>
              </a:buClr>
            </a:pPr>
            <a:r>
              <a:rPr lang="en-US" dirty="0">
                <a:ea typeface="+mn-lt"/>
                <a:cs typeface="+mn-lt"/>
              </a:rPr>
              <a:t>Teacher, School Staff or District Staff</a:t>
            </a:r>
          </a:p>
          <a:p>
            <a:pPr>
              <a:buClr>
                <a:srgbClr val="262626"/>
              </a:buClr>
            </a:pPr>
            <a:r>
              <a:rPr lang="en-US" dirty="0">
                <a:ea typeface="+mn-lt"/>
                <a:cs typeface="+mn-lt"/>
              </a:rPr>
              <a:t>Self Referral by student</a:t>
            </a:r>
          </a:p>
          <a:p>
            <a:pPr>
              <a:buClr>
                <a:srgbClr val="262626"/>
              </a:buClr>
            </a:pPr>
            <a:r>
              <a:rPr lang="en-US" dirty="0">
                <a:ea typeface="+mn-lt"/>
                <a:cs typeface="+mn-lt"/>
              </a:rPr>
              <a:t>Other District Processes</a:t>
            </a:r>
          </a:p>
          <a:p>
            <a:pPr>
              <a:buClr>
                <a:srgbClr val="262626"/>
              </a:buClr>
            </a:pPr>
            <a:r>
              <a:rPr lang="en-US" dirty="0">
                <a:ea typeface="+mn-lt"/>
                <a:cs typeface="+mn-lt"/>
              </a:rPr>
              <a:t>RTI-A Team </a:t>
            </a:r>
            <a:endParaRPr lang="en-US">
              <a:ea typeface="+mn-lt"/>
              <a:cs typeface="+mn-lt"/>
            </a:endParaRPr>
          </a:p>
          <a:p>
            <a:pPr>
              <a:buClr>
                <a:srgbClr val="262626"/>
              </a:buClr>
            </a:pPr>
            <a:r>
              <a:rPr lang="en-US" dirty="0">
                <a:ea typeface="+mn-lt"/>
                <a:cs typeface="+mn-lt"/>
              </a:rPr>
              <a:t>RTI-B Tier 1 &amp; 2 Team</a:t>
            </a:r>
            <a:endParaRPr lang="en-US" dirty="0"/>
          </a:p>
        </p:txBody>
      </p:sp>
    </p:spTree>
    <p:extLst>
      <p:ext uri="{BB962C8B-B14F-4D97-AF65-F5344CB8AC3E}">
        <p14:creationId xmlns:p14="http://schemas.microsoft.com/office/powerpoint/2010/main" val="3884563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608663"/>
          </a:xfrm>
        </p:spPr>
        <p:txBody>
          <a:bodyPr>
            <a:noAutofit/>
          </a:bodyPr>
          <a:lstStyle/>
          <a:p>
            <a:r>
              <a:rPr lang="en-US" sz="6600" b="1" dirty="0"/>
              <a:t>What Is Title I?</a:t>
            </a:r>
          </a:p>
        </p:txBody>
      </p:sp>
      <p:sp>
        <p:nvSpPr>
          <p:cNvPr id="3" name="Content Placeholder 2"/>
          <p:cNvSpPr>
            <a:spLocks noGrp="1"/>
          </p:cNvSpPr>
          <p:nvPr>
            <p:ph idx="1"/>
          </p:nvPr>
        </p:nvSpPr>
        <p:spPr>
          <a:xfrm>
            <a:off x="1176866" y="1524000"/>
            <a:ext cx="6798736" cy="4411132"/>
          </a:xfrm>
        </p:spPr>
        <p:txBody>
          <a:bodyPr>
            <a:normAutofit fontScale="92500" lnSpcReduction="10000"/>
          </a:bodyPr>
          <a:lstStyle/>
          <a:p>
            <a:pPr marL="0" indent="0" algn="ctr">
              <a:buNone/>
            </a:pPr>
            <a:r>
              <a:rPr lang="en-US" altLang="en-US" dirty="0"/>
              <a:t>Title I of the Elementary and Secondary Education Act of 1965 (20 U.S.C. 6301 et seq.) is amended to read as follows:</a:t>
            </a:r>
          </a:p>
          <a:p>
            <a:pPr marL="0" indent="0">
              <a:buNone/>
            </a:pPr>
            <a:r>
              <a:rPr lang="en-US" altLang="en-US" dirty="0"/>
              <a:t> </a:t>
            </a:r>
          </a:p>
          <a:p>
            <a:pPr marL="0" indent="0" algn="ctr">
              <a:buNone/>
            </a:pPr>
            <a:r>
              <a:rPr lang="en-US" altLang="en-US" b="1" dirty="0"/>
              <a:t>TITLE I — What is the Purpose?</a:t>
            </a:r>
          </a:p>
          <a:p>
            <a:pPr marL="0" indent="0" algn="ctr">
              <a:buNone/>
            </a:pPr>
            <a:r>
              <a:rPr lang="en-US" altLang="en-US" sz="1900" dirty="0"/>
              <a:t>The purpose of Title I, Part A program is to provide federal dollars to </a:t>
            </a:r>
            <a:r>
              <a:rPr lang="en-US" altLang="en-US" sz="1900" b="1" dirty="0"/>
              <a:t>supplement</a:t>
            </a:r>
            <a:r>
              <a:rPr lang="en-US" altLang="en-US" sz="1900" dirty="0"/>
              <a:t> educational opportunities for students who attend schools with high numbers or percentages of children from low-income families and are most at risk of failing to meet the state’s challenging academic achievement standards.  Title I, Part A funds are to be used to provide all students significant opportunity to receive a fair, equitable, and high-quality education and  to close educational achievement gaps.</a:t>
            </a:r>
          </a:p>
          <a:p>
            <a:pPr marL="0" indent="0" algn="ctr">
              <a:buNone/>
            </a:pPr>
            <a:r>
              <a:rPr lang="en-US" dirty="0"/>
              <a:t>(US Department of Education)</a:t>
            </a:r>
          </a:p>
        </p:txBody>
      </p:sp>
    </p:spTree>
    <p:extLst>
      <p:ext uri="{BB962C8B-B14F-4D97-AF65-F5344CB8AC3E}">
        <p14:creationId xmlns:p14="http://schemas.microsoft.com/office/powerpoint/2010/main" val="853800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411625E-FA19-47AD-BAAE-5281D360F331}"/>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tretch/>
        </p:blipFill>
        <p:spPr bwMode="auto">
          <a:xfrm>
            <a:off x="171450" y="1098494"/>
            <a:ext cx="5772151" cy="4661012"/>
          </a:xfrm>
          <a:prstGeom prst="rect">
            <a:avLst/>
          </a:prstGeom>
          <a:solidFill>
            <a:srgbClr val="FFFFFF"/>
          </a:solidFill>
        </p:spPr>
      </p:pic>
      <p:sp>
        <p:nvSpPr>
          <p:cNvPr id="2" name="Title 1">
            <a:extLst>
              <a:ext uri="{FF2B5EF4-FFF2-40B4-BE49-F238E27FC236}">
                <a16:creationId xmlns:a16="http://schemas.microsoft.com/office/drawing/2014/main" id="{9556033C-682A-48CC-B814-FEAE494B1853}"/>
              </a:ext>
            </a:extLst>
          </p:cNvPr>
          <p:cNvSpPr>
            <a:spLocks noGrp="1"/>
          </p:cNvSpPr>
          <p:nvPr>
            <p:ph type="title"/>
          </p:nvPr>
        </p:nvSpPr>
        <p:spPr>
          <a:xfrm>
            <a:off x="6357937" y="1309878"/>
            <a:ext cx="2358581" cy="1234440"/>
          </a:xfrm>
        </p:spPr>
        <p:txBody>
          <a:bodyPr anchor="b">
            <a:normAutofit/>
          </a:bodyPr>
          <a:lstStyle/>
          <a:p>
            <a:r>
              <a:rPr lang="en-US" dirty="0"/>
              <a:t>Thank You!</a:t>
            </a:r>
          </a:p>
        </p:txBody>
      </p:sp>
      <p:sp>
        <p:nvSpPr>
          <p:cNvPr id="71" name="Text Placeholder 3">
            <a:extLst>
              <a:ext uri="{FF2B5EF4-FFF2-40B4-BE49-F238E27FC236}">
                <a16:creationId xmlns:a16="http://schemas.microsoft.com/office/drawing/2014/main" id="{673F7F39-3798-4E87-B84B-985E8499950D}"/>
              </a:ext>
            </a:extLst>
          </p:cNvPr>
          <p:cNvSpPr>
            <a:spLocks noGrp="1"/>
          </p:cNvSpPr>
          <p:nvPr>
            <p:ph type="body" sz="half" idx="2"/>
          </p:nvPr>
        </p:nvSpPr>
        <p:spPr>
          <a:xfrm>
            <a:off x="6357937" y="2647188"/>
            <a:ext cx="2358581" cy="2633472"/>
          </a:xfrm>
        </p:spPr>
        <p:txBody>
          <a:bodyPr/>
          <a:lstStyle/>
          <a:p>
            <a:r>
              <a:rPr lang="en-US" dirty="0"/>
              <a:t>Questions or Comments??</a:t>
            </a:r>
          </a:p>
        </p:txBody>
      </p:sp>
    </p:spTree>
    <p:extLst>
      <p:ext uri="{BB962C8B-B14F-4D97-AF65-F5344CB8AC3E}">
        <p14:creationId xmlns:p14="http://schemas.microsoft.com/office/powerpoint/2010/main" val="276484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686800" cy="5164491"/>
          </a:xfrm>
          <a:prstGeom prst="rect">
            <a:avLst/>
          </a:prstGeom>
        </p:spPr>
        <p:txBody>
          <a:bodyPr wrap="square">
            <a:spAutoFit/>
          </a:bodyPr>
          <a:lstStyle/>
          <a:p>
            <a:pPr marL="342900" indent="-342900">
              <a:buFont typeface="Arial" panose="020B0604020202020204" pitchFamily="34" charset="0"/>
              <a:buChar char="•"/>
            </a:pPr>
            <a:r>
              <a:rPr lang="en-US" altLang="en-US" sz="3200" dirty="0">
                <a:latin typeface="+mn-lt"/>
              </a:rPr>
              <a:t>A Title I school has qualified to receive </a:t>
            </a:r>
          </a:p>
          <a:p>
            <a:r>
              <a:rPr lang="en-US" altLang="en-US" sz="3200" dirty="0"/>
              <a:t>    </a:t>
            </a:r>
            <a:r>
              <a:rPr lang="en-US" altLang="en-US" sz="3200" dirty="0">
                <a:latin typeface="+mn-lt"/>
              </a:rPr>
              <a:t>schoolwide federal funding under this 	act.</a:t>
            </a:r>
          </a:p>
          <a:p>
            <a:pPr marL="342900" indent="-342900">
              <a:buFont typeface="Arial" panose="020B0604020202020204" pitchFamily="34" charset="0"/>
              <a:buChar char="•"/>
            </a:pPr>
            <a:endParaRPr lang="en-US" sz="3200" dirty="0">
              <a:latin typeface="+mn-lt"/>
            </a:endParaRPr>
          </a:p>
          <a:p>
            <a:pPr marL="342900" indent="-342900" eaLnBrk="1" hangingPunct="1">
              <a:lnSpc>
                <a:spcPct val="90000"/>
              </a:lnSpc>
              <a:buFont typeface="Arial" panose="020B0604020202020204" pitchFamily="34" charset="0"/>
              <a:buChar char="•"/>
            </a:pPr>
            <a:r>
              <a:rPr lang="en-US" sz="3200" dirty="0">
                <a:latin typeface="+mn-lt"/>
              </a:rPr>
              <a:t>The Title I program serves millions of children in elementary and secondary schools each year.</a:t>
            </a:r>
          </a:p>
          <a:p>
            <a:pPr eaLnBrk="1" hangingPunct="1">
              <a:lnSpc>
                <a:spcPct val="90000"/>
              </a:lnSpc>
            </a:pPr>
            <a:endParaRPr lang="en-US" sz="3200" dirty="0">
              <a:latin typeface="+mn-lt"/>
            </a:endParaRPr>
          </a:p>
          <a:p>
            <a:pPr marL="342900" indent="-342900" eaLnBrk="1" hangingPunct="1">
              <a:lnSpc>
                <a:spcPct val="90000"/>
              </a:lnSpc>
              <a:buFont typeface="Arial" panose="020B0604020202020204" pitchFamily="34" charset="0"/>
              <a:buChar char="•"/>
            </a:pPr>
            <a:r>
              <a:rPr lang="en-US" sz="3200" dirty="0">
                <a:latin typeface="+mn-lt"/>
              </a:rPr>
              <a:t>Memphis-Shelby County Schools has roughly 190 schools operating under the Title I program. </a:t>
            </a:r>
          </a:p>
        </p:txBody>
      </p:sp>
    </p:spTree>
    <p:extLst>
      <p:ext uri="{BB962C8B-B14F-4D97-AF65-F5344CB8AC3E}">
        <p14:creationId xmlns:p14="http://schemas.microsoft.com/office/powerpoint/2010/main" val="226066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1"/>
            <a:ext cx="8458199" cy="1838204"/>
          </a:xfrm>
        </p:spPr>
        <p:txBody>
          <a:bodyPr>
            <a:normAutofit/>
          </a:bodyPr>
          <a:lstStyle/>
          <a:p>
            <a:r>
              <a:rPr lang="en-US" sz="5400" b="1" dirty="0"/>
              <a:t>To be a “Schoolwide” </a:t>
            </a:r>
            <a:br>
              <a:rPr lang="en-US" sz="5400" b="1" dirty="0"/>
            </a:br>
            <a:r>
              <a:rPr lang="en-US" sz="5400" b="1" dirty="0"/>
              <a:t>Title 1 School</a:t>
            </a:r>
          </a:p>
        </p:txBody>
      </p:sp>
      <p:sp>
        <p:nvSpPr>
          <p:cNvPr id="3" name="Rectangle 2"/>
          <p:cNvSpPr/>
          <p:nvPr/>
        </p:nvSpPr>
        <p:spPr>
          <a:xfrm>
            <a:off x="1066800" y="2514600"/>
            <a:ext cx="7010400" cy="3416320"/>
          </a:xfrm>
          <a:prstGeom prst="rect">
            <a:avLst/>
          </a:prstGeom>
        </p:spPr>
        <p:txBody>
          <a:bodyPr wrap="square">
            <a:spAutoFit/>
          </a:bodyPr>
          <a:lstStyle/>
          <a:p>
            <a:pPr>
              <a:defRPr/>
            </a:pPr>
            <a:r>
              <a:rPr lang="en-US" sz="2400" dirty="0">
                <a:latin typeface="Century" panose="02040604050505020304" pitchFamily="18" charset="0"/>
              </a:rPr>
              <a:t>The school must have a free/reduced lunch count of at least 40%.</a:t>
            </a:r>
          </a:p>
          <a:p>
            <a:pPr>
              <a:buNone/>
              <a:defRPr/>
            </a:pPr>
            <a:endParaRPr lang="en-US" sz="2400" dirty="0">
              <a:latin typeface="Century" panose="02040604050505020304" pitchFamily="18" charset="0"/>
            </a:endParaRPr>
          </a:p>
          <a:p>
            <a:pPr>
              <a:defRPr/>
            </a:pPr>
            <a:r>
              <a:rPr lang="en-US" sz="2400" dirty="0">
                <a:latin typeface="Century" panose="02040604050505020304" pitchFamily="18" charset="0"/>
              </a:rPr>
              <a:t>The school must collect and analyze data that effects student achievement.</a:t>
            </a:r>
          </a:p>
          <a:p>
            <a:pPr>
              <a:buNone/>
              <a:defRPr/>
            </a:pPr>
            <a:endParaRPr lang="en-US" sz="2400" dirty="0">
              <a:latin typeface="Century" panose="02040604050505020304" pitchFamily="18" charset="0"/>
            </a:endParaRPr>
          </a:p>
          <a:p>
            <a:pPr>
              <a:defRPr/>
            </a:pPr>
            <a:r>
              <a:rPr lang="en-US" sz="2400" dirty="0">
                <a:latin typeface="Century" panose="02040604050505020304" pitchFamily="18" charset="0"/>
              </a:rPr>
              <a:t>The school must develop a comprehensive site plan and annually review the effectiveness of the plan.</a:t>
            </a:r>
          </a:p>
        </p:txBody>
      </p:sp>
    </p:spTree>
    <p:extLst>
      <p:ext uri="{BB962C8B-B14F-4D97-AF65-F5344CB8AC3E}">
        <p14:creationId xmlns:p14="http://schemas.microsoft.com/office/powerpoint/2010/main" val="3432843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7848600" cy="5016758"/>
          </a:xfrm>
          <a:prstGeom prst="rect">
            <a:avLst/>
          </a:prstGeom>
        </p:spPr>
        <p:txBody>
          <a:bodyPr wrap="square">
            <a:spAutoFit/>
          </a:bodyPr>
          <a:lstStyle/>
          <a:p>
            <a:pPr>
              <a:defRPr/>
            </a:pPr>
            <a:r>
              <a:rPr lang="en-US" sz="3200" dirty="0"/>
              <a:t>The school uses Title I funds to upgrade the entire educational program of the school.</a:t>
            </a:r>
          </a:p>
          <a:p>
            <a:pPr>
              <a:buNone/>
              <a:defRPr/>
            </a:pPr>
            <a:endParaRPr lang="en-US" sz="3200" dirty="0"/>
          </a:p>
          <a:p>
            <a:pPr>
              <a:defRPr/>
            </a:pPr>
            <a:r>
              <a:rPr lang="en-US" sz="3200" dirty="0"/>
              <a:t>Title I funds are used to serve all children in order to raise academic achievement.</a:t>
            </a:r>
          </a:p>
          <a:p>
            <a:pPr>
              <a:buNone/>
              <a:defRPr/>
            </a:pPr>
            <a:endParaRPr lang="en-US" sz="3200" dirty="0"/>
          </a:p>
          <a:p>
            <a:pPr>
              <a:defRPr/>
            </a:pPr>
            <a:r>
              <a:rPr lang="en-US" sz="3200" dirty="0"/>
              <a:t>Title I funds will be used to provide additional assistance to all students who experience difficulties in meeting the State’s performance targets.</a:t>
            </a:r>
          </a:p>
        </p:txBody>
      </p:sp>
    </p:spTree>
    <p:extLst>
      <p:ext uri="{BB962C8B-B14F-4D97-AF65-F5344CB8AC3E}">
        <p14:creationId xmlns:p14="http://schemas.microsoft.com/office/powerpoint/2010/main" val="383684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847" y="609600"/>
            <a:ext cx="6554867" cy="1524000"/>
          </a:xfrm>
        </p:spPr>
        <p:txBody>
          <a:bodyPr>
            <a:noAutofit/>
          </a:bodyPr>
          <a:lstStyle/>
          <a:p>
            <a:pPr algn="ctr"/>
            <a:r>
              <a:rPr lang="en-US" sz="4800" b="1" dirty="0"/>
              <a:t>How our School Spends Title 1 Money</a:t>
            </a:r>
          </a:p>
        </p:txBody>
      </p:sp>
      <p:sp>
        <p:nvSpPr>
          <p:cNvPr id="3" name="Rectangle 2"/>
          <p:cNvSpPr/>
          <p:nvPr/>
        </p:nvSpPr>
        <p:spPr>
          <a:xfrm>
            <a:off x="914400" y="2551837"/>
            <a:ext cx="7239000" cy="4031873"/>
          </a:xfrm>
          <a:prstGeom prst="rect">
            <a:avLst/>
          </a:prstGeom>
        </p:spPr>
        <p:txBody>
          <a:bodyPr wrap="square">
            <a:spAutoFit/>
          </a:bodyPr>
          <a:lstStyle/>
          <a:p>
            <a:pPr marL="457200" indent="-457200">
              <a:buFont typeface="Wingdings" panose="05000000000000000000" pitchFamily="2" charset="2"/>
              <a:buChar char="Ø"/>
            </a:pPr>
            <a:r>
              <a:rPr lang="en-US" sz="3200" dirty="0"/>
              <a:t>Instructional resources for teachers</a:t>
            </a:r>
          </a:p>
          <a:p>
            <a:pPr marL="457200" indent="-457200">
              <a:buFont typeface="Wingdings" panose="05000000000000000000" pitchFamily="2" charset="2"/>
              <a:buChar char="Ø"/>
            </a:pPr>
            <a:r>
              <a:rPr lang="en-US" sz="3200" dirty="0"/>
              <a:t>Resources for students</a:t>
            </a:r>
          </a:p>
          <a:p>
            <a:pPr marL="457200" indent="-457200">
              <a:buFont typeface="Wingdings" panose="05000000000000000000" pitchFamily="2" charset="2"/>
              <a:buChar char="Ø"/>
            </a:pPr>
            <a:r>
              <a:rPr lang="en-US" sz="3200" dirty="0"/>
              <a:t>Personnel</a:t>
            </a:r>
          </a:p>
          <a:p>
            <a:pPr marL="457200" indent="-457200">
              <a:buFont typeface="Wingdings" panose="05000000000000000000" pitchFamily="2" charset="2"/>
              <a:buChar char="Ø"/>
            </a:pPr>
            <a:r>
              <a:rPr lang="en-US" sz="3200" dirty="0"/>
              <a:t>Parental Involvement Activities</a:t>
            </a:r>
          </a:p>
          <a:p>
            <a:pPr marL="457200" indent="-457200">
              <a:buFont typeface="Wingdings" panose="05000000000000000000" pitchFamily="2" charset="2"/>
              <a:buChar char="Ø"/>
            </a:pPr>
            <a:r>
              <a:rPr lang="en-US" sz="3200" dirty="0"/>
              <a:t>Parent Communication</a:t>
            </a:r>
          </a:p>
          <a:p>
            <a:pPr marL="457200" indent="-457200">
              <a:buFont typeface="Wingdings" panose="05000000000000000000" pitchFamily="2" charset="2"/>
              <a:buChar char="Ø"/>
            </a:pPr>
            <a:r>
              <a:rPr lang="en-US" sz="3200" dirty="0"/>
              <a:t>Extended Learning Opportunities for students</a:t>
            </a:r>
          </a:p>
        </p:txBody>
      </p:sp>
    </p:spTree>
    <p:extLst>
      <p:ext uri="{BB962C8B-B14F-4D97-AF65-F5344CB8AC3E}">
        <p14:creationId xmlns:p14="http://schemas.microsoft.com/office/powerpoint/2010/main" val="274943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52400"/>
            <a:ext cx="6832600" cy="1685804"/>
          </a:xfrm>
        </p:spPr>
        <p:txBody>
          <a:bodyPr>
            <a:noAutofit/>
          </a:bodyPr>
          <a:lstStyle/>
          <a:p>
            <a:pPr algn="ctr"/>
            <a:r>
              <a:rPr lang="en-US" b="1" dirty="0"/>
              <a:t>Title 1 Gives Parents the </a:t>
            </a:r>
            <a:br>
              <a:rPr lang="en-US" b="1" dirty="0"/>
            </a:br>
            <a:r>
              <a:rPr lang="en-US" b="1" dirty="0"/>
              <a:t>Right to Know </a:t>
            </a:r>
          </a:p>
        </p:txBody>
      </p:sp>
      <p:sp>
        <p:nvSpPr>
          <p:cNvPr id="4" name="Rectangle 3"/>
          <p:cNvSpPr/>
          <p:nvPr/>
        </p:nvSpPr>
        <p:spPr>
          <a:xfrm>
            <a:off x="1828800" y="1295400"/>
            <a:ext cx="5867400" cy="3970318"/>
          </a:xfrm>
          <a:prstGeom prst="rect">
            <a:avLst/>
          </a:prstGeom>
        </p:spPr>
        <p:txBody>
          <a:bodyPr wrap="square">
            <a:spAutoFit/>
          </a:bodyPr>
          <a:lstStyle/>
          <a:p>
            <a:pPr>
              <a:lnSpc>
                <a:spcPct val="90000"/>
              </a:lnSpc>
            </a:pPr>
            <a:endParaRPr lang="en-US" sz="2800" dirty="0"/>
          </a:p>
          <a:p>
            <a:pPr marL="285750" indent="-285750">
              <a:lnSpc>
                <a:spcPct val="90000"/>
              </a:lnSpc>
              <a:buFont typeface="Wingdings" panose="05000000000000000000" pitchFamily="2" charset="2"/>
              <a:buChar char="ü"/>
            </a:pPr>
            <a:r>
              <a:rPr lang="en-US" sz="2800" dirty="0"/>
              <a:t>The school’s status according to the ESSA standards</a:t>
            </a:r>
          </a:p>
          <a:p>
            <a:pPr marL="285750" indent="-285750">
              <a:lnSpc>
                <a:spcPct val="90000"/>
              </a:lnSpc>
              <a:buFont typeface="Wingdings" panose="05000000000000000000" pitchFamily="2" charset="2"/>
              <a:buChar char="ü"/>
            </a:pPr>
            <a:r>
              <a:rPr lang="en-US" sz="2800" dirty="0"/>
              <a:t>A teacher’s professional qualifications, licensure, or certification</a:t>
            </a:r>
          </a:p>
          <a:p>
            <a:pPr marL="285750" indent="-285750">
              <a:lnSpc>
                <a:spcPct val="90000"/>
              </a:lnSpc>
              <a:buFont typeface="Wingdings" panose="05000000000000000000" pitchFamily="2" charset="2"/>
              <a:buChar char="ü"/>
            </a:pPr>
            <a:r>
              <a:rPr lang="en-US" sz="2800" dirty="0"/>
              <a:t>A paraprofessional’s qualifications</a:t>
            </a:r>
          </a:p>
          <a:p>
            <a:pPr marL="285750" indent="-285750">
              <a:lnSpc>
                <a:spcPct val="90000"/>
              </a:lnSpc>
              <a:buFont typeface="Wingdings" panose="05000000000000000000" pitchFamily="2" charset="2"/>
              <a:buChar char="ü"/>
            </a:pPr>
            <a:r>
              <a:rPr lang="en-US" sz="2800" dirty="0"/>
              <a:t>Academic services available for your child</a:t>
            </a:r>
          </a:p>
          <a:p>
            <a:pPr marL="285750" indent="-285750">
              <a:lnSpc>
                <a:spcPct val="90000"/>
              </a:lnSpc>
              <a:buFont typeface="Wingdings" panose="05000000000000000000" pitchFamily="2" charset="2"/>
              <a:buChar char="ü"/>
            </a:pPr>
            <a:r>
              <a:rPr lang="en-US" sz="2800" dirty="0"/>
              <a:t>That YOU can help by becoming involved in your child’s education</a:t>
            </a:r>
          </a:p>
        </p:txBody>
      </p:sp>
    </p:spTree>
    <p:extLst>
      <p:ext uri="{BB962C8B-B14F-4D97-AF65-F5344CB8AC3E}">
        <p14:creationId xmlns:p14="http://schemas.microsoft.com/office/powerpoint/2010/main" val="306359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33400"/>
            <a:ext cx="8534400" cy="1754326"/>
          </a:xfrm>
          <a:prstGeom prst="rect">
            <a:avLst/>
          </a:prstGeom>
        </p:spPr>
        <p:txBody>
          <a:bodyPr wrap="square">
            <a:spAutoFit/>
          </a:bodyPr>
          <a:lstStyle/>
          <a:p>
            <a:pPr algn="ctr"/>
            <a:r>
              <a:rPr lang="en-US" altLang="en-US" sz="3600" b="1" dirty="0"/>
              <a:t>Dexter K-8</a:t>
            </a:r>
          </a:p>
          <a:p>
            <a:pPr algn="ctr"/>
            <a:r>
              <a:rPr lang="en-US" altLang="en-US" sz="3600" b="1" dirty="0"/>
              <a:t>School Improvement Plan</a:t>
            </a:r>
          </a:p>
          <a:p>
            <a:pPr algn="ctr"/>
            <a:endParaRPr lang="en-US" sz="3600" b="1" dirty="0"/>
          </a:p>
        </p:txBody>
      </p:sp>
      <p:sp>
        <p:nvSpPr>
          <p:cNvPr id="4" name="Rectangle 3"/>
          <p:cNvSpPr/>
          <p:nvPr/>
        </p:nvSpPr>
        <p:spPr>
          <a:xfrm>
            <a:off x="1752600" y="1733729"/>
            <a:ext cx="6019800" cy="3539430"/>
          </a:xfrm>
          <a:prstGeom prst="rect">
            <a:avLst/>
          </a:prstGeom>
        </p:spPr>
        <p:txBody>
          <a:bodyPr wrap="square">
            <a:spAutoFit/>
          </a:bodyPr>
          <a:lstStyle/>
          <a:p>
            <a:r>
              <a:rPr lang="en-US" altLang="en-US" sz="2800" dirty="0"/>
              <a:t>The School Improvement Plan, (SIP), is a working document that serves as a guide to improve student achievement and increase parental involvement.</a:t>
            </a:r>
          </a:p>
          <a:p>
            <a:r>
              <a:rPr lang="en-US" altLang="en-US" sz="2800" dirty="0"/>
              <a:t>Parents, school and district staff and community volunteers serve on this committee. </a:t>
            </a:r>
          </a:p>
        </p:txBody>
      </p:sp>
    </p:spTree>
    <p:extLst>
      <p:ext uri="{BB962C8B-B14F-4D97-AF65-F5344CB8AC3E}">
        <p14:creationId xmlns:p14="http://schemas.microsoft.com/office/powerpoint/2010/main" val="60749214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NE.pptx" id="{5330A5D3-B581-4B4A-9313-9275B6EF2E52}" vid="{516C64E9-C0AA-46DA-9991-9C0EC881A8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8348</TotalTime>
  <Words>2199</Words>
  <Application>Microsoft Office PowerPoint</Application>
  <PresentationFormat>On-screen Show (4:3)</PresentationFormat>
  <Paragraphs>253</Paragraphs>
  <Slides>30</Slides>
  <Notes>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30</vt:i4>
      </vt:variant>
    </vt:vector>
  </HeadingPairs>
  <TitlesOfParts>
    <vt:vector size="46" baseType="lpstr">
      <vt:lpstr>Arial</vt:lpstr>
      <vt:lpstr>Avenir Next LT Pro</vt:lpstr>
      <vt:lpstr>Avenir Next LT Pro Light</vt:lpstr>
      <vt:lpstr>Calibri</vt:lpstr>
      <vt:lpstr>Century</vt:lpstr>
      <vt:lpstr>Century Gothic</vt:lpstr>
      <vt:lpstr>Garamond</vt:lpstr>
      <vt:lpstr>Georgia</vt:lpstr>
      <vt:lpstr>Goudy Old Style</vt:lpstr>
      <vt:lpstr>Rockwell</vt:lpstr>
      <vt:lpstr>Symbol</vt:lpstr>
      <vt:lpstr>Times New Roman</vt:lpstr>
      <vt:lpstr>Wingdings</vt:lpstr>
      <vt:lpstr>Wingdings 3</vt:lpstr>
      <vt:lpstr>Slice</vt:lpstr>
      <vt:lpstr>SavonVTI</vt:lpstr>
      <vt:lpstr>PowerPoint Presentation</vt:lpstr>
      <vt:lpstr>PowerPoint Presentation</vt:lpstr>
      <vt:lpstr>What Is Title I?</vt:lpstr>
      <vt:lpstr>PowerPoint Presentation</vt:lpstr>
      <vt:lpstr>To be a “Schoolwide”  Title 1 School</vt:lpstr>
      <vt:lpstr>PowerPoint Presentation</vt:lpstr>
      <vt:lpstr>How our School Spends Title 1 Money</vt:lpstr>
      <vt:lpstr>Title 1 Gives Parents the  Right to Know </vt:lpstr>
      <vt:lpstr>PowerPoint Presentation</vt:lpstr>
      <vt:lpstr>Policies for Parental Involvement Family Engagement</vt:lpstr>
      <vt:lpstr>PowerPoint Presentation</vt:lpstr>
      <vt:lpstr> Dexter Parent and Family Engagement Plan  </vt:lpstr>
      <vt:lpstr>DEXTER’s  Parent and Family Engagement Plan</vt:lpstr>
      <vt:lpstr>School/Parent/Student Compact</vt:lpstr>
      <vt:lpstr>Reporting Students Progress</vt:lpstr>
      <vt:lpstr>Parent-Teacher Conferences</vt:lpstr>
      <vt:lpstr>Opportunities for      Parental Involvement-School Level</vt:lpstr>
      <vt:lpstr>MSCS Website Curriculum &amp; Instruction (scsk12.org) </vt:lpstr>
      <vt:lpstr>PowerPoint Presentation</vt:lpstr>
      <vt:lpstr>Dexter K-8 School Counseling Services</vt:lpstr>
      <vt:lpstr>Objective</vt:lpstr>
      <vt:lpstr>Counseling Referral</vt:lpstr>
      <vt:lpstr>DCS Reporting: SCS Policy# 7005 </vt:lpstr>
      <vt:lpstr>RTI2-B: Response to Intervention to Behavior  </vt:lpstr>
      <vt:lpstr>Section 504</vt:lpstr>
      <vt:lpstr>Section 504</vt:lpstr>
      <vt:lpstr>Social-Emotional Learning (SEL)  </vt:lpstr>
      <vt:lpstr>STUDENT ATTENDANCE REVIEW TEAM PROCESS (SART PROCESS) </vt:lpstr>
      <vt:lpstr>Student Support Team (SST) Process</vt:lpstr>
      <vt:lpstr>Thank You!</vt:lpstr>
    </vt:vector>
  </TitlesOfParts>
  <Company>Memphis City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 R. Church Elementary School NCLB Annual Title I Meeting/ Open House 2006-07</dc:title>
  <dc:creator>Administrator</dc:creator>
  <cp:lastModifiedBy>REBECCA B BILLINGSLEY</cp:lastModifiedBy>
  <cp:revision>180</cp:revision>
  <cp:lastPrinted>2017-09-14T18:42:32Z</cp:lastPrinted>
  <dcterms:created xsi:type="dcterms:W3CDTF">2006-09-28T18:41:06Z</dcterms:created>
  <dcterms:modified xsi:type="dcterms:W3CDTF">2023-02-21T17:44:42Z</dcterms:modified>
</cp:coreProperties>
</file>