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18"/>
  </p:notesMasterIdLst>
  <p:sldIdLst>
    <p:sldId id="443" r:id="rId2"/>
    <p:sldId id="438" r:id="rId3"/>
    <p:sldId id="455" r:id="rId4"/>
    <p:sldId id="464" r:id="rId5"/>
    <p:sldId id="458" r:id="rId6"/>
    <p:sldId id="429" r:id="rId7"/>
    <p:sldId id="463" r:id="rId8"/>
    <p:sldId id="459" r:id="rId9"/>
    <p:sldId id="431" r:id="rId10"/>
    <p:sldId id="432" r:id="rId11"/>
    <p:sldId id="460" r:id="rId12"/>
    <p:sldId id="465" r:id="rId13"/>
    <p:sldId id="434" r:id="rId14"/>
    <p:sldId id="461" r:id="rId15"/>
    <p:sldId id="466" r:id="rId16"/>
    <p:sldId id="436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Untitled Section" id="{D973B472-A84D-074B-9581-5258CCF4B0E2}">
          <p14:sldIdLst>
            <p14:sldId id="443"/>
            <p14:sldId id="438"/>
            <p14:sldId id="455"/>
            <p14:sldId id="464"/>
            <p14:sldId id="458"/>
            <p14:sldId id="429"/>
            <p14:sldId id="463"/>
            <p14:sldId id="459"/>
            <p14:sldId id="431"/>
            <p14:sldId id="432"/>
            <p14:sldId id="460"/>
            <p14:sldId id="465"/>
            <p14:sldId id="434"/>
            <p14:sldId id="461"/>
            <p14:sldId id="466"/>
            <p14:sldId id="436"/>
          </p14:sldIdLst>
        </p14:section>
      </p14:sectionLst>
    </p:ex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0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FCF"/>
    <a:srgbClr val="8000FF"/>
    <a:srgbClr val="66FFCC"/>
    <a:srgbClr val="008080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CB087DD-19A6-4A5E-B2FC-530D6B8E557C}">
  <a:tblStyle styleId="{3CB087DD-19A6-4A5E-B2FC-530D6B8E55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120" y="-720"/>
      </p:cViewPr>
      <p:guideLst>
        <p:guide orient="horz" pos="1620"/>
        <p:guide orient="horz" pos="60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5558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443" y="1237534"/>
            <a:ext cx="7163784" cy="1261884"/>
          </a:xfrm>
          <a:prstGeom prst="rect">
            <a:avLst/>
          </a:prstGeom>
          <a:ln w="76200" cmpd="tri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halkboard"/>
                <a:cs typeface="Chalkboard"/>
              </a:rPr>
              <a:t>TN Foundational Literacy </a:t>
            </a:r>
          </a:p>
          <a:p>
            <a:pPr algn="ctr"/>
            <a:r>
              <a:rPr lang="en-US" sz="2800" dirty="0" smtClean="0">
                <a:latin typeface="Chalkboard"/>
                <a:cs typeface="Chalkboard"/>
              </a:rPr>
              <a:t>November 11-15, 2024</a:t>
            </a:r>
            <a:endParaRPr lang="en-US" sz="2800" dirty="0">
              <a:latin typeface="Chalkboard"/>
              <a:cs typeface="Chalkboard"/>
            </a:endParaRPr>
          </a:p>
        </p:txBody>
      </p:sp>
      <p:pic>
        <p:nvPicPr>
          <p:cNvPr id="3" name="Picture 2" descr="Student Present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778" y="2787262"/>
            <a:ext cx="2168977" cy="2242254"/>
          </a:xfrm>
          <a:prstGeom prst="rect">
            <a:avLst/>
          </a:prstGeom>
        </p:spPr>
      </p:pic>
      <p:pic>
        <p:nvPicPr>
          <p:cNvPr id="4" name="Picture 3" descr="Children Reading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52" y="2732681"/>
            <a:ext cx="2815568" cy="217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0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5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20000"/>
              </a:lnSpc>
            </a:pP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ool, 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ail</a:t>
            </a:r>
          </a:p>
          <a:p>
            <a:pPr marL="457200" lvl="0">
              <a:lnSpc>
                <a:spcPct val="120000"/>
              </a:lnSpc>
            </a:pP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at, 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it</a:t>
            </a:r>
          </a:p>
          <a:p>
            <a:pPr marL="457200" lvl="0">
              <a:lnSpc>
                <a:spcPct val="120000"/>
              </a:lnSpc>
            </a:pP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et, </a:t>
            </a:r>
            <a:r>
              <a:rPr lang="en-US" sz="2800" u="sng" dirty="0" err="1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800" dirty="0" err="1">
                <a:latin typeface="Chalkboard"/>
                <a:ea typeface="Lato"/>
                <a:cs typeface="Chalkboard"/>
                <a:sym typeface="Lato"/>
              </a:rPr>
              <a:t>at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*</a:t>
            </a:r>
          </a:p>
          <a:p>
            <a:pPr marL="457200" lvl="0">
              <a:lnSpc>
                <a:spcPct val="120000"/>
              </a:lnSpc>
            </a:pP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ive, 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ave</a:t>
            </a:r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i="1" dirty="0">
                <a:latin typeface="Chalkboard"/>
                <a:cs typeface="Chalkboard"/>
              </a:rPr>
              <a:t>Walter </a:t>
            </a:r>
            <a:r>
              <a:rPr lang="en-US" sz="2800" b="1" i="1" dirty="0">
                <a:latin typeface="Chalkboard"/>
                <a:cs typeface="Chalkboard"/>
              </a:rPr>
              <a:t>Williams wanted </a:t>
            </a:r>
            <a:r>
              <a:rPr lang="en-US" sz="2800" i="1" dirty="0">
                <a:latin typeface="Chalkboard"/>
                <a:cs typeface="Chalkboard"/>
              </a:rPr>
              <a:t>to </a:t>
            </a:r>
            <a:r>
              <a:rPr lang="en-US" sz="2800" b="1" i="1" dirty="0">
                <a:latin typeface="Chalkboard"/>
                <a:cs typeface="Chalkboard"/>
              </a:rPr>
              <a:t>whisper</a:t>
            </a:r>
            <a:r>
              <a:rPr lang="en-US" sz="2800" i="1" dirty="0">
                <a:latin typeface="Chalkboard"/>
                <a:cs typeface="Chalkboard"/>
              </a:rPr>
              <a:t>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9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807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Hh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Jj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Ll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Mm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Ee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was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for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1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294341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red cube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283033" y="4708193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special”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Thursday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November 14,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90527" y="4141896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pic>
        <p:nvPicPr>
          <p:cNvPr id="9" name="Picture 8" descr="Red Cube.pn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728" y="1975222"/>
            <a:ext cx="1537447" cy="1490245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649882" y="300317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61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54393" y="2062874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neck, deck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glad, sad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rack, tack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cute, time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long, joy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339625"/>
            <a:ext cx="2558946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88590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enjoy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scooter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chilly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highest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hammer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195384" y="2044700"/>
            <a:ext cx="2547688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ip,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op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y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et, </a:t>
            </a:r>
            <a:r>
              <a:rPr lang="en-US" sz="2800" u="sng" dirty="0" err="1" smtClean="0">
                <a:latin typeface="Chalkboard"/>
                <a:ea typeface="Lato"/>
                <a:cs typeface="Chalkboard"/>
                <a:sym typeface="Lato"/>
              </a:rPr>
              <a:t>y</a:t>
            </a:r>
            <a:r>
              <a:rPr lang="en-US" sz="2800" dirty="0" err="1" smtClean="0">
                <a:latin typeface="Chalkboard"/>
                <a:ea typeface="Lato"/>
                <a:cs typeface="Chalkboard"/>
                <a:sym typeface="Lato"/>
              </a:rPr>
              <a:t>at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*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lop,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lip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ed, </a:t>
            </a:r>
            <a:r>
              <a:rPr lang="en-US" sz="2800" u="sng" dirty="0" err="1" smtClean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800" dirty="0" err="1" smtClean="0">
                <a:latin typeface="Chalkboard"/>
                <a:ea typeface="Lato"/>
                <a:cs typeface="Chalkboard"/>
                <a:sym typeface="Lato"/>
              </a:rPr>
              <a:t>od</a:t>
            </a:r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9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14705" y="2256118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632635" y="2692400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02754" y="3140635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632635" y="3544046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632635" y="4007222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77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17855" y="2075575"/>
            <a:ext cx="2843033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20000"/>
              </a:lnSpc>
            </a:pPr>
            <a:r>
              <a:rPr lang="en-US" sz="2400" u="sng" dirty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ip, </a:t>
            </a:r>
            <a:r>
              <a:rPr lang="en-US" sz="2400" u="sng" dirty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op</a:t>
            </a:r>
          </a:p>
          <a:p>
            <a:pPr marL="457200" lvl="0">
              <a:lnSpc>
                <a:spcPct val="120000"/>
              </a:lnSpc>
            </a:pPr>
            <a:r>
              <a:rPr lang="en-US" sz="2400" u="sng" dirty="0">
                <a:latin typeface="Chalkboard"/>
                <a:ea typeface="Lato"/>
                <a:cs typeface="Chalkboard"/>
                <a:sym typeface="Lato"/>
              </a:rPr>
              <a:t>y</a:t>
            </a: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et, </a:t>
            </a:r>
            <a:r>
              <a:rPr lang="en-US" sz="2400" u="sng" dirty="0" err="1">
                <a:latin typeface="Chalkboard"/>
                <a:ea typeface="Lato"/>
                <a:cs typeface="Chalkboard"/>
                <a:sym typeface="Lato"/>
              </a:rPr>
              <a:t>y</a:t>
            </a:r>
            <a:r>
              <a:rPr lang="en-US" sz="2400" dirty="0" err="1">
                <a:latin typeface="Chalkboard"/>
                <a:ea typeface="Lato"/>
                <a:cs typeface="Chalkboard"/>
                <a:sym typeface="Lato"/>
              </a:rPr>
              <a:t>at</a:t>
            </a: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*</a:t>
            </a:r>
          </a:p>
          <a:p>
            <a:pPr marL="457200" lvl="0">
              <a:lnSpc>
                <a:spcPct val="120000"/>
              </a:lnSpc>
            </a:pPr>
            <a:r>
              <a:rPr lang="en-US" sz="2400" u="sng" dirty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lop, </a:t>
            </a:r>
            <a:r>
              <a:rPr lang="en-US" sz="2400" u="sng" dirty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lip</a:t>
            </a:r>
          </a:p>
          <a:p>
            <a:pPr marL="457200" lvl="0">
              <a:lnSpc>
                <a:spcPct val="120000"/>
              </a:lnSpc>
            </a:pPr>
            <a:r>
              <a:rPr lang="en-US" sz="2400" u="sng" dirty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ed, </a:t>
            </a:r>
            <a:r>
              <a:rPr lang="en-US" sz="2400" u="sng" dirty="0" err="1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400" dirty="0" err="1">
                <a:latin typeface="Chalkboard"/>
                <a:ea typeface="Lato"/>
                <a:cs typeface="Chalkboard"/>
                <a:sym typeface="Lato"/>
              </a:rPr>
              <a:t>od</a:t>
            </a:r>
            <a:endParaRPr lang="hu-HU" sz="24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42982" y="2103216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i="1" dirty="0">
                <a:latin typeface="Chalkboard"/>
                <a:cs typeface="Chalkboard"/>
              </a:rPr>
              <a:t>Ding dong </a:t>
            </a:r>
            <a:r>
              <a:rPr lang="en-US" sz="2800" i="1" dirty="0">
                <a:latin typeface="Chalkboard"/>
                <a:cs typeface="Chalkboard"/>
              </a:rPr>
              <a:t>the </a:t>
            </a:r>
            <a:r>
              <a:rPr lang="en-US" sz="2800" b="1" i="1" dirty="0">
                <a:latin typeface="Chalkboard"/>
                <a:cs typeface="Chalkboard"/>
              </a:rPr>
              <a:t>doorbell </a:t>
            </a:r>
            <a:r>
              <a:rPr lang="en-US" sz="2800" i="1" dirty="0">
                <a:latin typeface="Chalkboard"/>
                <a:cs typeface="Chalkboard"/>
              </a:rPr>
              <a:t>rang.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803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9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11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Hh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Jj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Ll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Mm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Ee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was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for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1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294341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red cube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283033" y="4708193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special”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Friday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November 15,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90527" y="4141896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pic>
        <p:nvPicPr>
          <p:cNvPr id="9" name="Picture 8" descr="Red Cube.pn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728" y="1975222"/>
            <a:ext cx="1537447" cy="1490245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649882" y="300317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87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54393" y="2062874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slow, know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base, dog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slick, trick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green, sky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gum, yum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339625"/>
            <a:ext cx="2558946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88590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magic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lazy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prepare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chicken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rocket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81059" y="2044700"/>
            <a:ext cx="2662013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et,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eet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unch,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ench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ot,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ut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j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et, </a:t>
            </a:r>
            <a:r>
              <a:rPr lang="en-US" sz="2600" u="sng" dirty="0" err="1" smtClean="0">
                <a:latin typeface="Chalkboard"/>
                <a:ea typeface="Lato"/>
                <a:cs typeface="Chalkboard"/>
                <a:sym typeface="Lato"/>
              </a:rPr>
              <a:t>j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at</a:t>
            </a:r>
            <a:r>
              <a:rPr lang="hu-HU" sz="2600" dirty="0" smtClean="0">
                <a:latin typeface="Chalkboard"/>
                <a:ea typeface="Lato"/>
                <a:cs typeface="Chalkboard"/>
                <a:sym typeface="Lato"/>
              </a:rPr>
              <a:t>*</a:t>
            </a: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9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14705" y="2256118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632635" y="2692400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02754" y="3140635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632635" y="3544046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632635" y="4007222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450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4"/>
            <a:ext cx="2729064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20000"/>
              </a:lnSpc>
            </a:pP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et, 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eet</a:t>
            </a:r>
          </a:p>
          <a:p>
            <a:pPr marL="457200" lvl="0">
              <a:lnSpc>
                <a:spcPct val="120000"/>
              </a:lnSpc>
            </a:pP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unch, 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ench</a:t>
            </a:r>
          </a:p>
          <a:p>
            <a:pPr marL="457200" lvl="0">
              <a:lnSpc>
                <a:spcPct val="120000"/>
              </a:lnSpc>
            </a:pP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ot, 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ut</a:t>
            </a:r>
          </a:p>
          <a:p>
            <a:pPr marL="457200" lvl="0">
              <a:lnSpc>
                <a:spcPct val="120000"/>
              </a:lnSpc>
            </a:pP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j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et, </a:t>
            </a:r>
            <a:r>
              <a:rPr lang="en-US" sz="2800" u="sng" dirty="0" err="1">
                <a:latin typeface="Chalkboard"/>
                <a:ea typeface="Lato"/>
                <a:cs typeface="Chalkboard"/>
                <a:sym typeface="Lato"/>
              </a:rPr>
              <a:t>j</a:t>
            </a:r>
            <a:r>
              <a:rPr lang="en-US" sz="2800" dirty="0" err="1">
                <a:latin typeface="Chalkboard"/>
                <a:ea typeface="Lato"/>
                <a:cs typeface="Chalkboard"/>
                <a:sym typeface="Lato"/>
              </a:rPr>
              <a:t>at</a:t>
            </a:r>
            <a:r>
              <a:rPr lang="hu-HU" sz="2800" dirty="0">
                <a:latin typeface="Chalkboard"/>
                <a:ea typeface="Lato"/>
                <a:cs typeface="Chalkboard"/>
                <a:sym typeface="Lato"/>
              </a:rPr>
              <a:t>*</a:t>
            </a: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i="1" dirty="0">
                <a:latin typeface="Chalkboard"/>
                <a:cs typeface="Chalkboard"/>
              </a:rPr>
              <a:t>Sweet </a:t>
            </a:r>
            <a:r>
              <a:rPr lang="en-US" sz="2800" b="1" i="1" dirty="0">
                <a:latin typeface="Chalkboard"/>
                <a:cs typeface="Chalkboard"/>
              </a:rPr>
              <a:t>sisters sang songs </a:t>
            </a:r>
            <a:r>
              <a:rPr lang="en-US" sz="2800" i="1" dirty="0">
                <a:latin typeface="Chalkboard"/>
                <a:cs typeface="Chalkboard"/>
              </a:rPr>
              <a:t>on Saturday.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9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389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Hh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Jj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Ll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Mm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Ee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was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for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1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294341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red cube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283033" y="4708193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special”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Monday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November 11,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90527" y="4141896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pic>
        <p:nvPicPr>
          <p:cNvPr id="9" name="Picture 8" descr="Red Cube.pn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728" y="1975222"/>
            <a:ext cx="1537447" cy="1490245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649882" y="300317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8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79295" y="2062874"/>
            <a:ext cx="2702500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fun, run 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rip, bag 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tall, wall 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flat, jet 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big, pig 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18848" y="1339625"/>
            <a:ext cx="2467745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72308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circle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slumber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powder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trumpet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66118" y="2044700"/>
            <a:ext cx="277040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ib, </a:t>
            </a:r>
            <a:r>
              <a:rPr lang="en-US" sz="2600" u="sng" dirty="0" err="1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eb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*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at,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ot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ap,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ip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ad,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ed</a:t>
            </a: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9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14358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35410" y="2256117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438399" y="3275107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441387" y="3726329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453339" y="4171576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438399" y="2796988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141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4"/>
            <a:ext cx="2729064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bi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</a:t>
            </a:r>
            <a:r>
              <a:rPr lang="en-US" sz="2800" dirty="0" err="1">
                <a:latin typeface="Chalkboard"/>
                <a:ea typeface="Lato"/>
                <a:cs typeface="Chalkboard"/>
                <a:sym typeface="Lato"/>
              </a:rPr>
              <a:t>be</a:t>
            </a:r>
            <a:r>
              <a:rPr lang="en-US" sz="2800" u="sng" dirty="0" err="1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*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ca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co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na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ni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p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ba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be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d</a:t>
            </a:r>
            <a:endParaRPr lang="hu-HU" sz="2800" u="sng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i="1" dirty="0">
                <a:latin typeface="Chalkboard"/>
                <a:cs typeface="Chalkboard"/>
              </a:rPr>
              <a:t>Billie the </a:t>
            </a:r>
            <a:r>
              <a:rPr lang="en-US" sz="2800" b="1" i="1" dirty="0">
                <a:latin typeface="Chalkboard"/>
                <a:cs typeface="Chalkboard"/>
              </a:rPr>
              <a:t>balle</a:t>
            </a:r>
            <a:r>
              <a:rPr lang="en-US" sz="2800" i="1" dirty="0">
                <a:latin typeface="Chalkboard"/>
                <a:cs typeface="Chalkboard"/>
              </a:rPr>
              <a:t>t dancer </a:t>
            </a:r>
            <a:r>
              <a:rPr lang="en-US" sz="2800" b="1" i="1" dirty="0">
                <a:latin typeface="Chalkboard"/>
                <a:cs typeface="Chalkboard"/>
              </a:rPr>
              <a:t>baked bread</a:t>
            </a:r>
            <a:r>
              <a:rPr lang="en-US" sz="2800" dirty="0">
                <a:latin typeface="Chalkboard"/>
                <a:cs typeface="Chalkboard"/>
              </a:rPr>
              <a:t>. 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9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95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Hh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Jj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Ll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Mm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Ee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was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for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1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294341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red cube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283033" y="4708193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special”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Tuesday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November 12,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90527" y="4141896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pic>
        <p:nvPicPr>
          <p:cNvPr id="9" name="Picture 8" descr="Red Cube.pn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728" y="1975222"/>
            <a:ext cx="1537447" cy="1490245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649882" y="300317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61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79293" y="2018051"/>
            <a:ext cx="2853766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shop, stop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run, fun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go, no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cow, part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mouse, house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18848" y="1339625"/>
            <a:ext cx="2467745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72308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absent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kitten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happen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velvet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dentist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118848" y="2044700"/>
            <a:ext cx="271767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om,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im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unch,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aunch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et,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it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v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room, </a:t>
            </a:r>
            <a:r>
              <a:rPr lang="en-US" sz="2600" u="sng" dirty="0" err="1" smtClean="0">
                <a:latin typeface="Chalkboard"/>
                <a:ea typeface="Lato"/>
                <a:cs typeface="Chalkboard"/>
                <a:sym typeface="Lato"/>
              </a:rPr>
              <a:t>v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rim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*</a:t>
            </a: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9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14358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84823" y="2241176"/>
            <a:ext cx="268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617693" y="2782046"/>
            <a:ext cx="268941" cy="328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87812" y="2647576"/>
            <a:ext cx="268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587811" y="3065928"/>
            <a:ext cx="268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587811" y="3588870"/>
            <a:ext cx="268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587811" y="4081929"/>
            <a:ext cx="268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000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2" grpId="0"/>
      <p:bldP spid="28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5"/>
            <a:ext cx="2736476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To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, Ti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m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lun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ch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, laun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ch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pe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, pi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vroo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, </a:t>
            </a:r>
            <a:r>
              <a:rPr lang="en-US" sz="2600" dirty="0" err="1">
                <a:latin typeface="Chalkboard"/>
                <a:ea typeface="Lato"/>
                <a:cs typeface="Chalkboard"/>
                <a:sym typeface="Lato"/>
              </a:rPr>
              <a:t>vri</a:t>
            </a:r>
            <a:r>
              <a:rPr lang="en-US" sz="2600" u="sng" dirty="0" err="1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*</a:t>
            </a: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i="1" dirty="0">
                <a:latin typeface="Chalkboard"/>
                <a:cs typeface="Chalkboard"/>
              </a:rPr>
              <a:t>A </a:t>
            </a:r>
            <a:r>
              <a:rPr lang="en-US" sz="2800" b="1" i="1" dirty="0">
                <a:latin typeface="Chalkboard"/>
                <a:cs typeface="Chalkboard"/>
              </a:rPr>
              <a:t>family </a:t>
            </a:r>
            <a:r>
              <a:rPr lang="en-US" sz="2800" i="1" dirty="0">
                <a:latin typeface="Chalkboard"/>
                <a:cs typeface="Chalkboard"/>
              </a:rPr>
              <a:t>of </a:t>
            </a:r>
            <a:r>
              <a:rPr lang="en-US" sz="2800" b="1" i="1" dirty="0">
                <a:latin typeface="Chalkboard"/>
                <a:cs typeface="Chalkboard"/>
              </a:rPr>
              <a:t>foxes </a:t>
            </a:r>
            <a:r>
              <a:rPr lang="en-US" sz="2800" i="1" dirty="0">
                <a:latin typeface="Chalkboard"/>
                <a:cs typeface="Chalkboard"/>
              </a:rPr>
              <a:t>found a family of </a:t>
            </a:r>
            <a:r>
              <a:rPr lang="en-US" sz="2800" b="1" i="1" dirty="0">
                <a:latin typeface="Chalkboard"/>
                <a:cs typeface="Chalkboard"/>
              </a:rPr>
              <a:t>ferrets</a:t>
            </a:r>
            <a:r>
              <a:rPr lang="en-US" sz="2800" dirty="0">
                <a:latin typeface="Chalkboard"/>
                <a:cs typeface="Chalkboard"/>
              </a:rPr>
              <a:t>. 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9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858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Hh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Jj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Ll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Mm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Ee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was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for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1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294341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red cube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283033" y="4708193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special”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Wednesday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November 13,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90527" y="4141896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pic>
        <p:nvPicPr>
          <p:cNvPr id="9" name="Picture 8" descr="Red Cube.pn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728" y="1975222"/>
            <a:ext cx="1537447" cy="1490245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649882" y="300317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61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54393" y="2062874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duck, truck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seen, queen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zip, got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free, will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goose, moose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339625"/>
            <a:ext cx="2558946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88590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relax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hotel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apron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clover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mistake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195384" y="2044700"/>
            <a:ext cx="2547688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ool,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ail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at,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it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et, </a:t>
            </a:r>
            <a:r>
              <a:rPr lang="en-US" sz="2800" u="sng" dirty="0" err="1" smtClean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800" dirty="0" err="1" smtClean="0">
                <a:latin typeface="Chalkboard"/>
                <a:ea typeface="Lato"/>
                <a:cs typeface="Chalkboard"/>
                <a:sym typeface="Lato"/>
              </a:rPr>
              <a:t>at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*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ive,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ave</a:t>
            </a:r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9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14705" y="2256118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632635" y="2692400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02754" y="3140635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632635" y="3544046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632635" y="4007222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81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1733</TotalTime>
  <Words>784</Words>
  <Application>Microsoft Macintosh PowerPoint</Application>
  <PresentationFormat>On-screen Show (16:9)</PresentationFormat>
  <Paragraphs>361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SCS Prek</cp:lastModifiedBy>
  <cp:revision>257</cp:revision>
  <dcterms:modified xsi:type="dcterms:W3CDTF">2024-08-01T19:52:09Z</dcterms:modified>
</cp:coreProperties>
</file>