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x="18288000" cy="10287000"/>
  <p:notesSz cx="6858000" cy="9144000"/>
  <p:embeddedFontLst>
    <p:embeddedFont>
      <p:font typeface="Codec Pro Bold" charset="1" panose="00000600000000000000"/>
      <p:regular r:id="rId69"/>
    </p:embeddedFont>
    <p:embeddedFont>
      <p:font typeface="Bobby Jones" charset="1" panose="00000000000000000000"/>
      <p:regular r:id="rId70"/>
    </p:embeddedFont>
    <p:embeddedFont>
      <p:font typeface="Canva Sans" charset="1" panose="020B0503030501040103"/>
      <p:regular r:id="rId71"/>
    </p:embeddedFont>
    <p:embeddedFont>
      <p:font typeface="Canva Sans Bold" charset="1" panose="020B0803030501040103"/>
      <p:regular r:id="rId72"/>
    </p:embeddedFont>
    <p:embeddedFont>
      <p:font typeface="Codec Pro" charset="1" panose="00000500000000000000"/>
      <p:regular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60" Target="slides/slide55.xml" Type="http://schemas.openxmlformats.org/officeDocument/2006/relationships/slide"/><Relationship Id="rId61" Target="slides/slide56.xml" Type="http://schemas.openxmlformats.org/officeDocument/2006/relationships/slide"/><Relationship Id="rId62" Target="slides/slide57.xml" Type="http://schemas.openxmlformats.org/officeDocument/2006/relationships/slide"/><Relationship Id="rId63" Target="slides/slide58.xml" Type="http://schemas.openxmlformats.org/officeDocument/2006/relationships/slide"/><Relationship Id="rId64" Target="slides/slide59.xml" Type="http://schemas.openxmlformats.org/officeDocument/2006/relationships/slide"/><Relationship Id="rId65" Target="slides/slide60.xml" Type="http://schemas.openxmlformats.org/officeDocument/2006/relationships/slide"/><Relationship Id="rId66" Target="slides/slide61.xml" Type="http://schemas.openxmlformats.org/officeDocument/2006/relationships/slide"/><Relationship Id="rId67" Target="slides/slide62.xml" Type="http://schemas.openxmlformats.org/officeDocument/2006/relationships/slide"/><Relationship Id="rId68" Target="slides/slide63.xml" Type="http://schemas.openxmlformats.org/officeDocument/2006/relationships/slide"/><Relationship Id="rId69" Target="fonts/font69.fntdata" Type="http://schemas.openxmlformats.org/officeDocument/2006/relationships/font"/><Relationship Id="rId7" Target="slides/slide2.xml" Type="http://schemas.openxmlformats.org/officeDocument/2006/relationships/slide"/><Relationship Id="rId70" Target="fonts/font70.fntdata" Type="http://schemas.openxmlformats.org/officeDocument/2006/relationships/font"/><Relationship Id="rId71" Target="fonts/font71.fntdata" Type="http://schemas.openxmlformats.org/officeDocument/2006/relationships/font"/><Relationship Id="rId72" Target="fonts/font72.fntdata" Type="http://schemas.openxmlformats.org/officeDocument/2006/relationships/font"/><Relationship Id="rId73" Target="fonts/font73.fntdata" Type="http://schemas.openxmlformats.org/officeDocument/2006/relationships/font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https://youtu.be/hok2hyED9go?si=d3KbAjlBgdkGnCyp" TargetMode="External" Type="http://schemas.openxmlformats.org/officeDocument/2006/relationships/hyperlink"/><Relationship Id="rId4" Target="../media/image11.jpeg" Type="http://schemas.openxmlformats.org/officeDocument/2006/relationships/image"/><Relationship Id="rId5" Target="https://youtu.be/1Dx7LDwINLU?si=myJaAuhRkbpGDtTA" TargetMode="External" Type="http://schemas.openxmlformats.org/officeDocument/2006/relationships/video"/><Relationship Id="rId6" Target="https://youtu.be/hok2hyED9go?si=d3KbAjlBgdkGnCyp" TargetMode="External" Type="http://schemas.openxmlformats.org/officeDocument/2006/relationships/video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1.jpeg" Type="http://schemas.openxmlformats.org/officeDocument/2006/relationships/image"/><Relationship Id="rId8" Target="https://youtu.be/qgVFkRn8f10?si=x4pZWa5z8gcu_Q6N" TargetMode="External" Type="http://schemas.openxmlformats.org/officeDocument/2006/relationships/video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1.jpeg" Type="http://schemas.openxmlformats.org/officeDocument/2006/relationships/image"/><Relationship Id="rId8" Target="https://youtu.be/qgVFkRn8f10?si=x4pZWa5z8gcu_Q6N" TargetMode="External" Type="http://schemas.openxmlformats.org/officeDocument/2006/relationships/video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0.jpe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0.jpe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0.jpe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6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6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6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1.jpeg" Type="http://schemas.openxmlformats.org/officeDocument/2006/relationships/image"/><Relationship Id="rId8" Target="https://youtu.be/qgVFkRn8f10?si=x4pZWa5z8gcu_Q6N" TargetMode="External" Type="http://schemas.openxmlformats.org/officeDocument/2006/relationships/video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748149">
            <a:off x="13274575" y="7943154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5" y="0"/>
                </a:lnTo>
                <a:lnTo>
                  <a:pt x="7020915" y="5246539"/>
                </a:lnTo>
                <a:lnTo>
                  <a:pt x="0" y="524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18309">
            <a:off x="-2032474" y="-1594569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6" y="0"/>
                </a:lnTo>
                <a:lnTo>
                  <a:pt x="7020916" y="5246538"/>
                </a:lnTo>
                <a:lnTo>
                  <a:pt x="0" y="524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82372" y="5735002"/>
            <a:ext cx="1172325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b="true" sz="48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CELLS: CELLULAR STRUCTURE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77722" y="4020502"/>
            <a:ext cx="14532557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UNIT TWO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754681" y="6057900"/>
            <a:ext cx="3308684" cy="3200400"/>
          </a:xfrm>
          <a:custGeom>
            <a:avLst/>
            <a:gdLst/>
            <a:ahLst/>
            <a:cxnLst/>
            <a:rect r="r" b="b" t="t" l="l"/>
            <a:pathLst>
              <a:path h="3200400" w="3308684">
                <a:moveTo>
                  <a:pt x="0" y="0"/>
                </a:moveTo>
                <a:lnTo>
                  <a:pt x="3308684" y="0"/>
                </a:lnTo>
                <a:lnTo>
                  <a:pt x="3308684" y="3200400"/>
                </a:lnTo>
                <a:lnTo>
                  <a:pt x="0" y="3200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767054"/>
            <a:ext cx="16230600" cy="1933103"/>
            <a:chOff x="0" y="0"/>
            <a:chExt cx="4274726" cy="5091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614654"/>
            <a:ext cx="16230600" cy="1933103"/>
            <a:chOff x="0" y="0"/>
            <a:chExt cx="4274726" cy="5091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81100" y="6292034"/>
            <a:ext cx="16230600" cy="1263395"/>
            <a:chOff x="0" y="0"/>
            <a:chExt cx="4274726" cy="33274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28700" y="6139634"/>
            <a:ext cx="16230600" cy="1263395"/>
            <a:chOff x="0" y="0"/>
            <a:chExt cx="4274726" cy="33274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81100" y="8147305"/>
            <a:ext cx="16230600" cy="1263395"/>
            <a:chOff x="0" y="0"/>
            <a:chExt cx="4274726" cy="33274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7994905"/>
            <a:ext cx="16230600" cy="1263395"/>
            <a:chOff x="0" y="0"/>
            <a:chExt cx="4274726" cy="33274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639216" y="3974781"/>
            <a:ext cx="15009567" cy="62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45"/>
              </a:lnSpc>
            </a:pPr>
            <a:r>
              <a:rPr lang="en-US" sz="395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¿Cómo se conectan la estructura y la función de una proteína?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PREGUNTAS CLAVE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00711" y="6253934"/>
            <a:ext cx="15486577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¿Cuál es la función de las enzimas en las reacciones bioquímicas que ocurren dentro de la célula?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0711" y="8286878"/>
            <a:ext cx="15486577" cy="64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Puedo explicar la función de cada parte dentro de una célula.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767054"/>
            <a:ext cx="16230600" cy="1933103"/>
            <a:chOff x="0" y="0"/>
            <a:chExt cx="4274726" cy="5091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614654"/>
            <a:ext cx="16230600" cy="1933103"/>
            <a:chOff x="0" y="0"/>
            <a:chExt cx="4274726" cy="5091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81100" y="6292034"/>
            <a:ext cx="16230600" cy="1263395"/>
            <a:chOff x="0" y="0"/>
            <a:chExt cx="4274726" cy="33274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28700" y="6139634"/>
            <a:ext cx="16230600" cy="1263395"/>
            <a:chOff x="0" y="0"/>
            <a:chExt cx="4274726" cy="33274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81100" y="8147305"/>
            <a:ext cx="16230600" cy="1263395"/>
            <a:chOff x="0" y="0"/>
            <a:chExt cx="4274726" cy="33274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7994905"/>
            <a:ext cx="16230600" cy="1263395"/>
            <a:chOff x="0" y="0"/>
            <a:chExt cx="4274726" cy="33274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639216" y="3974781"/>
            <a:ext cx="15009567" cy="62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45"/>
              </a:lnSpc>
            </a:pPr>
            <a:r>
              <a:rPr lang="en-US" sz="395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¿Cómo se conectan la estructura y la función de una proteína?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PREGUNTAS CLAVE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00711" y="6253934"/>
            <a:ext cx="15486577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¿Cuál es la función de las enzimas en las reacciones bioquímicas que ocurren dentro de la célula?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0711" y="8286878"/>
            <a:ext cx="15486577" cy="64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Puedo explicar la función de cada parte dentro de una célula.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767054"/>
            <a:ext cx="16230600" cy="1933103"/>
            <a:chOff x="0" y="0"/>
            <a:chExt cx="4274726" cy="5091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614654"/>
            <a:ext cx="16230600" cy="1933103"/>
            <a:chOff x="0" y="0"/>
            <a:chExt cx="4274726" cy="5091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81100" y="6292034"/>
            <a:ext cx="16230600" cy="1263395"/>
            <a:chOff x="0" y="0"/>
            <a:chExt cx="4274726" cy="33274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28700" y="6139634"/>
            <a:ext cx="16230600" cy="1263395"/>
            <a:chOff x="0" y="0"/>
            <a:chExt cx="4274726" cy="33274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81100" y="8147305"/>
            <a:ext cx="16230600" cy="1263395"/>
            <a:chOff x="0" y="0"/>
            <a:chExt cx="4274726" cy="33274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7994905"/>
            <a:ext cx="16230600" cy="1263395"/>
            <a:chOff x="0" y="0"/>
            <a:chExt cx="4274726" cy="33274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639216" y="3974781"/>
            <a:ext cx="15009567" cy="6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63"/>
              </a:lnSpc>
            </a:pPr>
            <a:r>
              <a:rPr lang="en-US" sz="3875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¿Cómo se relacionan la estructura y la función de una proteína?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PREGUNTAS IMPORTANTES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00711" y="6253934"/>
            <a:ext cx="15486577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¿Cuál es el papel de las enzimas en las reacciones bioquímicas que tienen lugar dentro de la célula?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0711" y="8305928"/>
            <a:ext cx="15486577" cy="580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97"/>
              </a:lnSpc>
            </a:pPr>
            <a:r>
              <a:rPr lang="en-US" sz="3725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Puedo contarte sobre la función de cada parte dentro de una célula.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3947017">
            <a:off x="-2242383" y="-1920205"/>
            <a:ext cx="9320123" cy="6964674"/>
          </a:xfrm>
          <a:custGeom>
            <a:avLst/>
            <a:gdLst/>
            <a:ahLst/>
            <a:cxnLst/>
            <a:rect r="r" b="b" t="t" l="l"/>
            <a:pathLst>
              <a:path h="6964674" w="9320123">
                <a:moveTo>
                  <a:pt x="0" y="0"/>
                </a:moveTo>
                <a:lnTo>
                  <a:pt x="9320124" y="0"/>
                </a:lnTo>
                <a:lnTo>
                  <a:pt x="9320124" y="6964674"/>
                </a:lnTo>
                <a:lnTo>
                  <a:pt x="0" y="6964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45539">
            <a:off x="15851292" y="6864551"/>
            <a:ext cx="3142339" cy="4787498"/>
          </a:xfrm>
          <a:custGeom>
            <a:avLst/>
            <a:gdLst/>
            <a:ahLst/>
            <a:cxnLst/>
            <a:rect r="r" b="b" t="t" l="l"/>
            <a:pathLst>
              <a:path h="4787498" w="3142339">
                <a:moveTo>
                  <a:pt x="0" y="0"/>
                </a:moveTo>
                <a:lnTo>
                  <a:pt x="3142339" y="0"/>
                </a:lnTo>
                <a:lnTo>
                  <a:pt x="3142339" y="4787498"/>
                </a:lnTo>
                <a:lnTo>
                  <a:pt x="0" y="4787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619893" y="3868420"/>
            <a:ext cx="15048214" cy="2721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400"/>
              </a:lnSpc>
            </a:pPr>
            <a:r>
              <a:rPr lang="en-US" sz="104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¿TE ACUERDAS DE LO QUE ES UNA PROTEÍNA?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WHAT IS A PROTEIN?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26574" y="3956940"/>
            <a:ext cx="14708481" cy="5540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44272" indent="-572136" lvl="1">
              <a:lnSpc>
                <a:spcPts val="7208"/>
              </a:lnSpc>
              <a:buFont typeface="Arial"/>
              <a:buChar char="•"/>
            </a:pPr>
            <a:r>
              <a:rPr lang="en-US" sz="53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organic polymers </a:t>
            </a:r>
            <a:r>
              <a:rPr lang="en-US" sz="5300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made of amino acids</a:t>
            </a:r>
          </a:p>
          <a:p>
            <a:pPr algn="l" marL="1144272" indent="-572136" lvl="1">
              <a:lnSpc>
                <a:spcPts val="7208"/>
              </a:lnSpc>
              <a:buFont typeface="Arial"/>
              <a:buChar char="•"/>
            </a:pPr>
            <a:r>
              <a:rPr lang="en-US" sz="5300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linked together by polypeptide bonds</a:t>
            </a:r>
          </a:p>
          <a:p>
            <a:pPr algn="l" marL="1144272" indent="-572136" lvl="1">
              <a:lnSpc>
                <a:spcPts val="7208"/>
              </a:lnSpc>
              <a:buFont typeface="Arial"/>
              <a:buChar char="•"/>
            </a:pPr>
            <a:r>
              <a:rPr lang="en-US" sz="53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1 or more polypeptide chains</a:t>
            </a:r>
          </a:p>
          <a:p>
            <a:pPr algn="l" marL="1144272" indent="-572136" lvl="1">
              <a:lnSpc>
                <a:spcPts val="7208"/>
              </a:lnSpc>
              <a:buFont typeface="Arial"/>
              <a:buChar char="•"/>
            </a:pPr>
            <a:r>
              <a:rPr lang="en-US" sz="53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they </a:t>
            </a:r>
            <a:r>
              <a:rPr lang="en-US" sz="5300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can regulate cell processes, cell signaling, enzymatic functions, and structural component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¿QUÉ ES UNA PROTEÍNA?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26574" y="3966465"/>
            <a:ext cx="14708481" cy="5461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4151" indent="-487075" lvl="1">
              <a:lnSpc>
                <a:spcPts val="6136"/>
              </a:lnSpc>
              <a:buFont typeface="Arial"/>
              <a:buChar char="•"/>
            </a:pPr>
            <a:r>
              <a:rPr lang="en-US" sz="4512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polímeros orgánicos que se componen de aminoácidos</a:t>
            </a:r>
          </a:p>
          <a:p>
            <a:pPr algn="l" marL="974151" indent="-487075" lvl="1">
              <a:lnSpc>
                <a:spcPts val="6136"/>
              </a:lnSpc>
              <a:buFont typeface="Arial"/>
              <a:buChar char="•"/>
            </a:pPr>
            <a:r>
              <a:rPr lang="en-US" sz="4512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unidos entre ellos por enlaces polipeptídicos</a:t>
            </a:r>
          </a:p>
          <a:p>
            <a:pPr algn="l" marL="974151" indent="-487075" lvl="1">
              <a:lnSpc>
                <a:spcPts val="6136"/>
              </a:lnSpc>
              <a:buFont typeface="Arial"/>
              <a:buChar char="•"/>
            </a:pPr>
            <a:r>
              <a:rPr lang="en-US" sz="4512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1 o más cadenas polipeptídicas</a:t>
            </a:r>
          </a:p>
          <a:p>
            <a:pPr algn="l" marL="974151" indent="-487075" lvl="1">
              <a:lnSpc>
                <a:spcPts val="6136"/>
              </a:lnSpc>
              <a:buFont typeface="Arial"/>
              <a:buChar char="•"/>
            </a:pPr>
            <a:r>
              <a:rPr lang="en-US" sz="4512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Pueden controlar los procesos celulares, la señalización celular, las funciones de las enzimas y los elementos estructurales.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963654">
            <a:off x="14881170" y="6819900"/>
            <a:ext cx="3266171" cy="3266171"/>
          </a:xfrm>
          <a:custGeom>
            <a:avLst/>
            <a:gdLst/>
            <a:ahLst/>
            <a:cxnLst/>
            <a:rect r="r" b="b" t="t" l="l"/>
            <a:pathLst>
              <a:path h="3266171" w="3266171">
                <a:moveTo>
                  <a:pt x="0" y="3266171"/>
                </a:moveTo>
                <a:lnTo>
                  <a:pt x="3266171" y="3266171"/>
                </a:lnTo>
                <a:lnTo>
                  <a:pt x="3266171" y="0"/>
                </a:lnTo>
                <a:lnTo>
                  <a:pt x="0" y="0"/>
                </a:lnTo>
                <a:lnTo>
                  <a:pt x="0" y="3266171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81100" y="5137447"/>
            <a:ext cx="16230600" cy="4767217"/>
            <a:chOff x="0" y="0"/>
            <a:chExt cx="4274726" cy="12555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5146976">
            <a:off x="-1866013" y="-957528"/>
            <a:ext cx="5789425" cy="4326279"/>
          </a:xfrm>
          <a:custGeom>
            <a:avLst/>
            <a:gdLst/>
            <a:ahLst/>
            <a:cxnLst/>
            <a:rect r="r" b="b" t="t" l="l"/>
            <a:pathLst>
              <a:path h="4326279" w="5789425">
                <a:moveTo>
                  <a:pt x="0" y="0"/>
                </a:moveTo>
                <a:lnTo>
                  <a:pt x="5789426" y="0"/>
                </a:lnTo>
                <a:lnTo>
                  <a:pt x="5789426" y="4326279"/>
                </a:lnTo>
                <a:lnTo>
                  <a:pt x="0" y="43262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5137447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010429" y="977042"/>
            <a:ext cx="12267142" cy="6154758"/>
          </a:xfrm>
          <a:custGeom>
            <a:avLst/>
            <a:gdLst/>
            <a:ahLst/>
            <a:cxnLst/>
            <a:rect r="r" b="b" t="t" l="l"/>
            <a:pathLst>
              <a:path h="6154758" w="12267142">
                <a:moveTo>
                  <a:pt x="0" y="0"/>
                </a:moveTo>
                <a:lnTo>
                  <a:pt x="12267142" y="0"/>
                </a:lnTo>
                <a:lnTo>
                  <a:pt x="12267142" y="6154757"/>
                </a:lnTo>
                <a:lnTo>
                  <a:pt x="0" y="61547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940711" y="7065124"/>
            <a:ext cx="12226727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ESTRUCTURA GENERAL: </a:t>
            </a:r>
          </a:p>
          <a:p>
            <a:pPr algn="ctr" marL="0" indent="0" lvl="0">
              <a:lnSpc>
                <a:spcPts val="4759"/>
              </a:lnSpc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CHON, CARBONO, HIDRÓGENO, OXÍGENO Y NITRÓGENO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grupo amino (NH2) y 1 grupo carboxilo (-COOH)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 grupo R es diferente en todas las proteínas.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03687" y="5803751"/>
            <a:ext cx="15691128" cy="3978974"/>
            <a:chOff x="0" y="0"/>
            <a:chExt cx="3293760" cy="83523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93760" cy="835235"/>
            </a:xfrm>
            <a:custGeom>
              <a:avLst/>
              <a:gdLst/>
              <a:ahLst/>
              <a:cxnLst/>
              <a:rect r="r" b="b" t="t" l="l"/>
              <a:pathLst>
                <a:path h="835235" w="3293760">
                  <a:moveTo>
                    <a:pt x="12335" y="0"/>
                  </a:moveTo>
                  <a:lnTo>
                    <a:pt x="3281425" y="0"/>
                  </a:lnTo>
                  <a:cubicBezTo>
                    <a:pt x="3284696" y="0"/>
                    <a:pt x="3287834" y="1300"/>
                    <a:pt x="3290147" y="3613"/>
                  </a:cubicBezTo>
                  <a:cubicBezTo>
                    <a:pt x="3292460" y="5926"/>
                    <a:pt x="3293760" y="9063"/>
                    <a:pt x="3293760" y="12335"/>
                  </a:cubicBezTo>
                  <a:lnTo>
                    <a:pt x="3293760" y="822901"/>
                  </a:lnTo>
                  <a:cubicBezTo>
                    <a:pt x="3293760" y="826172"/>
                    <a:pt x="3292460" y="829309"/>
                    <a:pt x="3290147" y="831623"/>
                  </a:cubicBezTo>
                  <a:cubicBezTo>
                    <a:pt x="3287834" y="833936"/>
                    <a:pt x="3284696" y="835235"/>
                    <a:pt x="3281425" y="835235"/>
                  </a:cubicBezTo>
                  <a:lnTo>
                    <a:pt x="12335" y="835235"/>
                  </a:lnTo>
                  <a:cubicBezTo>
                    <a:pt x="9063" y="835235"/>
                    <a:pt x="5926" y="833936"/>
                    <a:pt x="3613" y="831623"/>
                  </a:cubicBezTo>
                  <a:cubicBezTo>
                    <a:pt x="1300" y="829309"/>
                    <a:pt x="0" y="826172"/>
                    <a:pt x="0" y="822901"/>
                  </a:cubicBezTo>
                  <a:lnTo>
                    <a:pt x="0" y="12335"/>
                  </a:lnTo>
                  <a:cubicBezTo>
                    <a:pt x="0" y="9063"/>
                    <a:pt x="1300" y="5926"/>
                    <a:pt x="3613" y="3613"/>
                  </a:cubicBezTo>
                  <a:cubicBezTo>
                    <a:pt x="5926" y="1300"/>
                    <a:pt x="9063" y="0"/>
                    <a:pt x="123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293760" cy="901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58752" y="5143500"/>
            <a:ext cx="15691128" cy="3978974"/>
            <a:chOff x="0" y="0"/>
            <a:chExt cx="3293760" cy="83523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93760" cy="835235"/>
            </a:xfrm>
            <a:custGeom>
              <a:avLst/>
              <a:gdLst/>
              <a:ahLst/>
              <a:cxnLst/>
              <a:rect r="r" b="b" t="t" l="l"/>
              <a:pathLst>
                <a:path h="835235" w="3293760">
                  <a:moveTo>
                    <a:pt x="12335" y="0"/>
                  </a:moveTo>
                  <a:lnTo>
                    <a:pt x="3281425" y="0"/>
                  </a:lnTo>
                  <a:cubicBezTo>
                    <a:pt x="3284696" y="0"/>
                    <a:pt x="3287834" y="1300"/>
                    <a:pt x="3290147" y="3613"/>
                  </a:cubicBezTo>
                  <a:cubicBezTo>
                    <a:pt x="3292460" y="5926"/>
                    <a:pt x="3293760" y="9063"/>
                    <a:pt x="3293760" y="12335"/>
                  </a:cubicBezTo>
                  <a:lnTo>
                    <a:pt x="3293760" y="822901"/>
                  </a:lnTo>
                  <a:cubicBezTo>
                    <a:pt x="3293760" y="826172"/>
                    <a:pt x="3292460" y="829309"/>
                    <a:pt x="3290147" y="831623"/>
                  </a:cubicBezTo>
                  <a:cubicBezTo>
                    <a:pt x="3287834" y="833936"/>
                    <a:pt x="3284696" y="835235"/>
                    <a:pt x="3281425" y="835235"/>
                  </a:cubicBezTo>
                  <a:lnTo>
                    <a:pt x="12335" y="835235"/>
                  </a:lnTo>
                  <a:cubicBezTo>
                    <a:pt x="9063" y="835235"/>
                    <a:pt x="5926" y="833936"/>
                    <a:pt x="3613" y="831623"/>
                  </a:cubicBezTo>
                  <a:cubicBezTo>
                    <a:pt x="1300" y="829309"/>
                    <a:pt x="0" y="826172"/>
                    <a:pt x="0" y="822901"/>
                  </a:cubicBezTo>
                  <a:lnTo>
                    <a:pt x="0" y="12335"/>
                  </a:lnTo>
                  <a:cubicBezTo>
                    <a:pt x="0" y="9063"/>
                    <a:pt x="1300" y="5926"/>
                    <a:pt x="3613" y="3613"/>
                  </a:cubicBezTo>
                  <a:cubicBezTo>
                    <a:pt x="5926" y="1300"/>
                    <a:pt x="9063" y="0"/>
                    <a:pt x="12335" y="0"/>
                  </a:cubicBezTo>
                  <a:close/>
                </a:path>
              </a:pathLst>
            </a:custGeom>
            <a:solidFill>
              <a:srgbClr val="D4D0D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3293760" cy="901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277346" y="686661"/>
            <a:ext cx="12898875" cy="4253143"/>
          </a:xfrm>
          <a:custGeom>
            <a:avLst/>
            <a:gdLst/>
            <a:ahLst/>
            <a:cxnLst/>
            <a:rect r="r" b="b" t="t" l="l"/>
            <a:pathLst>
              <a:path h="4253143" w="12898875">
                <a:moveTo>
                  <a:pt x="0" y="0"/>
                </a:moveTo>
                <a:lnTo>
                  <a:pt x="12898875" y="0"/>
                </a:lnTo>
                <a:lnTo>
                  <a:pt x="12898875" y="4253142"/>
                </a:lnTo>
                <a:lnTo>
                  <a:pt x="0" y="4253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5438172"/>
            <a:ext cx="14980904" cy="2647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0171" indent="-405085" lvl="1">
              <a:lnSpc>
                <a:spcPts val="5253"/>
              </a:lnSpc>
              <a:buFont typeface="Arial"/>
              <a:buChar char="•"/>
            </a:pPr>
            <a:r>
              <a:rPr lang="en-US" b="true" sz="375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Enlace peptídico: la conexión entre dos aminoácidos.</a:t>
            </a:r>
          </a:p>
          <a:p>
            <a:pPr algn="l" marL="810171" indent="-405085" lvl="1">
              <a:lnSpc>
                <a:spcPts val="5253"/>
              </a:lnSpc>
              <a:buFont typeface="Arial"/>
              <a:buChar char="•"/>
            </a:pPr>
            <a:r>
              <a:rPr lang="en-US" b="true" sz="375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polipéptido: una cadena de aminoácidos conectados entre sí</a:t>
            </a:r>
          </a:p>
          <a:p>
            <a:pPr algn="l" marL="810171" indent="-405085" lvl="1">
              <a:lnSpc>
                <a:spcPts val="5253"/>
              </a:lnSpc>
              <a:buFont typeface="Arial"/>
              <a:buChar char="•"/>
            </a:pPr>
            <a:r>
              <a:rPr lang="en-US" b="true" sz="375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Los enlaces peptídicos se crean entre el grupo amino de un aminoácido y el grupo carboxilo de otro.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03861" y="1181100"/>
            <a:ext cx="15455439" cy="1031341"/>
            <a:chOff x="0" y="0"/>
            <a:chExt cx="5387517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14617" y="1028700"/>
            <a:ext cx="15455439" cy="1031341"/>
            <a:chOff x="0" y="0"/>
            <a:chExt cx="5387517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407543" y="1235443"/>
            <a:ext cx="11469587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Chemical reactions &amp; enzymes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03861" y="2648941"/>
            <a:ext cx="15455439" cy="4756736"/>
            <a:chOff x="0" y="0"/>
            <a:chExt cx="4070568" cy="1252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2892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14617" y="2496541"/>
            <a:ext cx="15455439" cy="4756736"/>
            <a:chOff x="0" y="0"/>
            <a:chExt cx="4070568" cy="1252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14617" y="2762885"/>
            <a:ext cx="15223702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Chemical reaction</a:t>
            </a: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: a process that changes one set of compounds into another ( fire burning)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Reactants</a:t>
            </a: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: the chemicals that changes 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Products</a:t>
            </a: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: the elements/ compounds made from the reaction 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Chemical reactions involve changes in the chemical bonds that join atoms in compounds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03861" y="1181100"/>
            <a:ext cx="15455439" cy="1031341"/>
            <a:chOff x="0" y="0"/>
            <a:chExt cx="5387517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14617" y="1028700"/>
            <a:ext cx="15455439" cy="1031341"/>
            <a:chOff x="0" y="0"/>
            <a:chExt cx="5387517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407543" y="1235443"/>
            <a:ext cx="11469587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Reacciones químicas y enzimas.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03861" y="2648941"/>
            <a:ext cx="15455439" cy="4756736"/>
            <a:chOff x="0" y="0"/>
            <a:chExt cx="4070568" cy="1252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2892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14617" y="2496541"/>
            <a:ext cx="15455439" cy="4756736"/>
            <a:chOff x="0" y="0"/>
            <a:chExt cx="4070568" cy="1252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14617" y="2762885"/>
            <a:ext cx="15223702" cy="3469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06532" indent="-353266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Reacción química: proceso que convierte un grupo de compuestos en otro (combustión por fuego)</a:t>
            </a:r>
          </a:p>
          <a:p>
            <a:pPr algn="ctr" marL="706532" indent="-353266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Reactivos: los compuestos que se transforman </a:t>
            </a:r>
          </a:p>
          <a:p>
            <a:pPr algn="ctr" marL="706532" indent="-353266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Productos: los elementos o compuestos que se obtienen de la reacción. </a:t>
            </a:r>
          </a:p>
          <a:p>
            <a:pPr algn="ctr" marL="706532" indent="-353266" lvl="1">
              <a:lnSpc>
                <a:spcPts val="4581"/>
              </a:lnSpc>
              <a:buFont typeface="Arial"/>
              <a:buChar char="•"/>
            </a:pPr>
            <a:r>
              <a:rPr lang="en-US" sz="3272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Las reacciones químicas suponen modificaciones en los enlaces químicos que conectan los átomos en los compuestos.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748149">
            <a:off x="13274575" y="7943154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5" y="0"/>
                </a:lnTo>
                <a:lnTo>
                  <a:pt x="7020915" y="5246539"/>
                </a:lnTo>
                <a:lnTo>
                  <a:pt x="0" y="524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18309">
            <a:off x="-2032474" y="-1594569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6" y="0"/>
                </a:lnTo>
                <a:lnTo>
                  <a:pt x="7020916" y="5246538"/>
                </a:lnTo>
                <a:lnTo>
                  <a:pt x="0" y="524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82372" y="5735002"/>
            <a:ext cx="1172325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b="true" sz="48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ENZYMES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77722" y="4020502"/>
            <a:ext cx="14532557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UNIT TWO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76759" y="2969653"/>
            <a:ext cx="15282541" cy="4855850"/>
            <a:chOff x="0" y="0"/>
            <a:chExt cx="3942875" cy="12528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2875" cy="1252803"/>
            </a:xfrm>
            <a:custGeom>
              <a:avLst/>
              <a:gdLst/>
              <a:ahLst/>
              <a:cxnLst/>
              <a:rect r="r" b="b" t="t" l="l"/>
              <a:pathLst>
                <a:path h="1252803" w="3942875">
                  <a:moveTo>
                    <a:pt x="25836" y="0"/>
                  </a:moveTo>
                  <a:lnTo>
                    <a:pt x="3917039" y="0"/>
                  </a:lnTo>
                  <a:cubicBezTo>
                    <a:pt x="3923891" y="0"/>
                    <a:pt x="3930463" y="2722"/>
                    <a:pt x="3935308" y="7567"/>
                  </a:cubicBezTo>
                  <a:cubicBezTo>
                    <a:pt x="3940153" y="12412"/>
                    <a:pt x="3942875" y="18984"/>
                    <a:pt x="3942875" y="25836"/>
                  </a:cubicBezTo>
                  <a:lnTo>
                    <a:pt x="3942875" y="1226967"/>
                  </a:lnTo>
                  <a:cubicBezTo>
                    <a:pt x="3942875" y="1241236"/>
                    <a:pt x="3931308" y="1252803"/>
                    <a:pt x="3917039" y="1252803"/>
                  </a:cubicBezTo>
                  <a:lnTo>
                    <a:pt x="25836" y="1252803"/>
                  </a:lnTo>
                  <a:cubicBezTo>
                    <a:pt x="18984" y="1252803"/>
                    <a:pt x="12412" y="1250081"/>
                    <a:pt x="7567" y="1245236"/>
                  </a:cubicBezTo>
                  <a:cubicBezTo>
                    <a:pt x="2722" y="1240390"/>
                    <a:pt x="0" y="1233819"/>
                    <a:pt x="0" y="1226967"/>
                  </a:cubicBezTo>
                  <a:lnTo>
                    <a:pt x="0" y="25836"/>
                  </a:lnTo>
                  <a:cubicBezTo>
                    <a:pt x="0" y="18984"/>
                    <a:pt x="2722" y="12412"/>
                    <a:pt x="7567" y="7567"/>
                  </a:cubicBezTo>
                  <a:cubicBezTo>
                    <a:pt x="12412" y="2722"/>
                    <a:pt x="18984" y="0"/>
                    <a:pt x="25836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942875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91869" y="2814077"/>
            <a:ext cx="15667431" cy="6444223"/>
            <a:chOff x="0" y="0"/>
            <a:chExt cx="4042176" cy="1662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42177" cy="1662601"/>
            </a:xfrm>
            <a:custGeom>
              <a:avLst/>
              <a:gdLst/>
              <a:ahLst/>
              <a:cxnLst/>
              <a:rect r="r" b="b" t="t" l="l"/>
              <a:pathLst>
                <a:path h="1662601" w="4042177">
                  <a:moveTo>
                    <a:pt x="25201" y="0"/>
                  </a:moveTo>
                  <a:lnTo>
                    <a:pt x="4016975" y="0"/>
                  </a:lnTo>
                  <a:cubicBezTo>
                    <a:pt x="4030893" y="0"/>
                    <a:pt x="4042177" y="11283"/>
                    <a:pt x="4042177" y="25201"/>
                  </a:cubicBezTo>
                  <a:lnTo>
                    <a:pt x="4042177" y="1637400"/>
                  </a:lnTo>
                  <a:cubicBezTo>
                    <a:pt x="4042177" y="1651318"/>
                    <a:pt x="4030893" y="1662601"/>
                    <a:pt x="4016975" y="1662601"/>
                  </a:cubicBezTo>
                  <a:lnTo>
                    <a:pt x="25201" y="1662601"/>
                  </a:lnTo>
                  <a:cubicBezTo>
                    <a:pt x="11283" y="1662601"/>
                    <a:pt x="0" y="1651318"/>
                    <a:pt x="0" y="1637400"/>
                  </a:cubicBezTo>
                  <a:lnTo>
                    <a:pt x="0" y="25201"/>
                  </a:lnTo>
                  <a:cubicBezTo>
                    <a:pt x="0" y="11283"/>
                    <a:pt x="11283" y="0"/>
                    <a:pt x="25201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042176" cy="1729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061337" y="3295806"/>
            <a:ext cx="12343605" cy="5496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1196" indent="-330598" lvl="1">
              <a:lnSpc>
                <a:spcPts val="3368"/>
              </a:lnSpc>
              <a:buFont typeface="Arial"/>
              <a:buChar char="•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when amino acids bond together, they begin to fold within itself</a:t>
            </a:r>
          </a:p>
          <a:p>
            <a:pPr algn="l" marL="661196" indent="-330598" lvl="1">
              <a:lnSpc>
                <a:spcPts val="3368"/>
              </a:lnSpc>
              <a:buFont typeface="Arial"/>
              <a:buChar char="•"/>
            </a:pPr>
            <a:r>
              <a:rPr lang="en-US" b="true" sz="3062" u="sng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Proteins fold so they can be functional </a:t>
            </a:r>
          </a:p>
          <a:p>
            <a:pPr algn="l" marL="661196" indent="-330598" lvl="1">
              <a:lnSpc>
                <a:spcPts val="3368"/>
              </a:lnSpc>
              <a:buFont typeface="Arial"/>
              <a:buChar char="•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Four Structures of protein: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Primary:The sequence of amino acids (like beads on a string).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Secondary Structure: Coiling or folding into alpha helices or beta sheets.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Tertiary Structure: 3D shape created by folding the entire chain.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Quaternary Structure: Multiple protein chains (if present) combining.</a:t>
            </a:r>
          </a:p>
          <a:p>
            <a:pPr algn="l">
              <a:lnSpc>
                <a:spcPts val="3368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1976759" y="1541624"/>
            <a:ext cx="15282541" cy="1052830"/>
            <a:chOff x="0" y="0"/>
            <a:chExt cx="5218511" cy="3595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218511" cy="359509"/>
            </a:xfrm>
            <a:custGeom>
              <a:avLst/>
              <a:gdLst/>
              <a:ahLst/>
              <a:cxnLst/>
              <a:rect r="r" b="b" t="t" l="l"/>
              <a:pathLst>
                <a:path h="359509" w="5218511">
                  <a:moveTo>
                    <a:pt x="12665" y="0"/>
                  </a:moveTo>
                  <a:lnTo>
                    <a:pt x="5205847" y="0"/>
                  </a:lnTo>
                  <a:cubicBezTo>
                    <a:pt x="5209206" y="0"/>
                    <a:pt x="5212427" y="1334"/>
                    <a:pt x="5214802" y="3709"/>
                  </a:cubicBezTo>
                  <a:cubicBezTo>
                    <a:pt x="5217177" y="6084"/>
                    <a:pt x="5218511" y="9306"/>
                    <a:pt x="5218511" y="12665"/>
                  </a:cubicBezTo>
                  <a:lnTo>
                    <a:pt x="5218511" y="346844"/>
                  </a:lnTo>
                  <a:cubicBezTo>
                    <a:pt x="5218511" y="353839"/>
                    <a:pt x="5212841" y="359509"/>
                    <a:pt x="5205847" y="359509"/>
                  </a:cubicBezTo>
                  <a:lnTo>
                    <a:pt x="12665" y="359509"/>
                  </a:lnTo>
                  <a:cubicBezTo>
                    <a:pt x="5670" y="359509"/>
                    <a:pt x="0" y="353839"/>
                    <a:pt x="0" y="346844"/>
                  </a:cubicBezTo>
                  <a:lnTo>
                    <a:pt x="0" y="12665"/>
                  </a:lnTo>
                  <a:cubicBezTo>
                    <a:pt x="0" y="5670"/>
                    <a:pt x="5670" y="0"/>
                    <a:pt x="12665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218511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91869" y="1386049"/>
            <a:ext cx="15282541" cy="1052830"/>
            <a:chOff x="0" y="0"/>
            <a:chExt cx="5218511" cy="3595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18511" cy="359509"/>
            </a:xfrm>
            <a:custGeom>
              <a:avLst/>
              <a:gdLst/>
              <a:ahLst/>
              <a:cxnLst/>
              <a:rect r="r" b="b" t="t" l="l"/>
              <a:pathLst>
                <a:path h="359509" w="5218511">
                  <a:moveTo>
                    <a:pt x="12665" y="0"/>
                  </a:moveTo>
                  <a:lnTo>
                    <a:pt x="5205847" y="0"/>
                  </a:lnTo>
                  <a:cubicBezTo>
                    <a:pt x="5209206" y="0"/>
                    <a:pt x="5212427" y="1334"/>
                    <a:pt x="5214802" y="3709"/>
                  </a:cubicBezTo>
                  <a:cubicBezTo>
                    <a:pt x="5217177" y="6084"/>
                    <a:pt x="5218511" y="9306"/>
                    <a:pt x="5218511" y="12665"/>
                  </a:cubicBezTo>
                  <a:lnTo>
                    <a:pt x="5218511" y="346844"/>
                  </a:lnTo>
                  <a:cubicBezTo>
                    <a:pt x="5218511" y="353839"/>
                    <a:pt x="5212841" y="359509"/>
                    <a:pt x="5205847" y="359509"/>
                  </a:cubicBezTo>
                  <a:lnTo>
                    <a:pt x="12665" y="359509"/>
                  </a:lnTo>
                  <a:cubicBezTo>
                    <a:pt x="5670" y="359509"/>
                    <a:pt x="0" y="353839"/>
                    <a:pt x="0" y="346844"/>
                  </a:cubicBezTo>
                  <a:lnTo>
                    <a:pt x="0" y="12665"/>
                  </a:lnTo>
                  <a:cubicBezTo>
                    <a:pt x="0" y="5670"/>
                    <a:pt x="5670" y="0"/>
                    <a:pt x="12665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5218511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478679" y="1595313"/>
            <a:ext cx="13508922" cy="720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8"/>
              </a:lnSpc>
            </a:pPr>
            <a:r>
              <a:rPr lang="en-US" sz="5308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PROTEIN Folding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76759" y="2969653"/>
            <a:ext cx="15282541" cy="4855850"/>
            <a:chOff x="0" y="0"/>
            <a:chExt cx="3942875" cy="12528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2875" cy="1252803"/>
            </a:xfrm>
            <a:custGeom>
              <a:avLst/>
              <a:gdLst/>
              <a:ahLst/>
              <a:cxnLst/>
              <a:rect r="r" b="b" t="t" l="l"/>
              <a:pathLst>
                <a:path h="1252803" w="3942875">
                  <a:moveTo>
                    <a:pt x="25836" y="0"/>
                  </a:moveTo>
                  <a:lnTo>
                    <a:pt x="3917039" y="0"/>
                  </a:lnTo>
                  <a:cubicBezTo>
                    <a:pt x="3923891" y="0"/>
                    <a:pt x="3930463" y="2722"/>
                    <a:pt x="3935308" y="7567"/>
                  </a:cubicBezTo>
                  <a:cubicBezTo>
                    <a:pt x="3940153" y="12412"/>
                    <a:pt x="3942875" y="18984"/>
                    <a:pt x="3942875" y="25836"/>
                  </a:cubicBezTo>
                  <a:lnTo>
                    <a:pt x="3942875" y="1226967"/>
                  </a:lnTo>
                  <a:cubicBezTo>
                    <a:pt x="3942875" y="1241236"/>
                    <a:pt x="3931308" y="1252803"/>
                    <a:pt x="3917039" y="1252803"/>
                  </a:cubicBezTo>
                  <a:lnTo>
                    <a:pt x="25836" y="1252803"/>
                  </a:lnTo>
                  <a:cubicBezTo>
                    <a:pt x="18984" y="1252803"/>
                    <a:pt x="12412" y="1250081"/>
                    <a:pt x="7567" y="1245236"/>
                  </a:cubicBezTo>
                  <a:cubicBezTo>
                    <a:pt x="2722" y="1240390"/>
                    <a:pt x="0" y="1233819"/>
                    <a:pt x="0" y="1226967"/>
                  </a:cubicBezTo>
                  <a:lnTo>
                    <a:pt x="0" y="25836"/>
                  </a:lnTo>
                  <a:cubicBezTo>
                    <a:pt x="0" y="18984"/>
                    <a:pt x="2722" y="12412"/>
                    <a:pt x="7567" y="7567"/>
                  </a:cubicBezTo>
                  <a:cubicBezTo>
                    <a:pt x="12412" y="2722"/>
                    <a:pt x="18984" y="0"/>
                    <a:pt x="25836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942875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91869" y="2814077"/>
            <a:ext cx="15667431" cy="6444223"/>
            <a:chOff x="0" y="0"/>
            <a:chExt cx="4042176" cy="1662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42177" cy="1662601"/>
            </a:xfrm>
            <a:custGeom>
              <a:avLst/>
              <a:gdLst/>
              <a:ahLst/>
              <a:cxnLst/>
              <a:rect r="r" b="b" t="t" l="l"/>
              <a:pathLst>
                <a:path h="1662601" w="4042177">
                  <a:moveTo>
                    <a:pt x="25201" y="0"/>
                  </a:moveTo>
                  <a:lnTo>
                    <a:pt x="4016975" y="0"/>
                  </a:lnTo>
                  <a:cubicBezTo>
                    <a:pt x="4030893" y="0"/>
                    <a:pt x="4042177" y="11283"/>
                    <a:pt x="4042177" y="25201"/>
                  </a:cubicBezTo>
                  <a:lnTo>
                    <a:pt x="4042177" y="1637400"/>
                  </a:lnTo>
                  <a:cubicBezTo>
                    <a:pt x="4042177" y="1651318"/>
                    <a:pt x="4030893" y="1662601"/>
                    <a:pt x="4016975" y="1662601"/>
                  </a:cubicBezTo>
                  <a:lnTo>
                    <a:pt x="25201" y="1662601"/>
                  </a:lnTo>
                  <a:cubicBezTo>
                    <a:pt x="11283" y="1662601"/>
                    <a:pt x="0" y="1651318"/>
                    <a:pt x="0" y="1637400"/>
                  </a:cubicBezTo>
                  <a:lnTo>
                    <a:pt x="0" y="25201"/>
                  </a:lnTo>
                  <a:cubicBezTo>
                    <a:pt x="0" y="11283"/>
                    <a:pt x="11283" y="0"/>
                    <a:pt x="25201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042176" cy="1729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061337" y="3295806"/>
            <a:ext cx="12343605" cy="5077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1196" indent="-330598" lvl="1">
              <a:lnSpc>
                <a:spcPts val="3368"/>
              </a:lnSpc>
              <a:buFont typeface="Arial"/>
              <a:buChar char="•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Cuando los aminoácidos se juntan, empiezan a doblarse sobre sí mismos.</a:t>
            </a:r>
          </a:p>
          <a:p>
            <a:pPr algn="l" marL="661196" indent="-330598" lvl="1">
              <a:lnSpc>
                <a:spcPts val="3368"/>
              </a:lnSpc>
              <a:buFont typeface="Arial"/>
              <a:buChar char="•"/>
            </a:pPr>
            <a:r>
              <a:rPr lang="en-US" b="true" sz="3062" u="sng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Las proteínas se pliegan para ser funcionales. </a:t>
            </a:r>
          </a:p>
          <a:p>
            <a:pPr algn="l" marL="661196" indent="-330598" lvl="1">
              <a:lnSpc>
                <a:spcPts val="3368"/>
              </a:lnSpc>
              <a:buFont typeface="Arial"/>
              <a:buChar char="•"/>
            </a:pPr>
            <a:r>
              <a:rPr lang="en-US" b="true" sz="3062" u="sng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Cuatro tipos de estructuras proteicas:</a:t>
            </a:r>
          </a:p>
          <a:p>
            <a:pPr algn="l" marL="661196" indent="-330598" lvl="1">
              <a:lnSpc>
                <a:spcPts val="3368"/>
              </a:lnSpc>
              <a:buFont typeface="Arial"/>
              <a:buChar char="•"/>
            </a:pPr>
            <a:r>
              <a:rPr lang="en-US" b="true" sz="3062" u="sng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Primario: La cadena de aminoácidos (como perlas en un collar).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 u="sng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Estructura secundaria: enrollamiento o plegado en hélices alfa o en láminas beta.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 u="sng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Estructura terciaria: forma tridimensional que se genera al doblar toda la cadena.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 u="sng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Estructura cuaternaria: varias cadenas de proteínas (si están presentes) que se unen.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976759" y="1541624"/>
            <a:ext cx="15282541" cy="1052830"/>
            <a:chOff x="0" y="0"/>
            <a:chExt cx="5218511" cy="3595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218511" cy="359509"/>
            </a:xfrm>
            <a:custGeom>
              <a:avLst/>
              <a:gdLst/>
              <a:ahLst/>
              <a:cxnLst/>
              <a:rect r="r" b="b" t="t" l="l"/>
              <a:pathLst>
                <a:path h="359509" w="5218511">
                  <a:moveTo>
                    <a:pt x="12665" y="0"/>
                  </a:moveTo>
                  <a:lnTo>
                    <a:pt x="5205847" y="0"/>
                  </a:lnTo>
                  <a:cubicBezTo>
                    <a:pt x="5209206" y="0"/>
                    <a:pt x="5212427" y="1334"/>
                    <a:pt x="5214802" y="3709"/>
                  </a:cubicBezTo>
                  <a:cubicBezTo>
                    <a:pt x="5217177" y="6084"/>
                    <a:pt x="5218511" y="9306"/>
                    <a:pt x="5218511" y="12665"/>
                  </a:cubicBezTo>
                  <a:lnTo>
                    <a:pt x="5218511" y="346844"/>
                  </a:lnTo>
                  <a:cubicBezTo>
                    <a:pt x="5218511" y="353839"/>
                    <a:pt x="5212841" y="359509"/>
                    <a:pt x="5205847" y="359509"/>
                  </a:cubicBezTo>
                  <a:lnTo>
                    <a:pt x="12665" y="359509"/>
                  </a:lnTo>
                  <a:cubicBezTo>
                    <a:pt x="5670" y="359509"/>
                    <a:pt x="0" y="353839"/>
                    <a:pt x="0" y="346844"/>
                  </a:cubicBezTo>
                  <a:lnTo>
                    <a:pt x="0" y="12665"/>
                  </a:lnTo>
                  <a:cubicBezTo>
                    <a:pt x="0" y="5670"/>
                    <a:pt x="5670" y="0"/>
                    <a:pt x="12665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218511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91869" y="1386049"/>
            <a:ext cx="15282541" cy="1052830"/>
            <a:chOff x="0" y="0"/>
            <a:chExt cx="5218511" cy="3595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18511" cy="359509"/>
            </a:xfrm>
            <a:custGeom>
              <a:avLst/>
              <a:gdLst/>
              <a:ahLst/>
              <a:cxnLst/>
              <a:rect r="r" b="b" t="t" l="l"/>
              <a:pathLst>
                <a:path h="359509" w="5218511">
                  <a:moveTo>
                    <a:pt x="12665" y="0"/>
                  </a:moveTo>
                  <a:lnTo>
                    <a:pt x="5205847" y="0"/>
                  </a:lnTo>
                  <a:cubicBezTo>
                    <a:pt x="5209206" y="0"/>
                    <a:pt x="5212427" y="1334"/>
                    <a:pt x="5214802" y="3709"/>
                  </a:cubicBezTo>
                  <a:cubicBezTo>
                    <a:pt x="5217177" y="6084"/>
                    <a:pt x="5218511" y="9306"/>
                    <a:pt x="5218511" y="12665"/>
                  </a:cubicBezTo>
                  <a:lnTo>
                    <a:pt x="5218511" y="346844"/>
                  </a:lnTo>
                  <a:cubicBezTo>
                    <a:pt x="5218511" y="353839"/>
                    <a:pt x="5212841" y="359509"/>
                    <a:pt x="5205847" y="359509"/>
                  </a:cubicBezTo>
                  <a:lnTo>
                    <a:pt x="12665" y="359509"/>
                  </a:lnTo>
                  <a:cubicBezTo>
                    <a:pt x="5670" y="359509"/>
                    <a:pt x="0" y="353839"/>
                    <a:pt x="0" y="346844"/>
                  </a:cubicBezTo>
                  <a:lnTo>
                    <a:pt x="0" y="12665"/>
                  </a:lnTo>
                  <a:cubicBezTo>
                    <a:pt x="0" y="5670"/>
                    <a:pt x="5670" y="0"/>
                    <a:pt x="12665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5218511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478679" y="1595313"/>
            <a:ext cx="13508922" cy="720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08"/>
              </a:lnSpc>
            </a:pPr>
            <a:r>
              <a:rPr lang="en-US" sz="5308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Plegado de proteínas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-4316535" y="4468935"/>
            <a:ext cx="9969211" cy="1031341"/>
            <a:chOff x="0" y="0"/>
            <a:chExt cx="3475106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75106" cy="359509"/>
            </a:xfrm>
            <a:custGeom>
              <a:avLst/>
              <a:gdLst/>
              <a:ahLst/>
              <a:cxnLst/>
              <a:rect r="r" b="b" t="t" l="l"/>
              <a:pathLst>
                <a:path h="359509" w="3475106">
                  <a:moveTo>
                    <a:pt x="19415" y="0"/>
                  </a:moveTo>
                  <a:lnTo>
                    <a:pt x="3455691" y="0"/>
                  </a:lnTo>
                  <a:cubicBezTo>
                    <a:pt x="3466414" y="0"/>
                    <a:pt x="3475106" y="8692"/>
                    <a:pt x="3475106" y="19415"/>
                  </a:cubicBezTo>
                  <a:lnTo>
                    <a:pt x="3475106" y="340094"/>
                  </a:lnTo>
                  <a:cubicBezTo>
                    <a:pt x="3475106" y="345243"/>
                    <a:pt x="3473060" y="350181"/>
                    <a:pt x="3469420" y="353822"/>
                  </a:cubicBezTo>
                  <a:cubicBezTo>
                    <a:pt x="3465779" y="357463"/>
                    <a:pt x="3460841" y="359509"/>
                    <a:pt x="3455691" y="359509"/>
                  </a:cubicBezTo>
                  <a:lnTo>
                    <a:pt x="19415" y="359509"/>
                  </a:lnTo>
                  <a:cubicBezTo>
                    <a:pt x="8692" y="359509"/>
                    <a:pt x="0" y="350817"/>
                    <a:pt x="0" y="340094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475106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-4468935" y="4718288"/>
            <a:ext cx="9969211" cy="1031341"/>
            <a:chOff x="0" y="0"/>
            <a:chExt cx="3475106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75106" cy="359509"/>
            </a:xfrm>
            <a:custGeom>
              <a:avLst/>
              <a:gdLst/>
              <a:ahLst/>
              <a:cxnLst/>
              <a:rect r="r" b="b" t="t" l="l"/>
              <a:pathLst>
                <a:path h="359509" w="3475106">
                  <a:moveTo>
                    <a:pt x="19415" y="0"/>
                  </a:moveTo>
                  <a:lnTo>
                    <a:pt x="3455691" y="0"/>
                  </a:lnTo>
                  <a:cubicBezTo>
                    <a:pt x="3466414" y="0"/>
                    <a:pt x="3475106" y="8692"/>
                    <a:pt x="3475106" y="19415"/>
                  </a:cubicBezTo>
                  <a:lnTo>
                    <a:pt x="3475106" y="340094"/>
                  </a:lnTo>
                  <a:cubicBezTo>
                    <a:pt x="3475106" y="345243"/>
                    <a:pt x="3473060" y="350181"/>
                    <a:pt x="3469420" y="353822"/>
                  </a:cubicBezTo>
                  <a:cubicBezTo>
                    <a:pt x="3465779" y="357463"/>
                    <a:pt x="3460841" y="359509"/>
                    <a:pt x="3455691" y="359509"/>
                  </a:cubicBezTo>
                  <a:lnTo>
                    <a:pt x="19415" y="359509"/>
                  </a:lnTo>
                  <a:cubicBezTo>
                    <a:pt x="8692" y="359509"/>
                    <a:pt x="0" y="350817"/>
                    <a:pt x="0" y="340094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3475106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794843" y="639423"/>
            <a:ext cx="9969211" cy="9579140"/>
            <a:chOff x="0" y="0"/>
            <a:chExt cx="2625636" cy="2522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25636" cy="2522901"/>
            </a:xfrm>
            <a:custGeom>
              <a:avLst/>
              <a:gdLst/>
              <a:ahLst/>
              <a:cxnLst/>
              <a:rect r="r" b="b" t="t" l="l"/>
              <a:pathLst>
                <a:path h="2522901" w="2625636">
                  <a:moveTo>
                    <a:pt x="39606" y="0"/>
                  </a:moveTo>
                  <a:lnTo>
                    <a:pt x="2586030" y="0"/>
                  </a:lnTo>
                  <a:cubicBezTo>
                    <a:pt x="2596534" y="0"/>
                    <a:pt x="2606608" y="4173"/>
                    <a:pt x="2614035" y="11600"/>
                  </a:cubicBezTo>
                  <a:cubicBezTo>
                    <a:pt x="2621463" y="19028"/>
                    <a:pt x="2625636" y="29102"/>
                    <a:pt x="2625636" y="39606"/>
                  </a:cubicBezTo>
                  <a:lnTo>
                    <a:pt x="2625636" y="2483296"/>
                  </a:lnTo>
                  <a:cubicBezTo>
                    <a:pt x="2625636" y="2493800"/>
                    <a:pt x="2621463" y="2503874"/>
                    <a:pt x="2614035" y="2511301"/>
                  </a:cubicBezTo>
                  <a:cubicBezTo>
                    <a:pt x="2606608" y="2518728"/>
                    <a:pt x="2596534" y="2522901"/>
                    <a:pt x="2586030" y="2522901"/>
                  </a:cubicBezTo>
                  <a:lnTo>
                    <a:pt x="39606" y="2522901"/>
                  </a:lnTo>
                  <a:cubicBezTo>
                    <a:pt x="29102" y="2522901"/>
                    <a:pt x="19028" y="2518728"/>
                    <a:pt x="11600" y="2511301"/>
                  </a:cubicBezTo>
                  <a:cubicBezTo>
                    <a:pt x="4173" y="2503874"/>
                    <a:pt x="0" y="2493800"/>
                    <a:pt x="0" y="2483296"/>
                  </a:cubicBezTo>
                  <a:lnTo>
                    <a:pt x="0" y="39606"/>
                  </a:lnTo>
                  <a:cubicBezTo>
                    <a:pt x="0" y="29102"/>
                    <a:pt x="4173" y="19028"/>
                    <a:pt x="11600" y="11600"/>
                  </a:cubicBezTo>
                  <a:cubicBezTo>
                    <a:pt x="19028" y="4173"/>
                    <a:pt x="29102" y="0"/>
                    <a:pt x="39606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2625636" cy="25895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545490" y="345424"/>
            <a:ext cx="9969211" cy="9256115"/>
            <a:chOff x="0" y="0"/>
            <a:chExt cx="2625636" cy="24378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25636" cy="2437824"/>
            </a:xfrm>
            <a:custGeom>
              <a:avLst/>
              <a:gdLst/>
              <a:ahLst/>
              <a:cxnLst/>
              <a:rect r="r" b="b" t="t" l="l"/>
              <a:pathLst>
                <a:path h="2437824" w="2625636">
                  <a:moveTo>
                    <a:pt x="39606" y="0"/>
                  </a:moveTo>
                  <a:lnTo>
                    <a:pt x="2586030" y="0"/>
                  </a:lnTo>
                  <a:cubicBezTo>
                    <a:pt x="2596534" y="0"/>
                    <a:pt x="2606608" y="4173"/>
                    <a:pt x="2614035" y="11600"/>
                  </a:cubicBezTo>
                  <a:cubicBezTo>
                    <a:pt x="2621463" y="19028"/>
                    <a:pt x="2625636" y="29102"/>
                    <a:pt x="2625636" y="39606"/>
                  </a:cubicBezTo>
                  <a:lnTo>
                    <a:pt x="2625636" y="2398219"/>
                  </a:lnTo>
                  <a:cubicBezTo>
                    <a:pt x="2625636" y="2408723"/>
                    <a:pt x="2621463" y="2418797"/>
                    <a:pt x="2614035" y="2426224"/>
                  </a:cubicBezTo>
                  <a:cubicBezTo>
                    <a:pt x="2606608" y="2433652"/>
                    <a:pt x="2596534" y="2437824"/>
                    <a:pt x="2586030" y="2437824"/>
                  </a:cubicBezTo>
                  <a:lnTo>
                    <a:pt x="39606" y="2437824"/>
                  </a:lnTo>
                  <a:cubicBezTo>
                    <a:pt x="29102" y="2437824"/>
                    <a:pt x="19028" y="2433652"/>
                    <a:pt x="11600" y="2426224"/>
                  </a:cubicBezTo>
                  <a:cubicBezTo>
                    <a:pt x="4173" y="2418797"/>
                    <a:pt x="0" y="2408723"/>
                    <a:pt x="0" y="2398219"/>
                  </a:cubicBezTo>
                  <a:lnTo>
                    <a:pt x="0" y="39606"/>
                  </a:lnTo>
                  <a:cubicBezTo>
                    <a:pt x="0" y="29102"/>
                    <a:pt x="4173" y="19028"/>
                    <a:pt x="11600" y="11600"/>
                  </a:cubicBezTo>
                  <a:cubicBezTo>
                    <a:pt x="19028" y="4173"/>
                    <a:pt x="29102" y="0"/>
                    <a:pt x="39606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2625636" cy="25044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707458" y="345424"/>
            <a:ext cx="4314315" cy="8562293"/>
          </a:xfrm>
          <a:custGeom>
            <a:avLst/>
            <a:gdLst/>
            <a:ahLst/>
            <a:cxnLst/>
            <a:rect r="r" b="b" t="t" l="l"/>
            <a:pathLst>
              <a:path h="8562293" w="4314315">
                <a:moveTo>
                  <a:pt x="0" y="0"/>
                </a:moveTo>
                <a:lnTo>
                  <a:pt x="4314314" y="0"/>
                </a:lnTo>
                <a:lnTo>
                  <a:pt x="4314314" y="8562293"/>
                </a:lnTo>
                <a:lnTo>
                  <a:pt x="0" y="8562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99" r="-75548" b="-4545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-5400000">
            <a:off x="-3456546" y="4540848"/>
            <a:ext cx="8030157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levels of Folding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821872" y="639423"/>
            <a:ext cx="9088975" cy="10386062"/>
            <a:chOff x="0" y="0"/>
            <a:chExt cx="12118633" cy="13848082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13120733"/>
              <a:ext cx="12118633" cy="727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4"/>
                </a:lnSpc>
              </a:pP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28575"/>
              <a:ext cx="12118633" cy="10461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4"/>
                </a:lnSpc>
              </a:pPr>
              <a:r>
                <a:rPr lang="en-US" sz="3549" b="true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PRIMARY:  chain of amino acids</a:t>
              </a: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  <a:r>
                <a:rPr lang="en-US" sz="3549" b="true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SECONDARY: sequence of amino acids are linked by hydrogen bonds</a:t>
              </a: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  <a:r>
                <a:rPr lang="en-US" sz="3549" b="true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TERTIARY: certain attractions are present between alpha helixes and pleated sheets</a:t>
              </a: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  <a:r>
                <a:rPr lang="en-US" sz="3549" b="true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QUATERNARY: more than  one amino acid chain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-4316535" y="4468935"/>
            <a:ext cx="9969211" cy="1031341"/>
            <a:chOff x="0" y="0"/>
            <a:chExt cx="3475106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75106" cy="359509"/>
            </a:xfrm>
            <a:custGeom>
              <a:avLst/>
              <a:gdLst/>
              <a:ahLst/>
              <a:cxnLst/>
              <a:rect r="r" b="b" t="t" l="l"/>
              <a:pathLst>
                <a:path h="359509" w="3475106">
                  <a:moveTo>
                    <a:pt x="19415" y="0"/>
                  </a:moveTo>
                  <a:lnTo>
                    <a:pt x="3455691" y="0"/>
                  </a:lnTo>
                  <a:cubicBezTo>
                    <a:pt x="3466414" y="0"/>
                    <a:pt x="3475106" y="8692"/>
                    <a:pt x="3475106" y="19415"/>
                  </a:cubicBezTo>
                  <a:lnTo>
                    <a:pt x="3475106" y="340094"/>
                  </a:lnTo>
                  <a:cubicBezTo>
                    <a:pt x="3475106" y="345243"/>
                    <a:pt x="3473060" y="350181"/>
                    <a:pt x="3469420" y="353822"/>
                  </a:cubicBezTo>
                  <a:cubicBezTo>
                    <a:pt x="3465779" y="357463"/>
                    <a:pt x="3460841" y="359509"/>
                    <a:pt x="3455691" y="359509"/>
                  </a:cubicBezTo>
                  <a:lnTo>
                    <a:pt x="19415" y="359509"/>
                  </a:lnTo>
                  <a:cubicBezTo>
                    <a:pt x="8692" y="359509"/>
                    <a:pt x="0" y="350817"/>
                    <a:pt x="0" y="340094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475106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-4468935" y="4718288"/>
            <a:ext cx="9969211" cy="1031341"/>
            <a:chOff x="0" y="0"/>
            <a:chExt cx="3475106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75106" cy="359509"/>
            </a:xfrm>
            <a:custGeom>
              <a:avLst/>
              <a:gdLst/>
              <a:ahLst/>
              <a:cxnLst/>
              <a:rect r="r" b="b" t="t" l="l"/>
              <a:pathLst>
                <a:path h="359509" w="3475106">
                  <a:moveTo>
                    <a:pt x="19415" y="0"/>
                  </a:moveTo>
                  <a:lnTo>
                    <a:pt x="3455691" y="0"/>
                  </a:lnTo>
                  <a:cubicBezTo>
                    <a:pt x="3466414" y="0"/>
                    <a:pt x="3475106" y="8692"/>
                    <a:pt x="3475106" y="19415"/>
                  </a:cubicBezTo>
                  <a:lnTo>
                    <a:pt x="3475106" y="340094"/>
                  </a:lnTo>
                  <a:cubicBezTo>
                    <a:pt x="3475106" y="345243"/>
                    <a:pt x="3473060" y="350181"/>
                    <a:pt x="3469420" y="353822"/>
                  </a:cubicBezTo>
                  <a:cubicBezTo>
                    <a:pt x="3465779" y="357463"/>
                    <a:pt x="3460841" y="359509"/>
                    <a:pt x="3455691" y="359509"/>
                  </a:cubicBezTo>
                  <a:lnTo>
                    <a:pt x="19415" y="359509"/>
                  </a:lnTo>
                  <a:cubicBezTo>
                    <a:pt x="8692" y="359509"/>
                    <a:pt x="0" y="350817"/>
                    <a:pt x="0" y="340094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3475106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794843" y="639423"/>
            <a:ext cx="9969211" cy="9579140"/>
            <a:chOff x="0" y="0"/>
            <a:chExt cx="2625636" cy="2522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25636" cy="2522901"/>
            </a:xfrm>
            <a:custGeom>
              <a:avLst/>
              <a:gdLst/>
              <a:ahLst/>
              <a:cxnLst/>
              <a:rect r="r" b="b" t="t" l="l"/>
              <a:pathLst>
                <a:path h="2522901" w="2625636">
                  <a:moveTo>
                    <a:pt x="39606" y="0"/>
                  </a:moveTo>
                  <a:lnTo>
                    <a:pt x="2586030" y="0"/>
                  </a:lnTo>
                  <a:cubicBezTo>
                    <a:pt x="2596534" y="0"/>
                    <a:pt x="2606608" y="4173"/>
                    <a:pt x="2614035" y="11600"/>
                  </a:cubicBezTo>
                  <a:cubicBezTo>
                    <a:pt x="2621463" y="19028"/>
                    <a:pt x="2625636" y="29102"/>
                    <a:pt x="2625636" y="39606"/>
                  </a:cubicBezTo>
                  <a:lnTo>
                    <a:pt x="2625636" y="2483296"/>
                  </a:lnTo>
                  <a:cubicBezTo>
                    <a:pt x="2625636" y="2493800"/>
                    <a:pt x="2621463" y="2503874"/>
                    <a:pt x="2614035" y="2511301"/>
                  </a:cubicBezTo>
                  <a:cubicBezTo>
                    <a:pt x="2606608" y="2518728"/>
                    <a:pt x="2596534" y="2522901"/>
                    <a:pt x="2586030" y="2522901"/>
                  </a:cubicBezTo>
                  <a:lnTo>
                    <a:pt x="39606" y="2522901"/>
                  </a:lnTo>
                  <a:cubicBezTo>
                    <a:pt x="29102" y="2522901"/>
                    <a:pt x="19028" y="2518728"/>
                    <a:pt x="11600" y="2511301"/>
                  </a:cubicBezTo>
                  <a:cubicBezTo>
                    <a:pt x="4173" y="2503874"/>
                    <a:pt x="0" y="2493800"/>
                    <a:pt x="0" y="2483296"/>
                  </a:cubicBezTo>
                  <a:lnTo>
                    <a:pt x="0" y="39606"/>
                  </a:lnTo>
                  <a:cubicBezTo>
                    <a:pt x="0" y="29102"/>
                    <a:pt x="4173" y="19028"/>
                    <a:pt x="11600" y="11600"/>
                  </a:cubicBezTo>
                  <a:cubicBezTo>
                    <a:pt x="19028" y="4173"/>
                    <a:pt x="29102" y="0"/>
                    <a:pt x="39606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2625636" cy="25895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545490" y="345424"/>
            <a:ext cx="9969211" cy="9256115"/>
            <a:chOff x="0" y="0"/>
            <a:chExt cx="2625636" cy="24378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25636" cy="2437824"/>
            </a:xfrm>
            <a:custGeom>
              <a:avLst/>
              <a:gdLst/>
              <a:ahLst/>
              <a:cxnLst/>
              <a:rect r="r" b="b" t="t" l="l"/>
              <a:pathLst>
                <a:path h="2437824" w="2625636">
                  <a:moveTo>
                    <a:pt x="39606" y="0"/>
                  </a:moveTo>
                  <a:lnTo>
                    <a:pt x="2586030" y="0"/>
                  </a:lnTo>
                  <a:cubicBezTo>
                    <a:pt x="2596534" y="0"/>
                    <a:pt x="2606608" y="4173"/>
                    <a:pt x="2614035" y="11600"/>
                  </a:cubicBezTo>
                  <a:cubicBezTo>
                    <a:pt x="2621463" y="19028"/>
                    <a:pt x="2625636" y="29102"/>
                    <a:pt x="2625636" y="39606"/>
                  </a:cubicBezTo>
                  <a:lnTo>
                    <a:pt x="2625636" y="2398219"/>
                  </a:lnTo>
                  <a:cubicBezTo>
                    <a:pt x="2625636" y="2408723"/>
                    <a:pt x="2621463" y="2418797"/>
                    <a:pt x="2614035" y="2426224"/>
                  </a:cubicBezTo>
                  <a:cubicBezTo>
                    <a:pt x="2606608" y="2433652"/>
                    <a:pt x="2596534" y="2437824"/>
                    <a:pt x="2586030" y="2437824"/>
                  </a:cubicBezTo>
                  <a:lnTo>
                    <a:pt x="39606" y="2437824"/>
                  </a:lnTo>
                  <a:cubicBezTo>
                    <a:pt x="29102" y="2437824"/>
                    <a:pt x="19028" y="2433652"/>
                    <a:pt x="11600" y="2426224"/>
                  </a:cubicBezTo>
                  <a:cubicBezTo>
                    <a:pt x="4173" y="2418797"/>
                    <a:pt x="0" y="2408723"/>
                    <a:pt x="0" y="2398219"/>
                  </a:cubicBezTo>
                  <a:lnTo>
                    <a:pt x="0" y="39606"/>
                  </a:lnTo>
                  <a:cubicBezTo>
                    <a:pt x="0" y="29102"/>
                    <a:pt x="4173" y="19028"/>
                    <a:pt x="11600" y="11600"/>
                  </a:cubicBezTo>
                  <a:cubicBezTo>
                    <a:pt x="19028" y="4173"/>
                    <a:pt x="29102" y="0"/>
                    <a:pt x="39606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2625636" cy="25044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707458" y="345424"/>
            <a:ext cx="4314315" cy="8562293"/>
          </a:xfrm>
          <a:custGeom>
            <a:avLst/>
            <a:gdLst/>
            <a:ahLst/>
            <a:cxnLst/>
            <a:rect r="r" b="b" t="t" l="l"/>
            <a:pathLst>
              <a:path h="8562293" w="4314315">
                <a:moveTo>
                  <a:pt x="0" y="0"/>
                </a:moveTo>
                <a:lnTo>
                  <a:pt x="4314314" y="0"/>
                </a:lnTo>
                <a:lnTo>
                  <a:pt x="4314314" y="8562293"/>
                </a:lnTo>
                <a:lnTo>
                  <a:pt x="0" y="8562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99" r="-75548" b="-4545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-5400000">
            <a:off x="-3456546" y="4540848"/>
            <a:ext cx="8030157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niveles de doblado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821872" y="639423"/>
            <a:ext cx="9088975" cy="10386062"/>
            <a:chOff x="0" y="0"/>
            <a:chExt cx="12118633" cy="13848082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13120733"/>
              <a:ext cx="12118633" cy="727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4"/>
                </a:lnSpc>
              </a:pP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28575"/>
              <a:ext cx="12118633" cy="10461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04"/>
                </a:lnSpc>
              </a:pPr>
              <a:r>
                <a:rPr lang="en-US" b="true" sz="354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PRIMARIO: secuencia de aminoácidos</a:t>
              </a:r>
            </a:p>
            <a:p>
              <a:pPr algn="l" marL="0" indent="0" lvl="0">
                <a:lnSpc>
                  <a:spcPts val="3904"/>
                </a:lnSpc>
              </a:pPr>
            </a:p>
            <a:p>
              <a:pPr algn="l" marL="0" indent="0" lvl="0">
                <a:lnSpc>
                  <a:spcPts val="3904"/>
                </a:lnSpc>
              </a:pPr>
            </a:p>
            <a:p>
              <a:pPr algn="l" marL="0" indent="0" lvl="0">
                <a:lnSpc>
                  <a:spcPts val="3904"/>
                </a:lnSpc>
              </a:pPr>
            </a:p>
            <a:p>
              <a:pPr algn="l" marL="0" indent="0" lvl="0">
                <a:lnSpc>
                  <a:spcPts val="3904"/>
                </a:lnSpc>
              </a:pPr>
            </a:p>
            <a:p>
              <a:pPr algn="l" marL="0" indent="0" lvl="0">
                <a:lnSpc>
                  <a:spcPts val="3904"/>
                </a:lnSpc>
              </a:pPr>
              <a:r>
                <a:rPr lang="en-US" b="true" sz="354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SECUNDARIO: cadena de aminoácidos conectados por enlaces de hidrógeno</a:t>
              </a:r>
            </a:p>
            <a:p>
              <a:pPr algn="l" marL="0" indent="0" lvl="0">
                <a:lnSpc>
                  <a:spcPts val="3904"/>
                </a:lnSpc>
              </a:pPr>
            </a:p>
            <a:p>
              <a:pPr algn="l" marL="0" indent="0" lvl="0">
                <a:lnSpc>
                  <a:spcPts val="3904"/>
                </a:lnSpc>
              </a:pPr>
            </a:p>
            <a:p>
              <a:pPr algn="l" marL="0" indent="0" lvl="0">
                <a:lnSpc>
                  <a:spcPts val="3904"/>
                </a:lnSpc>
              </a:pPr>
              <a:r>
                <a:rPr lang="en-US" b="true" sz="354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TERCIARIO: hay algunas atracciones entre las hélices alfa y las láminas plegadas.</a:t>
              </a:r>
            </a:p>
            <a:p>
              <a:pPr algn="l" marL="0" indent="0" lvl="0">
                <a:lnSpc>
                  <a:spcPts val="3904"/>
                </a:lnSpc>
              </a:pPr>
            </a:p>
            <a:p>
              <a:pPr algn="l" marL="0" indent="0" lvl="0">
                <a:lnSpc>
                  <a:spcPts val="3904"/>
                </a:lnSpc>
              </a:pPr>
            </a:p>
            <a:p>
              <a:pPr algn="l" marL="0" indent="0" lvl="0">
                <a:lnSpc>
                  <a:spcPts val="3904"/>
                </a:lnSpc>
              </a:pPr>
              <a:r>
                <a:rPr lang="en-US" b="true" sz="354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CUATERNARIO: más de una secuencia de aminoácidos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22478" y="1410074"/>
            <a:ext cx="14736822" cy="1031341"/>
            <a:chOff x="0" y="0"/>
            <a:chExt cx="5137018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37019" cy="359509"/>
            </a:xfrm>
            <a:custGeom>
              <a:avLst/>
              <a:gdLst/>
              <a:ahLst/>
              <a:cxnLst/>
              <a:rect r="r" b="b" t="t" l="l"/>
              <a:pathLst>
                <a:path h="359509" w="5137019">
                  <a:moveTo>
                    <a:pt x="13134" y="0"/>
                  </a:moveTo>
                  <a:lnTo>
                    <a:pt x="5123885" y="0"/>
                  </a:lnTo>
                  <a:cubicBezTo>
                    <a:pt x="5131138" y="0"/>
                    <a:pt x="5137019" y="5880"/>
                    <a:pt x="5137019" y="13134"/>
                  </a:cubicBezTo>
                  <a:lnTo>
                    <a:pt x="5137019" y="346375"/>
                  </a:lnTo>
                  <a:cubicBezTo>
                    <a:pt x="5137019" y="349858"/>
                    <a:pt x="5135635" y="353199"/>
                    <a:pt x="5133172" y="355662"/>
                  </a:cubicBezTo>
                  <a:cubicBezTo>
                    <a:pt x="5130709" y="358125"/>
                    <a:pt x="5127368" y="359509"/>
                    <a:pt x="5123885" y="359509"/>
                  </a:cubicBezTo>
                  <a:lnTo>
                    <a:pt x="13134" y="359509"/>
                  </a:lnTo>
                  <a:cubicBezTo>
                    <a:pt x="5880" y="359509"/>
                    <a:pt x="0" y="353629"/>
                    <a:pt x="0" y="346375"/>
                  </a:cubicBezTo>
                  <a:lnTo>
                    <a:pt x="0" y="13134"/>
                  </a:lnTo>
                  <a:cubicBezTo>
                    <a:pt x="0" y="9650"/>
                    <a:pt x="1384" y="6310"/>
                    <a:pt x="3847" y="3847"/>
                  </a:cubicBezTo>
                  <a:cubicBezTo>
                    <a:pt x="6310" y="1384"/>
                    <a:pt x="9650" y="0"/>
                    <a:pt x="13134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137018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61302" y="1257674"/>
            <a:ext cx="14736822" cy="1031341"/>
            <a:chOff x="0" y="0"/>
            <a:chExt cx="5137018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37019" cy="359509"/>
            </a:xfrm>
            <a:custGeom>
              <a:avLst/>
              <a:gdLst/>
              <a:ahLst/>
              <a:cxnLst/>
              <a:rect r="r" b="b" t="t" l="l"/>
              <a:pathLst>
                <a:path h="359509" w="5137019">
                  <a:moveTo>
                    <a:pt x="13134" y="0"/>
                  </a:moveTo>
                  <a:lnTo>
                    <a:pt x="5123885" y="0"/>
                  </a:lnTo>
                  <a:cubicBezTo>
                    <a:pt x="5131138" y="0"/>
                    <a:pt x="5137019" y="5880"/>
                    <a:pt x="5137019" y="13134"/>
                  </a:cubicBezTo>
                  <a:lnTo>
                    <a:pt x="5137019" y="346375"/>
                  </a:lnTo>
                  <a:cubicBezTo>
                    <a:pt x="5137019" y="349858"/>
                    <a:pt x="5135635" y="353199"/>
                    <a:pt x="5133172" y="355662"/>
                  </a:cubicBezTo>
                  <a:cubicBezTo>
                    <a:pt x="5130709" y="358125"/>
                    <a:pt x="5127368" y="359509"/>
                    <a:pt x="5123885" y="359509"/>
                  </a:cubicBezTo>
                  <a:lnTo>
                    <a:pt x="13134" y="359509"/>
                  </a:lnTo>
                  <a:cubicBezTo>
                    <a:pt x="5880" y="359509"/>
                    <a:pt x="0" y="353629"/>
                    <a:pt x="0" y="346375"/>
                  </a:cubicBezTo>
                  <a:lnTo>
                    <a:pt x="0" y="13134"/>
                  </a:lnTo>
                  <a:cubicBezTo>
                    <a:pt x="0" y="9650"/>
                    <a:pt x="1384" y="6310"/>
                    <a:pt x="3847" y="3847"/>
                  </a:cubicBezTo>
                  <a:cubicBezTo>
                    <a:pt x="6310" y="1384"/>
                    <a:pt x="9650" y="0"/>
                    <a:pt x="13134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137018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208445" y="1464417"/>
            <a:ext cx="10642535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INTERACTIONS IN PROTEIN FOLDING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513838" y="2944128"/>
            <a:ext cx="14384285" cy="6823376"/>
            <a:chOff x="0" y="0"/>
            <a:chExt cx="3881303" cy="1841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81303" cy="1841147"/>
            </a:xfrm>
            <a:custGeom>
              <a:avLst/>
              <a:gdLst/>
              <a:ahLst/>
              <a:cxnLst/>
              <a:rect r="r" b="b" t="t" l="l"/>
              <a:pathLst>
                <a:path h="1841147" w="3881303">
                  <a:moveTo>
                    <a:pt x="27449" y="0"/>
                  </a:moveTo>
                  <a:lnTo>
                    <a:pt x="3853854" y="0"/>
                  </a:lnTo>
                  <a:cubicBezTo>
                    <a:pt x="3861134" y="0"/>
                    <a:pt x="3868115" y="2892"/>
                    <a:pt x="3873263" y="8040"/>
                  </a:cubicBezTo>
                  <a:cubicBezTo>
                    <a:pt x="3878411" y="13187"/>
                    <a:pt x="3881303" y="20169"/>
                    <a:pt x="3881303" y="27449"/>
                  </a:cubicBezTo>
                  <a:lnTo>
                    <a:pt x="3881303" y="1813698"/>
                  </a:lnTo>
                  <a:cubicBezTo>
                    <a:pt x="3881303" y="1820978"/>
                    <a:pt x="3878411" y="1827960"/>
                    <a:pt x="3873263" y="1833108"/>
                  </a:cubicBezTo>
                  <a:cubicBezTo>
                    <a:pt x="3868115" y="1838255"/>
                    <a:pt x="3861134" y="1841147"/>
                    <a:pt x="3853854" y="1841147"/>
                  </a:cubicBezTo>
                  <a:lnTo>
                    <a:pt x="27449" y="1841147"/>
                  </a:lnTo>
                  <a:cubicBezTo>
                    <a:pt x="20169" y="1841147"/>
                    <a:pt x="13187" y="1838255"/>
                    <a:pt x="8040" y="1833108"/>
                  </a:cubicBezTo>
                  <a:cubicBezTo>
                    <a:pt x="2892" y="1827960"/>
                    <a:pt x="0" y="1820978"/>
                    <a:pt x="0" y="1813698"/>
                  </a:cubicBezTo>
                  <a:lnTo>
                    <a:pt x="0" y="27449"/>
                  </a:lnTo>
                  <a:cubicBezTo>
                    <a:pt x="0" y="20169"/>
                    <a:pt x="2892" y="13187"/>
                    <a:pt x="8040" y="8040"/>
                  </a:cubicBezTo>
                  <a:cubicBezTo>
                    <a:pt x="13187" y="2892"/>
                    <a:pt x="20169" y="0"/>
                    <a:pt x="27449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3881303" cy="1907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161302" y="2725516"/>
            <a:ext cx="14384285" cy="6823376"/>
            <a:chOff x="0" y="0"/>
            <a:chExt cx="3881303" cy="184114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81303" cy="1841147"/>
            </a:xfrm>
            <a:custGeom>
              <a:avLst/>
              <a:gdLst/>
              <a:ahLst/>
              <a:cxnLst/>
              <a:rect r="r" b="b" t="t" l="l"/>
              <a:pathLst>
                <a:path h="1841147" w="3881303">
                  <a:moveTo>
                    <a:pt x="27449" y="0"/>
                  </a:moveTo>
                  <a:lnTo>
                    <a:pt x="3853854" y="0"/>
                  </a:lnTo>
                  <a:cubicBezTo>
                    <a:pt x="3861134" y="0"/>
                    <a:pt x="3868115" y="2892"/>
                    <a:pt x="3873263" y="8040"/>
                  </a:cubicBezTo>
                  <a:cubicBezTo>
                    <a:pt x="3878411" y="13187"/>
                    <a:pt x="3881303" y="20169"/>
                    <a:pt x="3881303" y="27449"/>
                  </a:cubicBezTo>
                  <a:lnTo>
                    <a:pt x="3881303" y="1813698"/>
                  </a:lnTo>
                  <a:cubicBezTo>
                    <a:pt x="3881303" y="1820978"/>
                    <a:pt x="3878411" y="1827960"/>
                    <a:pt x="3873263" y="1833108"/>
                  </a:cubicBezTo>
                  <a:cubicBezTo>
                    <a:pt x="3868115" y="1838255"/>
                    <a:pt x="3861134" y="1841147"/>
                    <a:pt x="3853854" y="1841147"/>
                  </a:cubicBezTo>
                  <a:lnTo>
                    <a:pt x="27449" y="1841147"/>
                  </a:lnTo>
                  <a:cubicBezTo>
                    <a:pt x="20169" y="1841147"/>
                    <a:pt x="13187" y="1838255"/>
                    <a:pt x="8040" y="1833108"/>
                  </a:cubicBezTo>
                  <a:cubicBezTo>
                    <a:pt x="2892" y="1827960"/>
                    <a:pt x="0" y="1820978"/>
                    <a:pt x="0" y="1813698"/>
                  </a:cubicBezTo>
                  <a:lnTo>
                    <a:pt x="0" y="27449"/>
                  </a:lnTo>
                  <a:cubicBezTo>
                    <a:pt x="0" y="20169"/>
                    <a:pt x="2892" y="13187"/>
                    <a:pt x="8040" y="8040"/>
                  </a:cubicBezTo>
                  <a:cubicBezTo>
                    <a:pt x="13187" y="2892"/>
                    <a:pt x="20169" y="0"/>
                    <a:pt x="27449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3881303" cy="1907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387407" y="3264651"/>
            <a:ext cx="13513185" cy="582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7532" indent="-408766" lvl="1">
              <a:lnSpc>
                <a:spcPts val="4165"/>
              </a:lnSpc>
              <a:buFont typeface="Arial"/>
              <a:buChar char="•"/>
            </a:pPr>
            <a:r>
              <a:rPr lang="en-US" b="true" sz="3786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 protein folding, the hydrophobic and hydrophilic regions play a rold in determining how a protein folds</a:t>
            </a:r>
          </a:p>
          <a:p>
            <a:pPr algn="l" marL="817532" indent="-408766" lvl="1">
              <a:lnSpc>
                <a:spcPts val="4165"/>
              </a:lnSpc>
              <a:buFont typeface="Arial"/>
              <a:buChar char="•"/>
            </a:pPr>
            <a:r>
              <a:rPr lang="en-US" b="true" sz="3786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Hydrophilic</a:t>
            </a:r>
            <a:r>
              <a:rPr lang="en-US" b="true" sz="3786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 water loving, nonpolar</a:t>
            </a:r>
          </a:p>
          <a:p>
            <a:pPr algn="l" marL="817532" indent="-408766" lvl="1">
              <a:lnSpc>
                <a:spcPts val="4165"/>
              </a:lnSpc>
              <a:buFont typeface="Arial"/>
              <a:buChar char="•"/>
            </a:pPr>
            <a:r>
              <a:rPr lang="en-US" b="true" sz="3786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Hydrophobic</a:t>
            </a:r>
            <a:r>
              <a:rPr lang="en-US" b="true" sz="3786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 water hating,polar</a:t>
            </a:r>
          </a:p>
          <a:p>
            <a:pPr algn="l">
              <a:lnSpc>
                <a:spcPts val="4165"/>
              </a:lnSpc>
            </a:pPr>
          </a:p>
          <a:p>
            <a:pPr algn="l">
              <a:lnSpc>
                <a:spcPts val="4165"/>
              </a:lnSpc>
            </a:pPr>
          </a:p>
          <a:p>
            <a:pPr algn="l" marL="817532" indent="-408766" lvl="1">
              <a:lnSpc>
                <a:spcPts val="4165"/>
              </a:lnSpc>
              <a:buFont typeface="Arial"/>
              <a:buChar char="•"/>
            </a:pPr>
            <a:r>
              <a:rPr lang="en-US" b="true" sz="3786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How do the hydrophobic/hydrophilic regions affect protein structure?</a:t>
            </a:r>
          </a:p>
          <a:p>
            <a:pPr algn="l" marL="1635064" indent="-545021" lvl="2">
              <a:lnSpc>
                <a:spcPts val="4165"/>
              </a:lnSpc>
              <a:buFont typeface="Arial"/>
              <a:buChar char="⚬"/>
            </a:pPr>
            <a:r>
              <a:rPr lang="en-US" b="true" sz="3786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hydrophobic parts group together AWAY from water, while the hydrophilic parts interact with water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22478" y="1410074"/>
            <a:ext cx="14736822" cy="1031341"/>
            <a:chOff x="0" y="0"/>
            <a:chExt cx="5137018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37019" cy="359509"/>
            </a:xfrm>
            <a:custGeom>
              <a:avLst/>
              <a:gdLst/>
              <a:ahLst/>
              <a:cxnLst/>
              <a:rect r="r" b="b" t="t" l="l"/>
              <a:pathLst>
                <a:path h="359509" w="5137019">
                  <a:moveTo>
                    <a:pt x="13134" y="0"/>
                  </a:moveTo>
                  <a:lnTo>
                    <a:pt x="5123885" y="0"/>
                  </a:lnTo>
                  <a:cubicBezTo>
                    <a:pt x="5131138" y="0"/>
                    <a:pt x="5137019" y="5880"/>
                    <a:pt x="5137019" y="13134"/>
                  </a:cubicBezTo>
                  <a:lnTo>
                    <a:pt x="5137019" y="346375"/>
                  </a:lnTo>
                  <a:cubicBezTo>
                    <a:pt x="5137019" y="349858"/>
                    <a:pt x="5135635" y="353199"/>
                    <a:pt x="5133172" y="355662"/>
                  </a:cubicBezTo>
                  <a:cubicBezTo>
                    <a:pt x="5130709" y="358125"/>
                    <a:pt x="5127368" y="359509"/>
                    <a:pt x="5123885" y="359509"/>
                  </a:cubicBezTo>
                  <a:lnTo>
                    <a:pt x="13134" y="359509"/>
                  </a:lnTo>
                  <a:cubicBezTo>
                    <a:pt x="5880" y="359509"/>
                    <a:pt x="0" y="353629"/>
                    <a:pt x="0" y="346375"/>
                  </a:cubicBezTo>
                  <a:lnTo>
                    <a:pt x="0" y="13134"/>
                  </a:lnTo>
                  <a:cubicBezTo>
                    <a:pt x="0" y="9650"/>
                    <a:pt x="1384" y="6310"/>
                    <a:pt x="3847" y="3847"/>
                  </a:cubicBezTo>
                  <a:cubicBezTo>
                    <a:pt x="6310" y="1384"/>
                    <a:pt x="9650" y="0"/>
                    <a:pt x="13134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137018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61302" y="1257674"/>
            <a:ext cx="14736822" cy="1031341"/>
            <a:chOff x="0" y="0"/>
            <a:chExt cx="5137018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37019" cy="359509"/>
            </a:xfrm>
            <a:custGeom>
              <a:avLst/>
              <a:gdLst/>
              <a:ahLst/>
              <a:cxnLst/>
              <a:rect r="r" b="b" t="t" l="l"/>
              <a:pathLst>
                <a:path h="359509" w="5137019">
                  <a:moveTo>
                    <a:pt x="13134" y="0"/>
                  </a:moveTo>
                  <a:lnTo>
                    <a:pt x="5123885" y="0"/>
                  </a:lnTo>
                  <a:cubicBezTo>
                    <a:pt x="5131138" y="0"/>
                    <a:pt x="5137019" y="5880"/>
                    <a:pt x="5137019" y="13134"/>
                  </a:cubicBezTo>
                  <a:lnTo>
                    <a:pt x="5137019" y="346375"/>
                  </a:lnTo>
                  <a:cubicBezTo>
                    <a:pt x="5137019" y="349858"/>
                    <a:pt x="5135635" y="353199"/>
                    <a:pt x="5133172" y="355662"/>
                  </a:cubicBezTo>
                  <a:cubicBezTo>
                    <a:pt x="5130709" y="358125"/>
                    <a:pt x="5127368" y="359509"/>
                    <a:pt x="5123885" y="359509"/>
                  </a:cubicBezTo>
                  <a:lnTo>
                    <a:pt x="13134" y="359509"/>
                  </a:lnTo>
                  <a:cubicBezTo>
                    <a:pt x="5880" y="359509"/>
                    <a:pt x="0" y="353629"/>
                    <a:pt x="0" y="346375"/>
                  </a:cubicBezTo>
                  <a:lnTo>
                    <a:pt x="0" y="13134"/>
                  </a:lnTo>
                  <a:cubicBezTo>
                    <a:pt x="0" y="9650"/>
                    <a:pt x="1384" y="6310"/>
                    <a:pt x="3847" y="3847"/>
                  </a:cubicBezTo>
                  <a:cubicBezTo>
                    <a:pt x="6310" y="1384"/>
                    <a:pt x="9650" y="0"/>
                    <a:pt x="13134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137018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208445" y="1445367"/>
            <a:ext cx="10642535" cy="56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73"/>
              </a:lnSpc>
            </a:pPr>
            <a:r>
              <a:rPr lang="en-US" sz="4173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INTERACCIONES EN EL DOBLAMIENTO DE PROTEÍNAS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513838" y="2944128"/>
            <a:ext cx="14384285" cy="6823376"/>
            <a:chOff x="0" y="0"/>
            <a:chExt cx="3881303" cy="1841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81303" cy="1841147"/>
            </a:xfrm>
            <a:custGeom>
              <a:avLst/>
              <a:gdLst/>
              <a:ahLst/>
              <a:cxnLst/>
              <a:rect r="r" b="b" t="t" l="l"/>
              <a:pathLst>
                <a:path h="1841147" w="3881303">
                  <a:moveTo>
                    <a:pt x="27449" y="0"/>
                  </a:moveTo>
                  <a:lnTo>
                    <a:pt x="3853854" y="0"/>
                  </a:lnTo>
                  <a:cubicBezTo>
                    <a:pt x="3861134" y="0"/>
                    <a:pt x="3868115" y="2892"/>
                    <a:pt x="3873263" y="8040"/>
                  </a:cubicBezTo>
                  <a:cubicBezTo>
                    <a:pt x="3878411" y="13187"/>
                    <a:pt x="3881303" y="20169"/>
                    <a:pt x="3881303" y="27449"/>
                  </a:cubicBezTo>
                  <a:lnTo>
                    <a:pt x="3881303" y="1813698"/>
                  </a:lnTo>
                  <a:cubicBezTo>
                    <a:pt x="3881303" y="1820978"/>
                    <a:pt x="3878411" y="1827960"/>
                    <a:pt x="3873263" y="1833108"/>
                  </a:cubicBezTo>
                  <a:cubicBezTo>
                    <a:pt x="3868115" y="1838255"/>
                    <a:pt x="3861134" y="1841147"/>
                    <a:pt x="3853854" y="1841147"/>
                  </a:cubicBezTo>
                  <a:lnTo>
                    <a:pt x="27449" y="1841147"/>
                  </a:lnTo>
                  <a:cubicBezTo>
                    <a:pt x="20169" y="1841147"/>
                    <a:pt x="13187" y="1838255"/>
                    <a:pt x="8040" y="1833108"/>
                  </a:cubicBezTo>
                  <a:cubicBezTo>
                    <a:pt x="2892" y="1827960"/>
                    <a:pt x="0" y="1820978"/>
                    <a:pt x="0" y="1813698"/>
                  </a:cubicBezTo>
                  <a:lnTo>
                    <a:pt x="0" y="27449"/>
                  </a:lnTo>
                  <a:cubicBezTo>
                    <a:pt x="0" y="20169"/>
                    <a:pt x="2892" y="13187"/>
                    <a:pt x="8040" y="8040"/>
                  </a:cubicBezTo>
                  <a:cubicBezTo>
                    <a:pt x="13187" y="2892"/>
                    <a:pt x="20169" y="0"/>
                    <a:pt x="27449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3881303" cy="1907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161302" y="2725516"/>
            <a:ext cx="14384285" cy="6823376"/>
            <a:chOff x="0" y="0"/>
            <a:chExt cx="3881303" cy="184114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81303" cy="1841147"/>
            </a:xfrm>
            <a:custGeom>
              <a:avLst/>
              <a:gdLst/>
              <a:ahLst/>
              <a:cxnLst/>
              <a:rect r="r" b="b" t="t" l="l"/>
              <a:pathLst>
                <a:path h="1841147" w="3881303">
                  <a:moveTo>
                    <a:pt x="27449" y="0"/>
                  </a:moveTo>
                  <a:lnTo>
                    <a:pt x="3853854" y="0"/>
                  </a:lnTo>
                  <a:cubicBezTo>
                    <a:pt x="3861134" y="0"/>
                    <a:pt x="3868115" y="2892"/>
                    <a:pt x="3873263" y="8040"/>
                  </a:cubicBezTo>
                  <a:cubicBezTo>
                    <a:pt x="3878411" y="13187"/>
                    <a:pt x="3881303" y="20169"/>
                    <a:pt x="3881303" y="27449"/>
                  </a:cubicBezTo>
                  <a:lnTo>
                    <a:pt x="3881303" y="1813698"/>
                  </a:lnTo>
                  <a:cubicBezTo>
                    <a:pt x="3881303" y="1820978"/>
                    <a:pt x="3878411" y="1827960"/>
                    <a:pt x="3873263" y="1833108"/>
                  </a:cubicBezTo>
                  <a:cubicBezTo>
                    <a:pt x="3868115" y="1838255"/>
                    <a:pt x="3861134" y="1841147"/>
                    <a:pt x="3853854" y="1841147"/>
                  </a:cubicBezTo>
                  <a:lnTo>
                    <a:pt x="27449" y="1841147"/>
                  </a:lnTo>
                  <a:cubicBezTo>
                    <a:pt x="20169" y="1841147"/>
                    <a:pt x="13187" y="1838255"/>
                    <a:pt x="8040" y="1833108"/>
                  </a:cubicBezTo>
                  <a:cubicBezTo>
                    <a:pt x="2892" y="1827960"/>
                    <a:pt x="0" y="1820978"/>
                    <a:pt x="0" y="1813698"/>
                  </a:cubicBezTo>
                  <a:lnTo>
                    <a:pt x="0" y="27449"/>
                  </a:lnTo>
                  <a:cubicBezTo>
                    <a:pt x="0" y="20169"/>
                    <a:pt x="2892" y="13187"/>
                    <a:pt x="8040" y="8040"/>
                  </a:cubicBezTo>
                  <a:cubicBezTo>
                    <a:pt x="13187" y="2892"/>
                    <a:pt x="20169" y="0"/>
                    <a:pt x="27449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3881303" cy="1907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387407" y="3245601"/>
            <a:ext cx="13513185" cy="5796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5998" indent="-372999" lvl="1">
              <a:lnSpc>
                <a:spcPts val="3800"/>
              </a:lnSpc>
              <a:buFont typeface="Arial"/>
              <a:buChar char="•"/>
            </a:pPr>
            <a:r>
              <a:rPr lang="en-US" b="true" sz="3455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En el proceso de plegamiento de proteínas, las zonas hidrofóbicas e hidrofílicas son clave para definir cómo se pliega una proteína.</a:t>
            </a:r>
          </a:p>
          <a:p>
            <a:pPr algn="l" marL="745998" indent="-372999" lvl="1">
              <a:lnSpc>
                <a:spcPts val="3800"/>
              </a:lnSpc>
              <a:buFont typeface="Arial"/>
              <a:buChar char="•"/>
            </a:pPr>
            <a:r>
              <a:rPr lang="en-US" b="true" sz="3455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Hidrófilo: amante del agua, no polar.</a:t>
            </a:r>
          </a:p>
          <a:p>
            <a:pPr algn="l" marL="745998" indent="-372999" lvl="1">
              <a:lnSpc>
                <a:spcPts val="3800"/>
              </a:lnSpc>
              <a:buFont typeface="Arial"/>
              <a:buChar char="•"/>
            </a:pPr>
            <a:r>
              <a:rPr lang="en-US" b="true" sz="3455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Hidrofóbico: detesta el agua, polar.</a:t>
            </a:r>
          </a:p>
          <a:p>
            <a:pPr algn="l" marL="0" indent="0" lvl="0">
              <a:lnSpc>
                <a:spcPts val="3800"/>
              </a:lnSpc>
            </a:pPr>
          </a:p>
          <a:p>
            <a:pPr algn="l" marL="0" indent="0" lvl="0">
              <a:lnSpc>
                <a:spcPts val="3800"/>
              </a:lnSpc>
            </a:pPr>
          </a:p>
          <a:p>
            <a:pPr algn="l" marL="0" indent="0" lvl="0">
              <a:lnSpc>
                <a:spcPts val="3800"/>
              </a:lnSpc>
            </a:pPr>
            <a:r>
              <a:rPr lang="en-US" b="true" sz="3455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¿Cómo influyen las regiones hidrofóbicas e hidrofílicas en la estructura de las proteínas?</a:t>
            </a:r>
          </a:p>
          <a:p>
            <a:pPr algn="l" marL="745998" indent="-372999" lvl="1">
              <a:lnSpc>
                <a:spcPts val="3800"/>
              </a:lnSpc>
              <a:buFont typeface="Arial"/>
              <a:buChar char="•"/>
            </a:pPr>
            <a:r>
              <a:rPr lang="en-US" b="true" sz="3455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Las partes que repelen el agua se agrupan LEJOS de ella, mientras que las partes que atraen el agua interactúan con ella.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91053" y="1181100"/>
            <a:ext cx="14805903" cy="1031341"/>
            <a:chOff x="0" y="0"/>
            <a:chExt cx="5161099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61099" cy="359509"/>
            </a:xfrm>
            <a:custGeom>
              <a:avLst/>
              <a:gdLst/>
              <a:ahLst/>
              <a:cxnLst/>
              <a:rect r="r" b="b" t="t" l="l"/>
              <a:pathLst>
                <a:path h="359509" w="5161099">
                  <a:moveTo>
                    <a:pt x="13072" y="0"/>
                  </a:moveTo>
                  <a:lnTo>
                    <a:pt x="5148027" y="0"/>
                  </a:lnTo>
                  <a:cubicBezTo>
                    <a:pt x="5151494" y="0"/>
                    <a:pt x="5154819" y="1377"/>
                    <a:pt x="5157270" y="3829"/>
                  </a:cubicBezTo>
                  <a:cubicBezTo>
                    <a:pt x="5159722" y="6280"/>
                    <a:pt x="5161099" y="9605"/>
                    <a:pt x="5161099" y="13072"/>
                  </a:cubicBezTo>
                  <a:lnTo>
                    <a:pt x="5161099" y="346436"/>
                  </a:lnTo>
                  <a:cubicBezTo>
                    <a:pt x="5161099" y="349903"/>
                    <a:pt x="5159722" y="353228"/>
                    <a:pt x="5157270" y="355680"/>
                  </a:cubicBezTo>
                  <a:cubicBezTo>
                    <a:pt x="5154819" y="358131"/>
                    <a:pt x="5151494" y="359509"/>
                    <a:pt x="5148027" y="359509"/>
                  </a:cubicBezTo>
                  <a:lnTo>
                    <a:pt x="13072" y="359509"/>
                  </a:lnTo>
                  <a:cubicBezTo>
                    <a:pt x="9605" y="359509"/>
                    <a:pt x="6280" y="358131"/>
                    <a:pt x="3829" y="355680"/>
                  </a:cubicBezTo>
                  <a:cubicBezTo>
                    <a:pt x="1377" y="353228"/>
                    <a:pt x="0" y="349903"/>
                    <a:pt x="0" y="346436"/>
                  </a:cubicBezTo>
                  <a:lnTo>
                    <a:pt x="0" y="13072"/>
                  </a:lnTo>
                  <a:cubicBezTo>
                    <a:pt x="0" y="9605"/>
                    <a:pt x="1377" y="6280"/>
                    <a:pt x="3829" y="3829"/>
                  </a:cubicBezTo>
                  <a:cubicBezTo>
                    <a:pt x="6280" y="1377"/>
                    <a:pt x="9605" y="0"/>
                    <a:pt x="13072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161099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0722" y="1028700"/>
            <a:ext cx="14805903" cy="1031341"/>
            <a:chOff x="0" y="0"/>
            <a:chExt cx="5161099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61099" cy="359509"/>
            </a:xfrm>
            <a:custGeom>
              <a:avLst/>
              <a:gdLst/>
              <a:ahLst/>
              <a:cxnLst/>
              <a:rect r="r" b="b" t="t" l="l"/>
              <a:pathLst>
                <a:path h="359509" w="5161099">
                  <a:moveTo>
                    <a:pt x="13072" y="0"/>
                  </a:moveTo>
                  <a:lnTo>
                    <a:pt x="5148027" y="0"/>
                  </a:lnTo>
                  <a:cubicBezTo>
                    <a:pt x="5151494" y="0"/>
                    <a:pt x="5154819" y="1377"/>
                    <a:pt x="5157270" y="3829"/>
                  </a:cubicBezTo>
                  <a:cubicBezTo>
                    <a:pt x="5159722" y="6280"/>
                    <a:pt x="5161099" y="9605"/>
                    <a:pt x="5161099" y="13072"/>
                  </a:cubicBezTo>
                  <a:lnTo>
                    <a:pt x="5161099" y="346436"/>
                  </a:lnTo>
                  <a:cubicBezTo>
                    <a:pt x="5161099" y="349903"/>
                    <a:pt x="5159722" y="353228"/>
                    <a:pt x="5157270" y="355680"/>
                  </a:cubicBezTo>
                  <a:cubicBezTo>
                    <a:pt x="5154819" y="358131"/>
                    <a:pt x="5151494" y="359509"/>
                    <a:pt x="5148027" y="359509"/>
                  </a:cubicBezTo>
                  <a:lnTo>
                    <a:pt x="13072" y="359509"/>
                  </a:lnTo>
                  <a:cubicBezTo>
                    <a:pt x="9605" y="359509"/>
                    <a:pt x="6280" y="358131"/>
                    <a:pt x="3829" y="355680"/>
                  </a:cubicBezTo>
                  <a:cubicBezTo>
                    <a:pt x="1377" y="353228"/>
                    <a:pt x="0" y="349903"/>
                    <a:pt x="0" y="346436"/>
                  </a:cubicBezTo>
                  <a:lnTo>
                    <a:pt x="0" y="13072"/>
                  </a:lnTo>
                  <a:cubicBezTo>
                    <a:pt x="0" y="9605"/>
                    <a:pt x="1377" y="6280"/>
                    <a:pt x="3829" y="3829"/>
                  </a:cubicBezTo>
                  <a:cubicBezTo>
                    <a:pt x="6280" y="1377"/>
                    <a:pt x="9605" y="0"/>
                    <a:pt x="13072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161099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137767" y="1235443"/>
            <a:ext cx="10912261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WHAT CAN AFFECT HOW A PROTEIN FOLDS?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91053" y="2648941"/>
            <a:ext cx="14805903" cy="4756736"/>
            <a:chOff x="0" y="0"/>
            <a:chExt cx="3899497" cy="1252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99497" cy="1252803"/>
            </a:xfrm>
            <a:custGeom>
              <a:avLst/>
              <a:gdLst/>
              <a:ahLst/>
              <a:cxnLst/>
              <a:rect r="r" b="b" t="t" l="l"/>
              <a:pathLst>
                <a:path h="1252803" w="3899497">
                  <a:moveTo>
                    <a:pt x="26668" y="0"/>
                  </a:moveTo>
                  <a:lnTo>
                    <a:pt x="3872829" y="0"/>
                  </a:lnTo>
                  <a:cubicBezTo>
                    <a:pt x="3879902" y="0"/>
                    <a:pt x="3886685" y="2810"/>
                    <a:pt x="3891686" y="7811"/>
                  </a:cubicBezTo>
                  <a:cubicBezTo>
                    <a:pt x="3896688" y="12812"/>
                    <a:pt x="3899497" y="19595"/>
                    <a:pt x="3899497" y="26668"/>
                  </a:cubicBezTo>
                  <a:lnTo>
                    <a:pt x="3899497" y="1226135"/>
                  </a:lnTo>
                  <a:cubicBezTo>
                    <a:pt x="3899497" y="1240863"/>
                    <a:pt x="3887558" y="1252803"/>
                    <a:pt x="3872829" y="1252803"/>
                  </a:cubicBezTo>
                  <a:lnTo>
                    <a:pt x="26668" y="1252803"/>
                  </a:lnTo>
                  <a:cubicBezTo>
                    <a:pt x="19595" y="1252803"/>
                    <a:pt x="12812" y="1249993"/>
                    <a:pt x="7811" y="1244992"/>
                  </a:cubicBezTo>
                  <a:cubicBezTo>
                    <a:pt x="2810" y="1239991"/>
                    <a:pt x="0" y="1233208"/>
                    <a:pt x="0" y="1226135"/>
                  </a:cubicBezTo>
                  <a:lnTo>
                    <a:pt x="0" y="26668"/>
                  </a:lnTo>
                  <a:cubicBezTo>
                    <a:pt x="0" y="19595"/>
                    <a:pt x="2810" y="12812"/>
                    <a:pt x="7811" y="7811"/>
                  </a:cubicBezTo>
                  <a:cubicBezTo>
                    <a:pt x="12812" y="2810"/>
                    <a:pt x="19595" y="0"/>
                    <a:pt x="26668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3899497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20722" y="2496541"/>
            <a:ext cx="14805903" cy="4756736"/>
            <a:chOff x="0" y="0"/>
            <a:chExt cx="3899497" cy="1252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99497" cy="1252803"/>
            </a:xfrm>
            <a:custGeom>
              <a:avLst/>
              <a:gdLst/>
              <a:ahLst/>
              <a:cxnLst/>
              <a:rect r="r" b="b" t="t" l="l"/>
              <a:pathLst>
                <a:path h="1252803" w="3899497">
                  <a:moveTo>
                    <a:pt x="26668" y="0"/>
                  </a:moveTo>
                  <a:lnTo>
                    <a:pt x="3872829" y="0"/>
                  </a:lnTo>
                  <a:cubicBezTo>
                    <a:pt x="3879902" y="0"/>
                    <a:pt x="3886685" y="2810"/>
                    <a:pt x="3891686" y="7811"/>
                  </a:cubicBezTo>
                  <a:cubicBezTo>
                    <a:pt x="3896688" y="12812"/>
                    <a:pt x="3899497" y="19595"/>
                    <a:pt x="3899497" y="26668"/>
                  </a:cubicBezTo>
                  <a:lnTo>
                    <a:pt x="3899497" y="1226135"/>
                  </a:lnTo>
                  <a:cubicBezTo>
                    <a:pt x="3899497" y="1240863"/>
                    <a:pt x="3887558" y="1252803"/>
                    <a:pt x="3872829" y="1252803"/>
                  </a:cubicBezTo>
                  <a:lnTo>
                    <a:pt x="26668" y="1252803"/>
                  </a:lnTo>
                  <a:cubicBezTo>
                    <a:pt x="19595" y="1252803"/>
                    <a:pt x="12812" y="1249993"/>
                    <a:pt x="7811" y="1244992"/>
                  </a:cubicBezTo>
                  <a:cubicBezTo>
                    <a:pt x="2810" y="1239991"/>
                    <a:pt x="0" y="1233208"/>
                    <a:pt x="0" y="1226135"/>
                  </a:cubicBezTo>
                  <a:lnTo>
                    <a:pt x="0" y="26668"/>
                  </a:lnTo>
                  <a:cubicBezTo>
                    <a:pt x="0" y="19595"/>
                    <a:pt x="2810" y="12812"/>
                    <a:pt x="7811" y="7811"/>
                  </a:cubicBezTo>
                  <a:cubicBezTo>
                    <a:pt x="12812" y="2810"/>
                    <a:pt x="19595" y="0"/>
                    <a:pt x="26668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3899497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891053" y="2870270"/>
            <a:ext cx="13815529" cy="4998608"/>
            <a:chOff x="0" y="0"/>
            <a:chExt cx="18420705" cy="666481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6052955"/>
              <a:ext cx="18420705" cy="6118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5"/>
                </a:lnSpc>
              </a:pP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28575"/>
              <a:ext cx="18420705" cy="53110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Hydrophobic/ Hydrophilic regions</a:t>
              </a:r>
            </a:p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Temperature and pH</a:t>
              </a:r>
              <a:r>
                <a:rPr lang="en-US" b="true" sz="395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: Too much heat or the wrong pH can cause proteins to </a:t>
              </a:r>
              <a:r>
                <a:rPr lang="en-US" b="true" sz="3959">
                  <a:solidFill>
                    <a:srgbClr val="FFFF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denature</a:t>
              </a:r>
              <a:r>
                <a:rPr lang="en-US" b="true" sz="395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(unfold)</a:t>
              </a:r>
            </a:p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Mutations</a:t>
              </a:r>
              <a:r>
                <a:rPr lang="en-US" b="true" sz="395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: Changes in the DNA sequence can lead to wrong amino acids, causing misfolding.</a:t>
              </a:r>
            </a:p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Chaperone Proteins</a:t>
              </a:r>
              <a:r>
                <a:rPr lang="en-US" b="true" sz="395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: These help proteins fold correctly.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91053" y="1181100"/>
            <a:ext cx="14805903" cy="1031341"/>
            <a:chOff x="0" y="0"/>
            <a:chExt cx="5161099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61099" cy="359509"/>
            </a:xfrm>
            <a:custGeom>
              <a:avLst/>
              <a:gdLst/>
              <a:ahLst/>
              <a:cxnLst/>
              <a:rect r="r" b="b" t="t" l="l"/>
              <a:pathLst>
                <a:path h="359509" w="5161099">
                  <a:moveTo>
                    <a:pt x="13072" y="0"/>
                  </a:moveTo>
                  <a:lnTo>
                    <a:pt x="5148027" y="0"/>
                  </a:lnTo>
                  <a:cubicBezTo>
                    <a:pt x="5151494" y="0"/>
                    <a:pt x="5154819" y="1377"/>
                    <a:pt x="5157270" y="3829"/>
                  </a:cubicBezTo>
                  <a:cubicBezTo>
                    <a:pt x="5159722" y="6280"/>
                    <a:pt x="5161099" y="9605"/>
                    <a:pt x="5161099" y="13072"/>
                  </a:cubicBezTo>
                  <a:lnTo>
                    <a:pt x="5161099" y="346436"/>
                  </a:lnTo>
                  <a:cubicBezTo>
                    <a:pt x="5161099" y="349903"/>
                    <a:pt x="5159722" y="353228"/>
                    <a:pt x="5157270" y="355680"/>
                  </a:cubicBezTo>
                  <a:cubicBezTo>
                    <a:pt x="5154819" y="358131"/>
                    <a:pt x="5151494" y="359509"/>
                    <a:pt x="5148027" y="359509"/>
                  </a:cubicBezTo>
                  <a:lnTo>
                    <a:pt x="13072" y="359509"/>
                  </a:lnTo>
                  <a:cubicBezTo>
                    <a:pt x="9605" y="359509"/>
                    <a:pt x="6280" y="358131"/>
                    <a:pt x="3829" y="355680"/>
                  </a:cubicBezTo>
                  <a:cubicBezTo>
                    <a:pt x="1377" y="353228"/>
                    <a:pt x="0" y="349903"/>
                    <a:pt x="0" y="346436"/>
                  </a:cubicBezTo>
                  <a:lnTo>
                    <a:pt x="0" y="13072"/>
                  </a:lnTo>
                  <a:cubicBezTo>
                    <a:pt x="0" y="9605"/>
                    <a:pt x="1377" y="6280"/>
                    <a:pt x="3829" y="3829"/>
                  </a:cubicBezTo>
                  <a:cubicBezTo>
                    <a:pt x="6280" y="1377"/>
                    <a:pt x="9605" y="0"/>
                    <a:pt x="13072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161099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0722" y="1028700"/>
            <a:ext cx="14805903" cy="1031341"/>
            <a:chOff x="0" y="0"/>
            <a:chExt cx="5161099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61099" cy="359509"/>
            </a:xfrm>
            <a:custGeom>
              <a:avLst/>
              <a:gdLst/>
              <a:ahLst/>
              <a:cxnLst/>
              <a:rect r="r" b="b" t="t" l="l"/>
              <a:pathLst>
                <a:path h="359509" w="5161099">
                  <a:moveTo>
                    <a:pt x="13072" y="0"/>
                  </a:moveTo>
                  <a:lnTo>
                    <a:pt x="5148027" y="0"/>
                  </a:lnTo>
                  <a:cubicBezTo>
                    <a:pt x="5151494" y="0"/>
                    <a:pt x="5154819" y="1377"/>
                    <a:pt x="5157270" y="3829"/>
                  </a:cubicBezTo>
                  <a:cubicBezTo>
                    <a:pt x="5159722" y="6280"/>
                    <a:pt x="5161099" y="9605"/>
                    <a:pt x="5161099" y="13072"/>
                  </a:cubicBezTo>
                  <a:lnTo>
                    <a:pt x="5161099" y="346436"/>
                  </a:lnTo>
                  <a:cubicBezTo>
                    <a:pt x="5161099" y="349903"/>
                    <a:pt x="5159722" y="353228"/>
                    <a:pt x="5157270" y="355680"/>
                  </a:cubicBezTo>
                  <a:cubicBezTo>
                    <a:pt x="5154819" y="358131"/>
                    <a:pt x="5151494" y="359509"/>
                    <a:pt x="5148027" y="359509"/>
                  </a:cubicBezTo>
                  <a:lnTo>
                    <a:pt x="13072" y="359509"/>
                  </a:lnTo>
                  <a:cubicBezTo>
                    <a:pt x="9605" y="359509"/>
                    <a:pt x="6280" y="358131"/>
                    <a:pt x="3829" y="355680"/>
                  </a:cubicBezTo>
                  <a:cubicBezTo>
                    <a:pt x="1377" y="353228"/>
                    <a:pt x="0" y="349903"/>
                    <a:pt x="0" y="346436"/>
                  </a:cubicBezTo>
                  <a:lnTo>
                    <a:pt x="0" y="13072"/>
                  </a:lnTo>
                  <a:cubicBezTo>
                    <a:pt x="0" y="9605"/>
                    <a:pt x="1377" y="6280"/>
                    <a:pt x="3829" y="3829"/>
                  </a:cubicBezTo>
                  <a:cubicBezTo>
                    <a:pt x="6280" y="1377"/>
                    <a:pt x="9605" y="0"/>
                    <a:pt x="13072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161099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137767" y="1187818"/>
            <a:ext cx="10912261" cy="41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16"/>
              </a:lnSpc>
            </a:pPr>
            <a:r>
              <a:rPr lang="en-US" sz="3016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¿Qué factores pueden influir en el plegamiento de una proteína?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91053" y="2648941"/>
            <a:ext cx="14805903" cy="4756736"/>
            <a:chOff x="0" y="0"/>
            <a:chExt cx="3899497" cy="1252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99497" cy="1252803"/>
            </a:xfrm>
            <a:custGeom>
              <a:avLst/>
              <a:gdLst/>
              <a:ahLst/>
              <a:cxnLst/>
              <a:rect r="r" b="b" t="t" l="l"/>
              <a:pathLst>
                <a:path h="1252803" w="3899497">
                  <a:moveTo>
                    <a:pt x="26668" y="0"/>
                  </a:moveTo>
                  <a:lnTo>
                    <a:pt x="3872829" y="0"/>
                  </a:lnTo>
                  <a:cubicBezTo>
                    <a:pt x="3879902" y="0"/>
                    <a:pt x="3886685" y="2810"/>
                    <a:pt x="3891686" y="7811"/>
                  </a:cubicBezTo>
                  <a:cubicBezTo>
                    <a:pt x="3896688" y="12812"/>
                    <a:pt x="3899497" y="19595"/>
                    <a:pt x="3899497" y="26668"/>
                  </a:cubicBezTo>
                  <a:lnTo>
                    <a:pt x="3899497" y="1226135"/>
                  </a:lnTo>
                  <a:cubicBezTo>
                    <a:pt x="3899497" y="1240863"/>
                    <a:pt x="3887558" y="1252803"/>
                    <a:pt x="3872829" y="1252803"/>
                  </a:cubicBezTo>
                  <a:lnTo>
                    <a:pt x="26668" y="1252803"/>
                  </a:lnTo>
                  <a:cubicBezTo>
                    <a:pt x="19595" y="1252803"/>
                    <a:pt x="12812" y="1249993"/>
                    <a:pt x="7811" y="1244992"/>
                  </a:cubicBezTo>
                  <a:cubicBezTo>
                    <a:pt x="2810" y="1239991"/>
                    <a:pt x="0" y="1233208"/>
                    <a:pt x="0" y="1226135"/>
                  </a:cubicBezTo>
                  <a:lnTo>
                    <a:pt x="0" y="26668"/>
                  </a:lnTo>
                  <a:cubicBezTo>
                    <a:pt x="0" y="19595"/>
                    <a:pt x="2810" y="12812"/>
                    <a:pt x="7811" y="7811"/>
                  </a:cubicBezTo>
                  <a:cubicBezTo>
                    <a:pt x="12812" y="2810"/>
                    <a:pt x="19595" y="0"/>
                    <a:pt x="26668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3899497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20722" y="2496541"/>
            <a:ext cx="14805903" cy="4756736"/>
            <a:chOff x="0" y="0"/>
            <a:chExt cx="3899497" cy="1252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99497" cy="1252803"/>
            </a:xfrm>
            <a:custGeom>
              <a:avLst/>
              <a:gdLst/>
              <a:ahLst/>
              <a:cxnLst/>
              <a:rect r="r" b="b" t="t" l="l"/>
              <a:pathLst>
                <a:path h="1252803" w="3899497">
                  <a:moveTo>
                    <a:pt x="26668" y="0"/>
                  </a:moveTo>
                  <a:lnTo>
                    <a:pt x="3872829" y="0"/>
                  </a:lnTo>
                  <a:cubicBezTo>
                    <a:pt x="3879902" y="0"/>
                    <a:pt x="3886685" y="2810"/>
                    <a:pt x="3891686" y="7811"/>
                  </a:cubicBezTo>
                  <a:cubicBezTo>
                    <a:pt x="3896688" y="12812"/>
                    <a:pt x="3899497" y="19595"/>
                    <a:pt x="3899497" y="26668"/>
                  </a:cubicBezTo>
                  <a:lnTo>
                    <a:pt x="3899497" y="1226135"/>
                  </a:lnTo>
                  <a:cubicBezTo>
                    <a:pt x="3899497" y="1240863"/>
                    <a:pt x="3887558" y="1252803"/>
                    <a:pt x="3872829" y="1252803"/>
                  </a:cubicBezTo>
                  <a:lnTo>
                    <a:pt x="26668" y="1252803"/>
                  </a:lnTo>
                  <a:cubicBezTo>
                    <a:pt x="19595" y="1252803"/>
                    <a:pt x="12812" y="1249993"/>
                    <a:pt x="7811" y="1244992"/>
                  </a:cubicBezTo>
                  <a:cubicBezTo>
                    <a:pt x="2810" y="1239991"/>
                    <a:pt x="0" y="1233208"/>
                    <a:pt x="0" y="1226135"/>
                  </a:cubicBezTo>
                  <a:lnTo>
                    <a:pt x="0" y="26668"/>
                  </a:lnTo>
                  <a:cubicBezTo>
                    <a:pt x="0" y="19595"/>
                    <a:pt x="2810" y="12812"/>
                    <a:pt x="7811" y="7811"/>
                  </a:cubicBezTo>
                  <a:cubicBezTo>
                    <a:pt x="12812" y="2810"/>
                    <a:pt x="19595" y="0"/>
                    <a:pt x="26668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3899497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891053" y="2870270"/>
            <a:ext cx="13815529" cy="6116207"/>
            <a:chOff x="0" y="0"/>
            <a:chExt cx="18420705" cy="8154943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7543088"/>
              <a:ext cx="18420705" cy="6118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5"/>
                </a:lnSpc>
              </a:pP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28575"/>
              <a:ext cx="18420705" cy="68012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Regiones hidrofóbicas y hidrofílicas</a:t>
              </a:r>
            </a:p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Temperatura y pH: Un exceso de calor o un pH inadecuado pueden hacer que las proteínas se desnaturalicen (se descompongan).</a:t>
              </a:r>
            </a:p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Mutaciones: Las alteraciones en la secuencia de ADN pueden resultar en aminoácidos incorrectos, lo que provoca un plegamiento inadecuado.</a:t>
              </a:r>
            </a:p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Proteínas chaperonas: facilitan el correcto plegamiento de las proteínas.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03861" y="1181100"/>
            <a:ext cx="15455439" cy="1031341"/>
            <a:chOff x="0" y="0"/>
            <a:chExt cx="5387517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14617" y="1028700"/>
            <a:ext cx="15455439" cy="1031341"/>
            <a:chOff x="0" y="0"/>
            <a:chExt cx="5387517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407543" y="1235443"/>
            <a:ext cx="11469587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Chemical reactions &amp; enzymes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03861" y="2648941"/>
            <a:ext cx="15455439" cy="4756736"/>
            <a:chOff x="0" y="0"/>
            <a:chExt cx="4070568" cy="1252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2892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14617" y="2496541"/>
            <a:ext cx="15455439" cy="4756736"/>
            <a:chOff x="0" y="0"/>
            <a:chExt cx="4070568" cy="1252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14617" y="2762885"/>
            <a:ext cx="15223702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Chemical reaction</a:t>
            </a: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: a process that changes one set of compounds into another ( fire burning)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Reactants</a:t>
            </a: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: the chemicals that changes 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Products</a:t>
            </a: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: the elements/ compounds made from the reaction 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Chemical reactions involve changes in the chemical bonds that join atoms in compounds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03861" y="1181100"/>
            <a:ext cx="15455439" cy="1031341"/>
            <a:chOff x="0" y="0"/>
            <a:chExt cx="5387517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14617" y="1028700"/>
            <a:ext cx="15455439" cy="1031341"/>
            <a:chOff x="0" y="0"/>
            <a:chExt cx="5387517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407543" y="1235443"/>
            <a:ext cx="11469587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Reacciones químicas y enzimas.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03861" y="2648941"/>
            <a:ext cx="15455439" cy="4756736"/>
            <a:chOff x="0" y="0"/>
            <a:chExt cx="4070568" cy="1252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2892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14617" y="2496541"/>
            <a:ext cx="15455439" cy="4756736"/>
            <a:chOff x="0" y="0"/>
            <a:chExt cx="4070568" cy="1252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14617" y="2762885"/>
            <a:ext cx="15223702" cy="3469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06532" indent="-353266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Reacción química: proceso que convierte un grupo de compuestos en otro (combustión por fuego)</a:t>
            </a:r>
          </a:p>
          <a:p>
            <a:pPr algn="ctr" marL="706532" indent="-353266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Reactivos: los compuestos que se transforman </a:t>
            </a:r>
          </a:p>
          <a:p>
            <a:pPr algn="ctr" marL="706532" indent="-353266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Productos: los elementos o compuestos que se obtienen de la reacción. </a:t>
            </a:r>
          </a:p>
          <a:p>
            <a:pPr algn="ctr" marL="706532" indent="-353266" lvl="1">
              <a:lnSpc>
                <a:spcPts val="4581"/>
              </a:lnSpc>
              <a:buFont typeface="Arial"/>
              <a:buChar char="•"/>
            </a:pPr>
            <a:r>
              <a:rPr lang="en-US" sz="3272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Las reacciones químicas suponen modificaciones en los enlaces químicos que conectan los átomos en los compuestos.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624361" y="1018606"/>
            <a:ext cx="11039277" cy="172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Energy in reactions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3845591"/>
            <a:ext cx="16414046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Review: Chemical reactions require reactants and products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chemical reactions, energy is either released or absorbed whenever chemical bonds are formed or broken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other words</a:t>
            </a: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chemical reactions can either give off energy(released) or need energy to get going(absorbed)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( powering a toy car: energy released, Baking a cookie: energy absorbed)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Organisms need energy to carry out reactions 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stay alive: plants need solar energy and animals eat foods for energy- metabolism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03861" y="1181100"/>
            <a:ext cx="15455439" cy="1031341"/>
            <a:chOff x="0" y="0"/>
            <a:chExt cx="5387517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14617" y="1028700"/>
            <a:ext cx="15455439" cy="1031341"/>
            <a:chOff x="0" y="0"/>
            <a:chExt cx="5387517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407543" y="1235443"/>
            <a:ext cx="11469587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ENERGY IN REACTIONS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03861" y="2648941"/>
            <a:ext cx="15455439" cy="4756736"/>
            <a:chOff x="0" y="0"/>
            <a:chExt cx="4070568" cy="1252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2892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14617" y="2496541"/>
            <a:ext cx="15455439" cy="4756736"/>
            <a:chOff x="0" y="0"/>
            <a:chExt cx="4070568" cy="1252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14617" y="2762885"/>
            <a:ext cx="15223702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In chemical reactions, energy is either released or absorbed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reactions that release energy often happen automatically, reactions that absorb energy require a source of energy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03861" y="1181100"/>
            <a:ext cx="15455439" cy="1031341"/>
            <a:chOff x="0" y="0"/>
            <a:chExt cx="5387517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14617" y="1028700"/>
            <a:ext cx="15455439" cy="1031341"/>
            <a:chOff x="0" y="0"/>
            <a:chExt cx="5387517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407543" y="1235443"/>
            <a:ext cx="11469587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ENERGÍA EN LAS REACCIONES QUÍMICAS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03861" y="2648941"/>
            <a:ext cx="15455439" cy="4756736"/>
            <a:chOff x="0" y="0"/>
            <a:chExt cx="4070568" cy="1252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2892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14617" y="2496541"/>
            <a:ext cx="15455439" cy="4756736"/>
            <a:chOff x="0" y="0"/>
            <a:chExt cx="4070568" cy="1252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14617" y="2762885"/>
            <a:ext cx="15223702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En las reacciones químicas, se libera o se absorbe energía.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Las reacciones que liberan energía suelen suceder de forma automática, mientras que las reacciones que absorben energía necesitan una fuente de energía.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466704"/>
            <a:ext cx="16230600" cy="5943996"/>
            <a:chOff x="0" y="0"/>
            <a:chExt cx="4274726" cy="15654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565497"/>
            </a:xfrm>
            <a:custGeom>
              <a:avLst/>
              <a:gdLst/>
              <a:ahLst/>
              <a:cxnLst/>
              <a:rect r="r" b="b" t="t" l="l"/>
              <a:pathLst>
                <a:path h="156549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541170"/>
                  </a:lnTo>
                  <a:cubicBezTo>
                    <a:pt x="4274726" y="1554605"/>
                    <a:pt x="4263834" y="1565497"/>
                    <a:pt x="4250399" y="1565497"/>
                  </a:cubicBezTo>
                  <a:lnTo>
                    <a:pt x="24327" y="1565497"/>
                  </a:lnTo>
                  <a:cubicBezTo>
                    <a:pt x="10891" y="1565497"/>
                    <a:pt x="0" y="1554605"/>
                    <a:pt x="0" y="154117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6321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19056" y="3314304"/>
            <a:ext cx="16230600" cy="5943996"/>
            <a:chOff x="0" y="0"/>
            <a:chExt cx="4274726" cy="1565497"/>
          </a:xfrm>
        </p:grpSpPr>
        <p:sp>
          <p:nvSpPr>
            <p:cNvPr name="Freeform 7" id="7">
              <a:hlinkClick r:id="rId3" tooltip="https://youtu.be/hok2hyED9go?si=d3KbAjlBgdkGnCyp"/>
            </p:cNvPr>
            <p:cNvSpPr/>
            <p:nvPr/>
          </p:nvSpPr>
          <p:spPr>
            <a:xfrm flipH="false" flipV="false" rot="0">
              <a:off x="0" y="0"/>
              <a:ext cx="4274726" cy="1565497"/>
            </a:xfrm>
            <a:custGeom>
              <a:avLst/>
              <a:gdLst/>
              <a:ahLst/>
              <a:cxnLst/>
              <a:rect r="r" b="b" t="t" l="l"/>
              <a:pathLst>
                <a:path h="156549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541170"/>
                  </a:lnTo>
                  <a:cubicBezTo>
                    <a:pt x="4274726" y="1554605"/>
                    <a:pt x="4263834" y="1565497"/>
                    <a:pt x="4250399" y="1565497"/>
                  </a:cubicBezTo>
                  <a:lnTo>
                    <a:pt x="24327" y="1565497"/>
                  </a:lnTo>
                  <a:cubicBezTo>
                    <a:pt x="10891" y="1565497"/>
                    <a:pt x="0" y="1554605"/>
                    <a:pt x="0" y="154117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16321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RESOURCES</a:t>
            </a:r>
          </a:p>
        </p:txBody>
      </p:sp>
      <p:pic>
        <p:nvPicPr>
          <p:cNvPr name="Picture 16" id="16"/>
          <p:cNvPicPr>
            <a:picLocks noChangeAspect="true"/>
          </p:cNvPicPr>
          <p:nvPr>
            <a:videoFile r:link="rId5"/>
          </p:nvPr>
        </p:nvPicPr>
        <p:blipFill>
          <a:blip r:embed="rId4"/>
          <a:stretch>
            <a:fillRect/>
          </a:stretch>
        </p:blipFill>
        <p:spPr>
          <a:xfrm rot="0">
            <a:off x="9886309" y="4484482"/>
            <a:ext cx="6953767" cy="390844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>
            <a:videoFile r:link="rId6"/>
          </p:nvPr>
        </p:nvPicPr>
        <p:blipFill>
          <a:blip r:embed="rId4"/>
          <a:stretch>
            <a:fillRect/>
          </a:stretch>
        </p:blipFill>
        <p:spPr>
          <a:xfrm rot="0">
            <a:off x="2541792" y="4518882"/>
            <a:ext cx="6892564" cy="387404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748149">
            <a:off x="13274575" y="7943154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5" y="0"/>
                </a:lnTo>
                <a:lnTo>
                  <a:pt x="7020915" y="5246539"/>
                </a:lnTo>
                <a:lnTo>
                  <a:pt x="0" y="524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18309">
            <a:off x="-2032474" y="-1594569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6" y="0"/>
                </a:lnTo>
                <a:lnTo>
                  <a:pt x="7020916" y="5246538"/>
                </a:lnTo>
                <a:lnTo>
                  <a:pt x="0" y="524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82372" y="5735002"/>
            <a:ext cx="1172325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b="true" sz="48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ENZYMES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77722" y="4020502"/>
            <a:ext cx="14532557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UNIT TWO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748149">
            <a:off x="13274575" y="7943154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5" y="0"/>
                </a:lnTo>
                <a:lnTo>
                  <a:pt x="7020915" y="5246539"/>
                </a:lnTo>
                <a:lnTo>
                  <a:pt x="0" y="524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18309">
            <a:off x="-2032474" y="-1594569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6" y="0"/>
                </a:lnTo>
                <a:lnTo>
                  <a:pt x="7020916" y="5246538"/>
                </a:lnTo>
                <a:lnTo>
                  <a:pt x="0" y="524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82372" y="5735002"/>
            <a:ext cx="1172325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</a:pPr>
            <a:r>
              <a:rPr lang="en-US" b="true" sz="48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ENZIMAS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77722" y="4020502"/>
            <a:ext cx="14532557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000"/>
              </a:lnSpc>
            </a:pPr>
            <a:r>
              <a:rPr lang="en-US" sz="12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UNIDAD DOS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624361" y="1018606"/>
            <a:ext cx="11039277" cy="172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Energy in reactions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3845591"/>
            <a:ext cx="16414046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Review: Chemical reactions require reactants and products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chemical reactions, energy is either released or absorbed whenever chemical bonds are formed or broken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other words</a:t>
            </a: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chemical reactions can either give off energy(released) or need energy to get going(absorbed)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( powering a toy car: energy released, Baking a cookie: energy absorbed)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Organisms need energy to carry out reactions 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stay alive: plants need solar energy and animals eat foods for energy- metabolism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624361" y="1113856"/>
            <a:ext cx="11039277" cy="956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55"/>
              </a:lnSpc>
            </a:pPr>
            <a:r>
              <a:rPr lang="en-US" sz="5467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Energía en las reacciones químicas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3845591"/>
            <a:ext cx="16414046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Repaso: Las reacciones químicas necesitan reactivos y productos.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 las reacciones químicas, la energía se libera o se absorbe cada vez que se crean o se rompen enlaces químicos.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 otras palabras,</a:t>
            </a: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las reacciones químicas pueden liberar energía (liberada) o requerir energía para iniciarse (absorbida).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(Hacer funcionar un coche de juguete: energía liberada, hornear una galleta: energía absorbida)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Los seres vivos requieren energía para llevar a cabo reacciones que les permitan sobrevivir: 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las plantas obtienen energía del sol y los animales consumen alimentos para conseguir energía (metabolismo).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208912" y="5143500"/>
            <a:ext cx="12898875" cy="4906802"/>
          </a:xfrm>
          <a:custGeom>
            <a:avLst/>
            <a:gdLst/>
            <a:ahLst/>
            <a:cxnLst/>
            <a:rect r="r" b="b" t="t" l="l"/>
            <a:pathLst>
              <a:path h="4906802" w="12898875">
                <a:moveTo>
                  <a:pt x="0" y="0"/>
                </a:moveTo>
                <a:lnTo>
                  <a:pt x="12898876" y="0"/>
                </a:lnTo>
                <a:lnTo>
                  <a:pt x="12898876" y="4906802"/>
                </a:lnTo>
                <a:lnTo>
                  <a:pt x="0" y="4906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011936" y="1297375"/>
            <a:ext cx="8568928" cy="149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39"/>
              </a:lnSpc>
            </a:pPr>
            <a:r>
              <a:rPr lang="en-US" sz="85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ACTIVATION ENERGY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3836066"/>
            <a:ext cx="17259300" cy="141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195" indent="-442598" lvl="1">
              <a:lnSpc>
                <a:spcPts val="5740"/>
              </a:lnSpc>
              <a:buFont typeface="Arial"/>
              <a:buChar char="•"/>
            </a:pPr>
            <a:r>
              <a:rPr lang="en-US" b="true" sz="41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Activation energy</a:t>
            </a:r>
            <a:r>
              <a:rPr lang="en-US" b="true" sz="4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the energy that is needed to get a reaction started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208912" y="5143500"/>
            <a:ext cx="12898875" cy="4906802"/>
          </a:xfrm>
          <a:custGeom>
            <a:avLst/>
            <a:gdLst/>
            <a:ahLst/>
            <a:cxnLst/>
            <a:rect r="r" b="b" t="t" l="l"/>
            <a:pathLst>
              <a:path h="4906802" w="12898875">
                <a:moveTo>
                  <a:pt x="0" y="0"/>
                </a:moveTo>
                <a:lnTo>
                  <a:pt x="12898876" y="0"/>
                </a:lnTo>
                <a:lnTo>
                  <a:pt x="12898876" y="4906802"/>
                </a:lnTo>
                <a:lnTo>
                  <a:pt x="0" y="4906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011936" y="1335475"/>
            <a:ext cx="8568928" cy="122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831"/>
              </a:lnSpc>
            </a:pPr>
            <a:r>
              <a:rPr lang="en-US" sz="7022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Energía de activación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3836066"/>
            <a:ext cx="17259300" cy="141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195" indent="-442598" lvl="1">
              <a:lnSpc>
                <a:spcPts val="5740"/>
              </a:lnSpc>
              <a:buFont typeface="Arial"/>
              <a:buChar char="•"/>
            </a:pPr>
            <a:r>
              <a:rPr lang="en-US" b="true" sz="41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Energía de activación: </a:t>
            </a:r>
            <a:r>
              <a:rPr lang="en-US" b="true" sz="4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 energía requerida para comenzar una reacción.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101681" y="1206255"/>
            <a:ext cx="4084638" cy="149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39"/>
              </a:lnSpc>
            </a:pPr>
            <a:r>
              <a:rPr lang="en-US" sz="85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Enzymes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52065" y="3919855"/>
            <a:ext cx="16688669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Some chemical reactions that we need to stay alive would haven slowly, or would need ALOT of activation energy if it weren’t for enzymes/catalysts.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Catalysts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or enzymes, speeds up reactions by lowing how much activation energy is needed.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Enzymes are very specific.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reactions, reactants collide and interact with each other, breaking and reforming bonds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enzymes provide a site where reactants can collide, reducing the energy needed for the reaction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. 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reactants that interact with the enzymes are called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substrates.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208912" y="5143500"/>
            <a:ext cx="12898875" cy="4906802"/>
          </a:xfrm>
          <a:custGeom>
            <a:avLst/>
            <a:gdLst/>
            <a:ahLst/>
            <a:cxnLst/>
            <a:rect r="r" b="b" t="t" l="l"/>
            <a:pathLst>
              <a:path h="4906802" w="12898875">
                <a:moveTo>
                  <a:pt x="0" y="0"/>
                </a:moveTo>
                <a:lnTo>
                  <a:pt x="12898876" y="0"/>
                </a:lnTo>
                <a:lnTo>
                  <a:pt x="12898876" y="4906802"/>
                </a:lnTo>
                <a:lnTo>
                  <a:pt x="0" y="4906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011936" y="1297375"/>
            <a:ext cx="8568928" cy="149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39"/>
              </a:lnSpc>
            </a:pPr>
            <a:r>
              <a:rPr lang="en-US" sz="85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ACTIVATION ENERGY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3836066"/>
            <a:ext cx="17259300" cy="141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195" indent="-442598" lvl="1">
              <a:lnSpc>
                <a:spcPts val="5740"/>
              </a:lnSpc>
              <a:buFont typeface="Arial"/>
              <a:buChar char="•"/>
            </a:pPr>
            <a:r>
              <a:rPr lang="en-US" b="true" sz="41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Activation energy</a:t>
            </a:r>
            <a:r>
              <a:rPr lang="en-US" b="true" sz="4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the energy that is needed to get a reaction started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101681" y="1206255"/>
            <a:ext cx="4084638" cy="149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039"/>
              </a:lnSpc>
            </a:pPr>
            <a:r>
              <a:rPr lang="en-US" sz="85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Enzimas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52065" y="3929380"/>
            <a:ext cx="16688669" cy="5951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5241" indent="-332621" lvl="1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Algunas reacciones químicas que son esenciales para nuestra supervivencia ocurrirían de manera muy lenta o requerirían una gran cantidad de energía de activación si no contáramos con las enzimas o los catalizadores.</a:t>
            </a:r>
          </a:p>
          <a:p>
            <a:pPr algn="l" marL="665241" indent="-332621" lvl="1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Los catalizadores, </a:t>
            </a:r>
            <a:r>
              <a:rPr lang="en-US" sz="30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también conocidos como enzimas, aceleran las reacciones al disminuir la cantidad de energía de activación que se necesita.</a:t>
            </a:r>
          </a:p>
          <a:p>
            <a:pPr algn="l" marL="665241" indent="-332621" lvl="1">
              <a:lnSpc>
                <a:spcPts val="4313"/>
              </a:lnSpc>
              <a:buFont typeface="Arial"/>
              <a:buChar char="•"/>
            </a:pPr>
            <a:r>
              <a:rPr lang="en-US" sz="3081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Las enzimas son bastante específicas.</a:t>
            </a:r>
          </a:p>
          <a:p>
            <a:pPr algn="l" marL="665241" indent="-332621" lvl="1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 las reacciones, los reactivos se encuentran y se relacionan, rompiendo y formando enlaces de nuevo.</a:t>
            </a:r>
          </a:p>
          <a:p>
            <a:pPr algn="l" marL="1330483" indent="-443494" lvl="2">
              <a:lnSpc>
                <a:spcPts val="4313"/>
              </a:lnSpc>
              <a:buFont typeface="Arial"/>
              <a:buChar char="⚬"/>
            </a:pPr>
            <a:r>
              <a:rPr lang="en-US" sz="30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Las enzimas ofrecen un lugar donde los reactivos pueden chocar, disminuyendo la energía requerida para la reacción. </a:t>
            </a:r>
          </a:p>
          <a:p>
            <a:pPr algn="l" marL="1330483" indent="-443494" lvl="2">
              <a:lnSpc>
                <a:spcPts val="4313"/>
              </a:lnSpc>
              <a:buFont typeface="Arial"/>
              <a:buChar char="⚬"/>
            </a:pPr>
            <a:r>
              <a:rPr lang="en-US" sz="30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Los compuestos que interactúan con las enzimas se llaman </a:t>
            </a:r>
            <a:r>
              <a:rPr lang="en-US" sz="308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sustratos.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96980" y="348798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386687" y="1263087"/>
            <a:ext cx="3514626" cy="1288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Enzymes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81100" y="3845591"/>
            <a:ext cx="16078200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substrates bind to a site on the enzyme called the 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active site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substrates and enzyme fit together like puzzle pieces and are held together by weak forces like hydrogen bonds.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Because the activity of an enzyme depends on the structure of the active site, conditions that tend to change protein structure can affect enzyme activity.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Conditions that affect enzyme shape: temperature, pH, etc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96980" y="348798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386687" y="1263087"/>
            <a:ext cx="3514626" cy="1288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59"/>
              </a:lnSpc>
            </a:pPr>
            <a:r>
              <a:rPr lang="en-US" sz="73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Enzimas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81100" y="3845591"/>
            <a:ext cx="16078200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Los sustratos se acoplan a una parte de la enzima conocida como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sitio activo.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Los sustratos y la enzima se ensamblan como piezas de un rompecabezas y se mantienen unidos por fuerzas débiles, como los enlaces de hidrógeno.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Como la actividad de una enzima está relacionada con la estructura de su sitio activo, cualquier condición que altere la estructura de la proteína puede influir en la actividad enzimática.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Condiciones que influyen en la forma de la enzima: temperatura, pH, etc.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172793" y="1439936"/>
            <a:ext cx="9942414" cy="1229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13. Enzymes: Guided notes</a:t>
            </a:r>
          </a:p>
        </p:txBody>
      </p:sp>
      <p:pic>
        <p:nvPicPr>
          <p:cNvPr name="Picture 17" id="17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3936881" y="3295629"/>
            <a:ext cx="1098137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172793" y="1478036"/>
            <a:ext cx="9942414" cy="922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25"/>
              </a:lnSpc>
            </a:pPr>
            <a:r>
              <a:rPr lang="en-US" sz="5303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13. Enzimas: apuntes orientativos</a:t>
            </a:r>
          </a:p>
        </p:txBody>
      </p:sp>
      <p:pic>
        <p:nvPicPr>
          <p:cNvPr name="Picture 17" id="17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3936881" y="3295629"/>
            <a:ext cx="1098137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1300" y="561216"/>
            <a:ext cx="15188010" cy="176472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5997" y="0"/>
                  </a:moveTo>
                  <a:lnTo>
                    <a:pt x="4248729" y="0"/>
                  </a:lnTo>
                  <a:cubicBezTo>
                    <a:pt x="4263087" y="0"/>
                    <a:pt x="4274726" y="11639"/>
                    <a:pt x="4274726" y="25997"/>
                  </a:cubicBezTo>
                  <a:lnTo>
                    <a:pt x="4274726" y="470692"/>
                  </a:lnTo>
                  <a:cubicBezTo>
                    <a:pt x="4274726" y="477587"/>
                    <a:pt x="4271987" y="484199"/>
                    <a:pt x="4267112" y="489075"/>
                  </a:cubicBezTo>
                  <a:cubicBezTo>
                    <a:pt x="4262236" y="493950"/>
                    <a:pt x="4255624" y="496689"/>
                    <a:pt x="4248729" y="496689"/>
                  </a:cubicBezTo>
                  <a:lnTo>
                    <a:pt x="25997" y="496689"/>
                  </a:lnTo>
                  <a:cubicBezTo>
                    <a:pt x="11639" y="496689"/>
                    <a:pt x="0" y="485050"/>
                    <a:pt x="0" y="470692"/>
                  </a:cubicBezTo>
                  <a:lnTo>
                    <a:pt x="0" y="25997"/>
                  </a:lnTo>
                  <a:cubicBezTo>
                    <a:pt x="0" y="11639"/>
                    <a:pt x="11639" y="0"/>
                    <a:pt x="2599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478690" y="418605"/>
            <a:ext cx="15188010" cy="176472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5997" y="0"/>
                  </a:moveTo>
                  <a:lnTo>
                    <a:pt x="4248729" y="0"/>
                  </a:lnTo>
                  <a:cubicBezTo>
                    <a:pt x="4263087" y="0"/>
                    <a:pt x="4274726" y="11639"/>
                    <a:pt x="4274726" y="25997"/>
                  </a:cubicBezTo>
                  <a:lnTo>
                    <a:pt x="4274726" y="470692"/>
                  </a:lnTo>
                  <a:cubicBezTo>
                    <a:pt x="4274726" y="477587"/>
                    <a:pt x="4271987" y="484199"/>
                    <a:pt x="4267112" y="489075"/>
                  </a:cubicBezTo>
                  <a:cubicBezTo>
                    <a:pt x="4262236" y="493950"/>
                    <a:pt x="4255624" y="496689"/>
                    <a:pt x="4248729" y="496689"/>
                  </a:cubicBezTo>
                  <a:lnTo>
                    <a:pt x="25997" y="496689"/>
                  </a:lnTo>
                  <a:cubicBezTo>
                    <a:pt x="11639" y="496689"/>
                    <a:pt x="0" y="485050"/>
                    <a:pt x="0" y="470692"/>
                  </a:cubicBezTo>
                  <a:lnTo>
                    <a:pt x="0" y="25997"/>
                  </a:lnTo>
                  <a:cubicBezTo>
                    <a:pt x="0" y="11639"/>
                    <a:pt x="11639" y="0"/>
                    <a:pt x="2599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855851" y="3176706"/>
            <a:ext cx="6138364" cy="6191085"/>
            <a:chOff x="0" y="0"/>
            <a:chExt cx="1435815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35815" cy="1448147"/>
            </a:xfrm>
            <a:custGeom>
              <a:avLst/>
              <a:gdLst/>
              <a:ahLst/>
              <a:cxnLst/>
              <a:rect r="r" b="b" t="t" l="l"/>
              <a:pathLst>
                <a:path h="1448147" w="1435815">
                  <a:moveTo>
                    <a:pt x="64323" y="0"/>
                  </a:moveTo>
                  <a:lnTo>
                    <a:pt x="1371492" y="0"/>
                  </a:lnTo>
                  <a:cubicBezTo>
                    <a:pt x="1388552" y="0"/>
                    <a:pt x="1404913" y="6777"/>
                    <a:pt x="1416975" y="18840"/>
                  </a:cubicBezTo>
                  <a:cubicBezTo>
                    <a:pt x="1429038" y="30903"/>
                    <a:pt x="1435815" y="47263"/>
                    <a:pt x="1435815" y="64323"/>
                  </a:cubicBezTo>
                  <a:lnTo>
                    <a:pt x="1435815" y="1383824"/>
                  </a:lnTo>
                  <a:cubicBezTo>
                    <a:pt x="1435815" y="1400884"/>
                    <a:pt x="1429038" y="1417245"/>
                    <a:pt x="1416975" y="1429307"/>
                  </a:cubicBezTo>
                  <a:cubicBezTo>
                    <a:pt x="1404913" y="1441370"/>
                    <a:pt x="1388552" y="1448147"/>
                    <a:pt x="1371492" y="1448147"/>
                  </a:cubicBezTo>
                  <a:lnTo>
                    <a:pt x="64323" y="1448147"/>
                  </a:lnTo>
                  <a:cubicBezTo>
                    <a:pt x="47263" y="1448147"/>
                    <a:pt x="30903" y="1441370"/>
                    <a:pt x="18840" y="1429307"/>
                  </a:cubicBezTo>
                  <a:cubicBezTo>
                    <a:pt x="6777" y="1417245"/>
                    <a:pt x="0" y="1400884"/>
                    <a:pt x="0" y="1383824"/>
                  </a:cubicBezTo>
                  <a:lnTo>
                    <a:pt x="0" y="64323"/>
                  </a:lnTo>
                  <a:cubicBezTo>
                    <a:pt x="0" y="47263"/>
                    <a:pt x="6777" y="30903"/>
                    <a:pt x="18840" y="18840"/>
                  </a:cubicBezTo>
                  <a:cubicBezTo>
                    <a:pt x="30903" y="6777"/>
                    <a:pt x="47263" y="0"/>
                    <a:pt x="64323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435815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629698" y="2698978"/>
            <a:ext cx="9782002" cy="7052339"/>
            <a:chOff x="0" y="0"/>
            <a:chExt cx="22880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880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2288093">
                  <a:moveTo>
                    <a:pt x="40364" y="0"/>
                  </a:moveTo>
                  <a:lnTo>
                    <a:pt x="2247729" y="0"/>
                  </a:lnTo>
                  <a:cubicBezTo>
                    <a:pt x="2270022" y="0"/>
                    <a:pt x="2288093" y="18071"/>
                    <a:pt x="2288093" y="40364"/>
                  </a:cubicBezTo>
                  <a:lnTo>
                    <a:pt x="2288093" y="1609238"/>
                  </a:lnTo>
                  <a:cubicBezTo>
                    <a:pt x="2288093" y="1619943"/>
                    <a:pt x="2283840" y="1630210"/>
                    <a:pt x="2276271" y="1637779"/>
                  </a:cubicBezTo>
                  <a:cubicBezTo>
                    <a:pt x="2268701" y="1645349"/>
                    <a:pt x="2258434" y="1649602"/>
                    <a:pt x="2247729" y="1649602"/>
                  </a:cubicBezTo>
                  <a:lnTo>
                    <a:pt x="40364" y="1649602"/>
                  </a:lnTo>
                  <a:cubicBezTo>
                    <a:pt x="18071" y="1649602"/>
                    <a:pt x="0" y="1631530"/>
                    <a:pt x="0" y="1609238"/>
                  </a:cubicBezTo>
                  <a:lnTo>
                    <a:pt x="0" y="40364"/>
                  </a:lnTo>
                  <a:cubicBezTo>
                    <a:pt x="0" y="18071"/>
                    <a:pt x="18071" y="0"/>
                    <a:pt x="403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22880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411111" y="2569290"/>
            <a:ext cx="6574592" cy="7182027"/>
          </a:xfrm>
          <a:custGeom>
            <a:avLst/>
            <a:gdLst/>
            <a:ahLst/>
            <a:cxnLst/>
            <a:rect r="r" b="b" t="t" l="l"/>
            <a:pathLst>
              <a:path h="7182027" w="6574592">
                <a:moveTo>
                  <a:pt x="0" y="0"/>
                </a:moveTo>
                <a:lnTo>
                  <a:pt x="6574592" y="0"/>
                </a:lnTo>
                <a:lnTo>
                  <a:pt x="6574592" y="7182027"/>
                </a:lnTo>
                <a:lnTo>
                  <a:pt x="0" y="71820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759946" y="631028"/>
            <a:ext cx="10625498" cy="1197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4"/>
              </a:lnSpc>
            </a:pPr>
            <a:r>
              <a:rPr lang="en-US" sz="692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Effects of Enzymes:ACTIVITY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726222" y="2613253"/>
            <a:ext cx="9588954" cy="7114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5"/>
              </a:lnSpc>
            </a:pPr>
            <a:r>
              <a:rPr lang="en-US" sz="450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According to the graph, the enzyme (</a:t>
            </a:r>
            <a:r>
              <a:rPr lang="en-US" sz="4503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DOES OR DOES NOT</a:t>
            </a:r>
            <a:r>
              <a:rPr lang="en-US" sz="450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 affect the intial energy of the reactants. The enzyme </a:t>
            </a:r>
            <a:r>
              <a:rPr lang="en-US" sz="4503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(INCREASES or DECREASES)</a:t>
            </a:r>
            <a:r>
              <a:rPr lang="en-US" sz="450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the activation energy. The overall energy released </a:t>
            </a:r>
            <a:r>
              <a:rPr lang="en-US" sz="4503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(INCREASES/DECREASES/STAYS THE SAME)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1300" y="561216"/>
            <a:ext cx="15188010" cy="176472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5997" y="0"/>
                  </a:moveTo>
                  <a:lnTo>
                    <a:pt x="4248729" y="0"/>
                  </a:lnTo>
                  <a:cubicBezTo>
                    <a:pt x="4263087" y="0"/>
                    <a:pt x="4274726" y="11639"/>
                    <a:pt x="4274726" y="25997"/>
                  </a:cubicBezTo>
                  <a:lnTo>
                    <a:pt x="4274726" y="470692"/>
                  </a:lnTo>
                  <a:cubicBezTo>
                    <a:pt x="4274726" y="477587"/>
                    <a:pt x="4271987" y="484199"/>
                    <a:pt x="4267112" y="489075"/>
                  </a:cubicBezTo>
                  <a:cubicBezTo>
                    <a:pt x="4262236" y="493950"/>
                    <a:pt x="4255624" y="496689"/>
                    <a:pt x="4248729" y="496689"/>
                  </a:cubicBezTo>
                  <a:lnTo>
                    <a:pt x="25997" y="496689"/>
                  </a:lnTo>
                  <a:cubicBezTo>
                    <a:pt x="11639" y="496689"/>
                    <a:pt x="0" y="485050"/>
                    <a:pt x="0" y="470692"/>
                  </a:cubicBezTo>
                  <a:lnTo>
                    <a:pt x="0" y="25997"/>
                  </a:lnTo>
                  <a:cubicBezTo>
                    <a:pt x="0" y="11639"/>
                    <a:pt x="11639" y="0"/>
                    <a:pt x="2599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478690" y="418605"/>
            <a:ext cx="15188010" cy="176472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5997" y="0"/>
                  </a:moveTo>
                  <a:lnTo>
                    <a:pt x="4248729" y="0"/>
                  </a:lnTo>
                  <a:cubicBezTo>
                    <a:pt x="4263087" y="0"/>
                    <a:pt x="4274726" y="11639"/>
                    <a:pt x="4274726" y="25997"/>
                  </a:cubicBezTo>
                  <a:lnTo>
                    <a:pt x="4274726" y="470692"/>
                  </a:lnTo>
                  <a:cubicBezTo>
                    <a:pt x="4274726" y="477587"/>
                    <a:pt x="4271987" y="484199"/>
                    <a:pt x="4267112" y="489075"/>
                  </a:cubicBezTo>
                  <a:cubicBezTo>
                    <a:pt x="4262236" y="493950"/>
                    <a:pt x="4255624" y="496689"/>
                    <a:pt x="4248729" y="496689"/>
                  </a:cubicBezTo>
                  <a:lnTo>
                    <a:pt x="25997" y="496689"/>
                  </a:lnTo>
                  <a:cubicBezTo>
                    <a:pt x="11639" y="496689"/>
                    <a:pt x="0" y="485050"/>
                    <a:pt x="0" y="470692"/>
                  </a:cubicBezTo>
                  <a:lnTo>
                    <a:pt x="0" y="25997"/>
                  </a:lnTo>
                  <a:cubicBezTo>
                    <a:pt x="0" y="11639"/>
                    <a:pt x="11639" y="0"/>
                    <a:pt x="2599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855851" y="3176706"/>
            <a:ext cx="6138364" cy="6191085"/>
            <a:chOff x="0" y="0"/>
            <a:chExt cx="1435815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35815" cy="1448147"/>
            </a:xfrm>
            <a:custGeom>
              <a:avLst/>
              <a:gdLst/>
              <a:ahLst/>
              <a:cxnLst/>
              <a:rect r="r" b="b" t="t" l="l"/>
              <a:pathLst>
                <a:path h="1448147" w="1435815">
                  <a:moveTo>
                    <a:pt x="64323" y="0"/>
                  </a:moveTo>
                  <a:lnTo>
                    <a:pt x="1371492" y="0"/>
                  </a:lnTo>
                  <a:cubicBezTo>
                    <a:pt x="1388552" y="0"/>
                    <a:pt x="1404913" y="6777"/>
                    <a:pt x="1416975" y="18840"/>
                  </a:cubicBezTo>
                  <a:cubicBezTo>
                    <a:pt x="1429038" y="30903"/>
                    <a:pt x="1435815" y="47263"/>
                    <a:pt x="1435815" y="64323"/>
                  </a:cubicBezTo>
                  <a:lnTo>
                    <a:pt x="1435815" y="1383824"/>
                  </a:lnTo>
                  <a:cubicBezTo>
                    <a:pt x="1435815" y="1400884"/>
                    <a:pt x="1429038" y="1417245"/>
                    <a:pt x="1416975" y="1429307"/>
                  </a:cubicBezTo>
                  <a:cubicBezTo>
                    <a:pt x="1404913" y="1441370"/>
                    <a:pt x="1388552" y="1448147"/>
                    <a:pt x="1371492" y="1448147"/>
                  </a:cubicBezTo>
                  <a:lnTo>
                    <a:pt x="64323" y="1448147"/>
                  </a:lnTo>
                  <a:cubicBezTo>
                    <a:pt x="47263" y="1448147"/>
                    <a:pt x="30903" y="1441370"/>
                    <a:pt x="18840" y="1429307"/>
                  </a:cubicBezTo>
                  <a:cubicBezTo>
                    <a:pt x="6777" y="1417245"/>
                    <a:pt x="0" y="1400884"/>
                    <a:pt x="0" y="1383824"/>
                  </a:cubicBezTo>
                  <a:lnTo>
                    <a:pt x="0" y="64323"/>
                  </a:lnTo>
                  <a:cubicBezTo>
                    <a:pt x="0" y="47263"/>
                    <a:pt x="6777" y="30903"/>
                    <a:pt x="18840" y="18840"/>
                  </a:cubicBezTo>
                  <a:cubicBezTo>
                    <a:pt x="30903" y="6777"/>
                    <a:pt x="47263" y="0"/>
                    <a:pt x="64323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435815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629698" y="2698978"/>
            <a:ext cx="9782002" cy="7052339"/>
            <a:chOff x="0" y="0"/>
            <a:chExt cx="22880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880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2288093">
                  <a:moveTo>
                    <a:pt x="40364" y="0"/>
                  </a:moveTo>
                  <a:lnTo>
                    <a:pt x="2247729" y="0"/>
                  </a:lnTo>
                  <a:cubicBezTo>
                    <a:pt x="2270022" y="0"/>
                    <a:pt x="2288093" y="18071"/>
                    <a:pt x="2288093" y="40364"/>
                  </a:cubicBezTo>
                  <a:lnTo>
                    <a:pt x="2288093" y="1609238"/>
                  </a:lnTo>
                  <a:cubicBezTo>
                    <a:pt x="2288093" y="1619943"/>
                    <a:pt x="2283840" y="1630210"/>
                    <a:pt x="2276271" y="1637779"/>
                  </a:cubicBezTo>
                  <a:cubicBezTo>
                    <a:pt x="2268701" y="1645349"/>
                    <a:pt x="2258434" y="1649602"/>
                    <a:pt x="2247729" y="1649602"/>
                  </a:cubicBezTo>
                  <a:lnTo>
                    <a:pt x="40364" y="1649602"/>
                  </a:lnTo>
                  <a:cubicBezTo>
                    <a:pt x="18071" y="1649602"/>
                    <a:pt x="0" y="1631530"/>
                    <a:pt x="0" y="1609238"/>
                  </a:cubicBezTo>
                  <a:lnTo>
                    <a:pt x="0" y="40364"/>
                  </a:lnTo>
                  <a:cubicBezTo>
                    <a:pt x="0" y="18071"/>
                    <a:pt x="18071" y="0"/>
                    <a:pt x="403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22880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411111" y="2569290"/>
            <a:ext cx="6574592" cy="7182027"/>
          </a:xfrm>
          <a:custGeom>
            <a:avLst/>
            <a:gdLst/>
            <a:ahLst/>
            <a:cxnLst/>
            <a:rect r="r" b="b" t="t" l="l"/>
            <a:pathLst>
              <a:path h="7182027" w="6574592">
                <a:moveTo>
                  <a:pt x="0" y="0"/>
                </a:moveTo>
                <a:lnTo>
                  <a:pt x="6574592" y="0"/>
                </a:lnTo>
                <a:lnTo>
                  <a:pt x="6574592" y="7182027"/>
                </a:lnTo>
                <a:lnTo>
                  <a:pt x="0" y="71820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759946" y="650078"/>
            <a:ext cx="10625498" cy="986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83"/>
              </a:lnSpc>
            </a:pPr>
            <a:r>
              <a:rPr lang="en-US" sz="5702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Efectos de las enzimas: ACTIVIDAD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726222" y="2613253"/>
            <a:ext cx="9588954" cy="632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5"/>
              </a:lnSpc>
            </a:pPr>
            <a:r>
              <a:rPr lang="en-US" sz="450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Según el gráfico, la enzima (AFECTA O NO) en la energía inicial de los reactivos. La enzima (AUMENTA o REDUCE) la energía de activación. La energía total liberada (AUMENTA/REDUCE/PERMANECE IGUAL)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748149">
            <a:off x="13274575" y="7943154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5" y="0"/>
                </a:lnTo>
                <a:lnTo>
                  <a:pt x="7020915" y="5246539"/>
                </a:lnTo>
                <a:lnTo>
                  <a:pt x="0" y="524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18309">
            <a:off x="-2032474" y="-1594569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6" y="0"/>
                </a:lnTo>
                <a:lnTo>
                  <a:pt x="7020916" y="5246538"/>
                </a:lnTo>
                <a:lnTo>
                  <a:pt x="0" y="524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82372" y="5735002"/>
            <a:ext cx="1172325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b="true" sz="48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CELL MEMBRANES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77722" y="4020502"/>
            <a:ext cx="14532557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UNIT TWO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748149">
            <a:off x="13274575" y="7943154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5" y="0"/>
                </a:lnTo>
                <a:lnTo>
                  <a:pt x="7020915" y="5246539"/>
                </a:lnTo>
                <a:lnTo>
                  <a:pt x="0" y="524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18309">
            <a:off x="-2032474" y="-1594569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6" y="0"/>
                </a:lnTo>
                <a:lnTo>
                  <a:pt x="7020916" y="5246538"/>
                </a:lnTo>
                <a:lnTo>
                  <a:pt x="0" y="524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82372" y="5735002"/>
            <a:ext cx="1172325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</a:pPr>
            <a:r>
              <a:rPr lang="en-US" b="true" sz="48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MEMBRANAS CELULARES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77722" y="4020502"/>
            <a:ext cx="14532557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000"/>
              </a:lnSpc>
            </a:pPr>
            <a:r>
              <a:rPr lang="en-US" sz="12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UNIDAD DOS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767054"/>
            <a:ext cx="16230600" cy="1933103"/>
            <a:chOff x="0" y="0"/>
            <a:chExt cx="4274726" cy="5091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614654"/>
            <a:ext cx="16230600" cy="1933103"/>
            <a:chOff x="0" y="0"/>
            <a:chExt cx="4274726" cy="5091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639216" y="3965256"/>
            <a:ext cx="15009567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How does the cell move materials through the plasma membrane?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ESSENTIAL QUESTIONS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101681" y="1206255"/>
            <a:ext cx="4084638" cy="149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39"/>
              </a:lnSpc>
            </a:pPr>
            <a:r>
              <a:rPr lang="en-US" sz="85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Enzymes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52065" y="3919855"/>
            <a:ext cx="16688669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Some chemical reactions that we need to stay alive would haven slowly, or would need ALOT of activation energy if it weren’t for enzymes/catalysts.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Catalysts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or enzymes, speeds up reactions by lowing how much activation energy is needed.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Enzymes are very specific.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reactions, reactants collide and interact with each other, breaking and reforming bonds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enzymes provide a site where reactants can collide, reducing the energy needed for the reaction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. 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reactants that interact with the enzymes are called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substrates.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767054"/>
            <a:ext cx="16230600" cy="1933103"/>
            <a:chOff x="0" y="0"/>
            <a:chExt cx="4274726" cy="5091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614654"/>
            <a:ext cx="16230600" cy="1933103"/>
            <a:chOff x="0" y="0"/>
            <a:chExt cx="4274726" cy="5091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639216" y="3965256"/>
            <a:ext cx="15009567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¿Cómo transporta la célula materiales a través de la membrana plasmática?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PREGUNTAS CLAVE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593320"/>
            <a:ext cx="13526137" cy="6382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2318" indent="-491159" lvl="1">
              <a:lnSpc>
                <a:spcPts val="5004"/>
              </a:lnSpc>
              <a:buFont typeface="Arial"/>
              <a:buChar char="•"/>
            </a:pPr>
            <a:r>
              <a:rPr lang="en-US" sz="45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The cell membrane is a semi-permeable barrier that seperaties a cell from the external environment.</a:t>
            </a:r>
          </a:p>
          <a:p>
            <a:pPr algn="l" marL="982318" indent="-491159" lvl="1">
              <a:lnSpc>
                <a:spcPts val="5004"/>
              </a:lnSpc>
              <a:buFont typeface="Arial"/>
              <a:buChar char="•"/>
            </a:pPr>
            <a:r>
              <a:rPr lang="en-US" sz="45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made of two phospholipid layers and are fluid </a:t>
            </a:r>
          </a:p>
          <a:p>
            <a:pPr algn="l" marL="982318" indent="-491159" lvl="1">
              <a:lnSpc>
                <a:spcPts val="5004"/>
              </a:lnSpc>
              <a:buFont typeface="Arial"/>
              <a:buChar char="•"/>
            </a:pPr>
            <a:r>
              <a:rPr lang="en-US" sz="45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Protein Molecules are in the lipid bilayer of most cell membranes</a:t>
            </a:r>
          </a:p>
          <a:p>
            <a:pPr algn="l" marL="982318" indent="-491159" lvl="1">
              <a:lnSpc>
                <a:spcPts val="5004"/>
              </a:lnSpc>
              <a:buFont typeface="Arial"/>
              <a:buChar char="•"/>
            </a:pPr>
            <a:r>
              <a:rPr lang="en-US" sz="4549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The cell membrane regulates what enters and leaves the cell and also protects and supports the cell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CELL MEMBRANE:OVERVIEW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612370"/>
            <a:ext cx="13526137" cy="6357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90226" indent="-445113" lvl="1">
              <a:lnSpc>
                <a:spcPts val="4535"/>
              </a:lnSpc>
              <a:buFont typeface="Arial"/>
              <a:buChar char="•"/>
            </a:pPr>
            <a:r>
              <a:rPr lang="en-US" sz="4123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La membrana celular actúa como una barrera semipermeable que separa la célula de su entorno exterior.</a:t>
            </a:r>
          </a:p>
          <a:p>
            <a:pPr algn="l" marL="890226" indent="-445113" lvl="1">
              <a:lnSpc>
                <a:spcPts val="4535"/>
              </a:lnSpc>
              <a:buFont typeface="Arial"/>
              <a:buChar char="•"/>
            </a:pPr>
            <a:r>
              <a:rPr lang="en-US" sz="4123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Están compuestas por dos capas de fosfolípidos y tienen una consistencia fluida. </a:t>
            </a:r>
          </a:p>
          <a:p>
            <a:pPr algn="l" marL="890226" indent="-445113" lvl="1">
              <a:lnSpc>
                <a:spcPts val="4535"/>
              </a:lnSpc>
              <a:buFont typeface="Arial"/>
              <a:buChar char="•"/>
            </a:pPr>
            <a:r>
              <a:rPr lang="en-US" sz="4123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Las moléculas de proteína están presentes en la bicapa lipídica de la mayoría de las membranas celulares.</a:t>
            </a:r>
          </a:p>
          <a:p>
            <a:pPr algn="l" marL="890226" indent="-445113" lvl="1">
              <a:lnSpc>
                <a:spcPts val="4535"/>
              </a:lnSpc>
              <a:buFont typeface="Arial"/>
              <a:buChar char="•"/>
            </a:pPr>
            <a:r>
              <a:rPr lang="en-US" sz="4123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La membrana celular controla lo que entra y sale de la célula, además de protegerla y darle soporte.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95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8"/>
              </a:lnSpc>
            </a:pPr>
            <a:r>
              <a:rPr lang="en-US" sz="7088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MEMBRANA CELULAR: RESUMEN GENERAL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645026" y="3429510"/>
            <a:ext cx="16766674" cy="6253516"/>
          </a:xfrm>
          <a:custGeom>
            <a:avLst/>
            <a:gdLst/>
            <a:ahLst/>
            <a:cxnLst/>
            <a:rect r="r" b="b" t="t" l="l"/>
            <a:pathLst>
              <a:path h="6253516" w="16766674">
                <a:moveTo>
                  <a:pt x="0" y="0"/>
                </a:moveTo>
                <a:lnTo>
                  <a:pt x="16766674" y="0"/>
                </a:lnTo>
                <a:lnTo>
                  <a:pt x="16766674" y="6253517"/>
                </a:lnTo>
                <a:lnTo>
                  <a:pt x="0" y="62535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95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8"/>
              </a:lnSpc>
            </a:pPr>
            <a:r>
              <a:rPr lang="en-US" sz="7088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MEMBRANA CELULAR: RESUMEN GENERAL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5235837" y="242152"/>
            <a:ext cx="8314301" cy="2645613"/>
          </a:xfrm>
          <a:custGeom>
            <a:avLst/>
            <a:gdLst/>
            <a:ahLst/>
            <a:cxnLst/>
            <a:rect r="r" b="b" t="t" l="l"/>
            <a:pathLst>
              <a:path h="2645613" w="8314301">
                <a:moveTo>
                  <a:pt x="0" y="0"/>
                </a:moveTo>
                <a:lnTo>
                  <a:pt x="8314302" y="0"/>
                </a:lnTo>
                <a:lnTo>
                  <a:pt x="8314302" y="2645614"/>
                </a:lnTo>
                <a:lnTo>
                  <a:pt x="0" y="2645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0911" t="0" r="0" b="-18237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57871" y="3538454"/>
            <a:ext cx="14415069" cy="591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Hydrophilic - water loving /interacts with water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exposed on both sides of the membrane(inside and outside)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hydrophobic- water hating/ doesn’t like to interact with wate</a:t>
            </a:r>
            <a:r>
              <a:rPr lang="en-US" sz="4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</a:t>
            </a:r>
          </a:p>
          <a:p>
            <a:pPr algn="l" marL="1813560" indent="-604520" lvl="2">
              <a:lnSpc>
                <a:spcPts val="588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fatty acid portion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only small  particles can freely pass across the membrane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5235837" y="242152"/>
            <a:ext cx="8314301" cy="2645613"/>
          </a:xfrm>
          <a:custGeom>
            <a:avLst/>
            <a:gdLst/>
            <a:ahLst/>
            <a:cxnLst/>
            <a:rect r="r" b="b" t="t" l="l"/>
            <a:pathLst>
              <a:path h="2645613" w="8314301">
                <a:moveTo>
                  <a:pt x="0" y="0"/>
                </a:moveTo>
                <a:lnTo>
                  <a:pt x="8314302" y="0"/>
                </a:lnTo>
                <a:lnTo>
                  <a:pt x="8314302" y="2645614"/>
                </a:lnTo>
                <a:lnTo>
                  <a:pt x="0" y="2645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0911" t="0" r="0" b="-18237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57871" y="3538454"/>
            <a:ext cx="14415069" cy="591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Hidrófilo: le encanta el agua/interactúa con el agua.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Expuesto en los dos lados de la membrana (interior y exterior)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Hidrofóbico: no le gusta el agua/no disfruta interactuar con el agua.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porción de grasa ácida</a:t>
            </a:r>
          </a:p>
          <a:p>
            <a:pPr algn="l" marL="1813560" indent="-604520" lvl="2">
              <a:lnSpc>
                <a:spcPts val="5880"/>
              </a:lnSpc>
              <a:buFont typeface="Arial"/>
              <a:buChar char="⚬"/>
            </a:pPr>
            <a:r>
              <a:rPr lang="en-US" sz="4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Solo las partículas pequeñas pueden atravesar la membrana sin problemas.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CELL TRANSPORT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46448" y="3838763"/>
            <a:ext cx="14046050" cy="5887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8" indent="-399414" lvl="1">
              <a:lnSpc>
                <a:spcPts val="5179"/>
              </a:lnSpc>
              <a:buFont typeface="Arial"/>
              <a:buChar char="•"/>
            </a:pPr>
            <a:r>
              <a:rPr lang="en-US" sz="3699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the cell membrane maintains homeostasis: molecules transport into and out of the cell to maintain internal balance</a:t>
            </a:r>
          </a:p>
          <a:p>
            <a:pPr algn="l" marL="798828" indent="-399414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When particles move into and out of the cell, it is called cellular transport</a:t>
            </a:r>
          </a:p>
          <a:p>
            <a:pPr algn="l" marL="798828" indent="-399414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2 Types of Transport: </a:t>
            </a:r>
          </a:p>
          <a:p>
            <a:pPr algn="l" marL="1597656" indent="-532552" lvl="2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Passive transport: particles move freely/naturally</a:t>
            </a:r>
          </a:p>
          <a:p>
            <a:pPr algn="l" marL="1597656" indent="-532552" lvl="2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Active Transport: particles move against concentration using energy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TRANSPORTE CELULAR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46448" y="3848288"/>
            <a:ext cx="14046050" cy="578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7836" indent="-353918" lvl="1">
              <a:lnSpc>
                <a:spcPts val="4589"/>
              </a:lnSpc>
              <a:buFont typeface="Arial"/>
              <a:buChar char="•"/>
            </a:pPr>
            <a:r>
              <a:rPr lang="en-US" sz="3278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La membrana celular se encarga de mantener la homeostasis: las moléculas se mueven dentro y fuera de la célula para asegurar el equilibrio interno.</a:t>
            </a:r>
          </a:p>
          <a:p>
            <a:pPr algn="l" marL="707836" indent="-353918" lvl="1">
              <a:lnSpc>
                <a:spcPts val="4589"/>
              </a:lnSpc>
              <a:buFont typeface="Arial"/>
              <a:buChar char="•"/>
            </a:pPr>
            <a:r>
              <a:rPr lang="en-US" sz="3278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Cuando las partículas entran y salen de la célula, se llama transporte celular.</a:t>
            </a:r>
          </a:p>
          <a:p>
            <a:pPr algn="l" marL="707836" indent="-353918" lvl="1">
              <a:lnSpc>
                <a:spcPts val="4589"/>
              </a:lnSpc>
              <a:buFont typeface="Arial"/>
              <a:buChar char="•"/>
            </a:pPr>
            <a:r>
              <a:rPr lang="en-US" sz="3278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2 tipos de transporte: </a:t>
            </a:r>
          </a:p>
          <a:p>
            <a:pPr algn="l" marL="707836" indent="-353918" lvl="1">
              <a:lnSpc>
                <a:spcPts val="4589"/>
              </a:lnSpc>
              <a:buFont typeface="Arial"/>
              <a:buChar char="•"/>
            </a:pPr>
            <a:r>
              <a:rPr lang="en-US" sz="3278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Transporte pasivo: las partículas se desplazan de forma libre y natural.</a:t>
            </a:r>
          </a:p>
          <a:p>
            <a:pPr algn="l" marL="1415671" indent="-471890" lvl="2">
              <a:lnSpc>
                <a:spcPts val="4589"/>
              </a:lnSpc>
              <a:buFont typeface="Arial"/>
              <a:buChar char="⚬"/>
            </a:pPr>
            <a:r>
              <a:rPr lang="en-US" sz="3278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Transporte activo: las partículas se desplazan en contra de la concentración utilizando energía.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595604"/>
            <a:ext cx="13526137" cy="538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17550" indent="-458775" lvl="1">
              <a:lnSpc>
                <a:spcPts val="4674"/>
              </a:lnSpc>
              <a:buFont typeface="Arial"/>
              <a:buChar char="•"/>
            </a:pPr>
            <a:r>
              <a:rPr lang="en-US" sz="4249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in passive transport, molecules freely move from high concentration to low concentration</a:t>
            </a:r>
          </a:p>
          <a:p>
            <a:pPr algn="l" marL="917550" indent="-458775" lvl="1">
              <a:lnSpc>
                <a:spcPts val="4674"/>
              </a:lnSpc>
              <a:buFont typeface="Arial"/>
              <a:buChar char="•"/>
            </a:pPr>
            <a:r>
              <a:rPr lang="en-US" sz="4249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Diffusion</a:t>
            </a:r>
            <a:r>
              <a:rPr lang="en-US" sz="42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: particles move from high concentration to lower concentration</a:t>
            </a:r>
          </a:p>
          <a:p>
            <a:pPr algn="l" marL="1835099" indent="-611700" lvl="2">
              <a:lnSpc>
                <a:spcPts val="4674"/>
              </a:lnSpc>
              <a:buFont typeface="Arial"/>
              <a:buChar char="⚬"/>
            </a:pPr>
            <a:r>
              <a:rPr lang="en-US" sz="42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diffusion is the reason why many substances move across the cell membrane.</a:t>
            </a:r>
          </a:p>
          <a:p>
            <a:pPr algn="l" marL="917550" indent="-458775" lvl="1">
              <a:lnSpc>
                <a:spcPts val="4674"/>
              </a:lnSpc>
              <a:buFont typeface="Arial"/>
              <a:buChar char="•"/>
            </a:pPr>
            <a:r>
              <a:rPr lang="en-US" sz="4249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Facilitated diffusion</a:t>
            </a:r>
            <a:r>
              <a:rPr lang="en-US" sz="42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: molecules that cannot freely move across the cell membrane use protein channels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PASSIVE TRANSPORT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586079"/>
            <a:ext cx="13526137" cy="5411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7264" indent="-418632" lvl="1">
              <a:lnSpc>
                <a:spcPts val="4265"/>
              </a:lnSpc>
              <a:buFont typeface="Arial"/>
              <a:buChar char="•"/>
            </a:pPr>
            <a:r>
              <a:rPr lang="en-US" sz="3878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En el transporte pasivo, las moléculas se desplazan libremente de una concentración alta a una concentración baja.</a:t>
            </a:r>
          </a:p>
          <a:p>
            <a:pPr algn="l" marL="837264" indent="-418632" lvl="1">
              <a:lnSpc>
                <a:spcPts val="4265"/>
              </a:lnSpc>
              <a:buFont typeface="Arial"/>
              <a:buChar char="•"/>
            </a:pPr>
            <a:r>
              <a:rPr lang="en-US" sz="3878" u="sng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Difusión: las partículas se desplazan de una concentración alta a una más baja.</a:t>
            </a:r>
          </a:p>
          <a:p>
            <a:pPr algn="l" marL="837264" indent="-418632" lvl="1">
              <a:lnSpc>
                <a:spcPts val="4265"/>
              </a:lnSpc>
              <a:buFont typeface="Arial"/>
              <a:buChar char="•"/>
            </a:pPr>
            <a:r>
              <a:rPr lang="en-US" sz="3878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La difusión es lo que permite que muchas sustancias se desplacen a través de la membrana celular.</a:t>
            </a:r>
          </a:p>
          <a:p>
            <a:pPr algn="l" marL="1674528" indent="-558176" lvl="2">
              <a:lnSpc>
                <a:spcPts val="4265"/>
              </a:lnSpc>
              <a:buFont typeface="Arial"/>
              <a:buChar char="⚬"/>
            </a:pPr>
            <a:r>
              <a:rPr lang="en-US" sz="3878" u="sng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La difusión facilitada ocurre cuando las moléculas que no pueden moverse libremente a través de la membrana celular utilizan canales de proteínas.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TRANSPORTE PASIVO.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96980" y="348798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386687" y="1263087"/>
            <a:ext cx="3514626" cy="1288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Enzymes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81100" y="3845591"/>
            <a:ext cx="16078200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substrates bind to a site on the enzyme called the 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active site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substrates and enzyme fit together like puzzle pieces and are held together by weak forces like hydrogen bonds.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Because the activity of an enzyme depends on the structure of the active site, conditions that tend to change protein structure can affect enzyme activity.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Conditions that affect enzyme shape: temperature, pH, etc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602845"/>
            <a:ext cx="14152303" cy="6008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27793" indent="-513896" lvl="1">
              <a:lnSpc>
                <a:spcPts val="5236"/>
              </a:lnSpc>
              <a:buFont typeface="Arial"/>
              <a:buChar char="•"/>
            </a:pP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Since the phospholipid bilayer has hydrophobic parts, </a:t>
            </a:r>
            <a:r>
              <a:rPr lang="en-US" sz="4760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water cannot freely pass through CM</a:t>
            </a: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 (cell membrane).</a:t>
            </a:r>
          </a:p>
          <a:p>
            <a:pPr algn="l" marL="1027793" indent="-513896" lvl="1">
              <a:lnSpc>
                <a:spcPts val="5236"/>
              </a:lnSpc>
              <a:buFont typeface="Arial"/>
              <a:buChar char="•"/>
            </a:pP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476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aquaporins</a:t>
            </a: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 - a protein channel water uses to pass into and out of the cell (by facilitated diffusion)</a:t>
            </a:r>
          </a:p>
          <a:p>
            <a:pPr algn="l" marL="1027793" indent="-513896" lvl="1">
              <a:lnSpc>
                <a:spcPts val="5236"/>
              </a:lnSpc>
              <a:buFont typeface="Arial"/>
              <a:buChar char="•"/>
            </a:pP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When H2O molecules move from high concentration of H2O to low, this is called </a:t>
            </a:r>
            <a:r>
              <a:rPr lang="en-US" sz="476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osmosis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WATER IN CELL TRANSPORT</a:t>
            </a:r>
          </a:p>
        </p:txBody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602845"/>
            <a:ext cx="14152303" cy="5464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25013" indent="-462507" lvl="1">
              <a:lnSpc>
                <a:spcPts val="4712"/>
              </a:lnSpc>
              <a:buFont typeface="Arial"/>
              <a:buChar char="•"/>
            </a:pPr>
            <a:r>
              <a:rPr lang="en-US" sz="4284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Como la bicapa de fosfolípidos tiene zonas hidrófobas, el agua no puede atravesar la CM (membrana celular) con facilidad.</a:t>
            </a:r>
          </a:p>
          <a:p>
            <a:pPr algn="l" marL="925013" indent="-462507" lvl="1">
              <a:lnSpc>
                <a:spcPts val="4712"/>
              </a:lnSpc>
              <a:buFont typeface="Arial"/>
              <a:buChar char="•"/>
            </a:pPr>
            <a:r>
              <a:rPr lang="en-US" sz="4284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 acuaporinas: un canal proteico que permite que el agua entre y salga de la célula (a través de difusión facilitada)</a:t>
            </a:r>
          </a:p>
          <a:p>
            <a:pPr algn="l" marL="925013" indent="-462507" lvl="1">
              <a:lnSpc>
                <a:spcPts val="4712"/>
              </a:lnSpc>
              <a:buFont typeface="Arial"/>
              <a:buChar char="•"/>
            </a:pPr>
            <a:r>
              <a:rPr lang="en-US" sz="4284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Cuando las moléculas de H2O se mueven de un área con alta concentración de H2O a otra con baja concentración, esto se conoce como ósmosis.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60458"/>
            <a:ext cx="14532557" cy="87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21"/>
              </a:lnSpc>
            </a:pPr>
            <a:r>
              <a:rPr lang="en-US" sz="6421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TRANSPORTE DE AGUA DENTRO DE LA CÉLULA</a:t>
            </a:r>
          </a:p>
        </p:txBody>
      </p:sp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602845"/>
            <a:ext cx="14152303" cy="5346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27793" indent="-513897" lvl="1">
              <a:lnSpc>
                <a:spcPts val="5236"/>
              </a:lnSpc>
              <a:buFont typeface="Arial"/>
              <a:buChar char="•"/>
            </a:pP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when comparing two solutions (water and solutes) the solution can be isotonic, hy: </a:t>
            </a:r>
          </a:p>
          <a:p>
            <a:pPr algn="l" marL="2055586" indent="-685195" lvl="2">
              <a:lnSpc>
                <a:spcPts val="5236"/>
              </a:lnSpc>
              <a:buFont typeface="Arial"/>
              <a:buChar char="⚬"/>
            </a:pPr>
            <a:r>
              <a:rPr lang="en-US" sz="476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Isotonic</a:t>
            </a: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: same concentration on the inside and outside of the cell</a:t>
            </a:r>
          </a:p>
          <a:p>
            <a:pPr algn="l" marL="2055586" indent="-685195" lvl="2">
              <a:lnSpc>
                <a:spcPts val="5236"/>
              </a:lnSpc>
              <a:buFont typeface="Arial"/>
              <a:buChar char="⚬"/>
            </a:pPr>
            <a:r>
              <a:rPr lang="en-US" sz="476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Hypotonic</a:t>
            </a: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: cell is in a solution with lower concentration of solutes</a:t>
            </a:r>
          </a:p>
          <a:p>
            <a:pPr algn="l" marL="2055586" indent="-685195" lvl="2">
              <a:lnSpc>
                <a:spcPts val="5236"/>
              </a:lnSpc>
              <a:buFont typeface="Arial"/>
              <a:buChar char="⚬"/>
            </a:pPr>
            <a:r>
              <a:rPr lang="en-US" sz="476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Hypertonic</a:t>
            </a: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: cell is in a solution with higher concentration of solutes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WATER IN CELL TRANSPORT</a:t>
            </a:r>
          </a:p>
        </p:txBody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593320"/>
            <a:ext cx="14152303" cy="458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4989" indent="-437495" lvl="1">
              <a:lnSpc>
                <a:spcPts val="4458"/>
              </a:lnSpc>
              <a:buFont typeface="Arial"/>
              <a:buChar char="•"/>
            </a:pPr>
            <a:r>
              <a:rPr lang="en-US" sz="4052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Al comparar dos soluciones (agua y solutos), la solución puede ser isotónica, como por ejemplo: </a:t>
            </a:r>
          </a:p>
          <a:p>
            <a:pPr algn="l" marL="874989" indent="-437495" lvl="1">
              <a:lnSpc>
                <a:spcPts val="4458"/>
              </a:lnSpc>
              <a:buFont typeface="Arial"/>
              <a:buChar char="•"/>
            </a:pPr>
            <a:r>
              <a:rPr lang="en-US" sz="4052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Isotónico: igual concentración dentro y fuera de la célula.</a:t>
            </a:r>
          </a:p>
          <a:p>
            <a:pPr algn="l" marL="1749979" indent="-583326" lvl="2">
              <a:lnSpc>
                <a:spcPts val="4458"/>
              </a:lnSpc>
              <a:buFont typeface="Arial"/>
              <a:buChar char="⚬"/>
            </a:pPr>
            <a:r>
              <a:rPr lang="en-US" sz="4052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Hipotónico: la célula se encuentra en una solución con una concentración de solutos más baja.</a:t>
            </a:r>
          </a:p>
          <a:p>
            <a:pPr algn="l" marL="1749979" indent="-583326" lvl="2">
              <a:lnSpc>
                <a:spcPts val="4458"/>
              </a:lnSpc>
              <a:buFont typeface="Arial"/>
              <a:buChar char="⚬"/>
            </a:pPr>
            <a:r>
              <a:rPr lang="en-US" sz="4052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Hipertónica: la célula se encuentra en una solución con una mayor concentración de solutos.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60458"/>
            <a:ext cx="14532557" cy="87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21"/>
              </a:lnSpc>
            </a:pPr>
            <a:r>
              <a:rPr lang="en-US" sz="6421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TRANSPORTE DE AGUA DENTRO DE LA CÉLULA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172793" y="1439936"/>
            <a:ext cx="9942414" cy="1229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13. Enzymes: Guided notes</a:t>
            </a:r>
          </a:p>
        </p:txBody>
      </p:sp>
      <p:pic>
        <p:nvPicPr>
          <p:cNvPr name="Picture 17" id="17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3936881" y="3295629"/>
            <a:ext cx="1098137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748149">
            <a:off x="13274575" y="7943154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5" y="0"/>
                </a:lnTo>
                <a:lnTo>
                  <a:pt x="7020915" y="5246539"/>
                </a:lnTo>
                <a:lnTo>
                  <a:pt x="0" y="524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18309">
            <a:off x="-2032474" y="-1594569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6" y="0"/>
                </a:lnTo>
                <a:lnTo>
                  <a:pt x="7020916" y="5246538"/>
                </a:lnTo>
                <a:lnTo>
                  <a:pt x="0" y="524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82372" y="5735002"/>
            <a:ext cx="1172325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</a:pPr>
            <a:r>
              <a:rPr lang="en-US" b="true" sz="48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CÉLULAS: COMPOSICIÓN CELULAR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77722" y="4020502"/>
            <a:ext cx="14532557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000"/>
              </a:lnSpc>
            </a:pPr>
            <a:r>
              <a:rPr lang="en-US" sz="12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UNIDAD DOS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754681" y="6057900"/>
            <a:ext cx="3308684" cy="3200400"/>
          </a:xfrm>
          <a:custGeom>
            <a:avLst/>
            <a:gdLst/>
            <a:ahLst/>
            <a:cxnLst/>
            <a:rect r="r" b="b" t="t" l="l"/>
            <a:pathLst>
              <a:path h="3200400" w="3308684">
                <a:moveTo>
                  <a:pt x="0" y="0"/>
                </a:moveTo>
                <a:lnTo>
                  <a:pt x="3308684" y="0"/>
                </a:lnTo>
                <a:lnTo>
                  <a:pt x="3308684" y="3200400"/>
                </a:lnTo>
                <a:lnTo>
                  <a:pt x="0" y="3200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767054"/>
            <a:ext cx="16230600" cy="1933103"/>
            <a:chOff x="0" y="0"/>
            <a:chExt cx="4274726" cy="5091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614654"/>
            <a:ext cx="16230600" cy="1933103"/>
            <a:chOff x="0" y="0"/>
            <a:chExt cx="4274726" cy="5091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81100" y="6292034"/>
            <a:ext cx="16230600" cy="1263395"/>
            <a:chOff x="0" y="0"/>
            <a:chExt cx="4274726" cy="33274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28700" y="6139634"/>
            <a:ext cx="16230600" cy="1263395"/>
            <a:chOff x="0" y="0"/>
            <a:chExt cx="4274726" cy="33274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81100" y="8147305"/>
            <a:ext cx="16230600" cy="1263395"/>
            <a:chOff x="0" y="0"/>
            <a:chExt cx="4274726" cy="33274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7994905"/>
            <a:ext cx="16230600" cy="1263395"/>
            <a:chOff x="0" y="0"/>
            <a:chExt cx="4274726" cy="33274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639216" y="3965256"/>
            <a:ext cx="15009567" cy="64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How are a protein’s structure and function related?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ESSENTIAL QUESTIONS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00711" y="6253934"/>
            <a:ext cx="15486577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What is the roles of enzymes on biochemical reactions within the cell?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0711" y="8286878"/>
            <a:ext cx="15486577" cy="64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I am able to explain each structure’s function is within a cell.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DAGPza60tEk</dc:identifier>
  <dcterms:modified xsi:type="dcterms:W3CDTF">2011-08-01T06:04:30Z</dcterms:modified>
  <cp:revision>1</cp:revision>
  <dc:title>ESPANOL UNIT TWO CELL PROTEINS</dc:title>
</cp:coreProperties>
</file>