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6" r:id="rId5"/>
    <p:sldId id="464" r:id="rId6"/>
    <p:sldId id="467" r:id="rId7"/>
    <p:sldId id="429" r:id="rId8"/>
    <p:sldId id="477" r:id="rId9"/>
    <p:sldId id="478" r:id="rId10"/>
    <p:sldId id="468" r:id="rId11"/>
    <p:sldId id="465" r:id="rId12"/>
    <p:sldId id="479" r:id="rId13"/>
    <p:sldId id="480" r:id="rId14"/>
    <p:sldId id="469" r:id="rId15"/>
    <p:sldId id="470" r:id="rId16"/>
    <p:sldId id="481" r:id="rId17"/>
    <p:sldId id="482" r:id="rId18"/>
    <p:sldId id="471" r:id="rId19"/>
    <p:sldId id="466" r:id="rId20"/>
    <p:sldId id="483" r:id="rId21"/>
    <p:sldId id="484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6"/>
            <p14:sldId id="464"/>
            <p14:sldId id="467"/>
            <p14:sldId id="429"/>
            <p14:sldId id="477"/>
            <p14:sldId id="478"/>
            <p14:sldId id="468"/>
            <p14:sldId id="465"/>
            <p14:sldId id="479"/>
            <p14:sldId id="480"/>
            <p14:sldId id="469"/>
            <p14:sldId id="470"/>
            <p14:sldId id="481"/>
            <p14:sldId id="482"/>
            <p14:sldId id="471"/>
            <p14:sldId id="466"/>
            <p14:sldId id="483"/>
            <p14:sldId id="484"/>
          </p14:sldIdLst>
        </p14:section>
      </p14:sectionLst>
    </p:ex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>
  <p:normalViewPr>
    <p:restoredLeft sz="15705" autoAdjust="0"/>
    <p:restoredTop sz="94660"/>
  </p:normalViewPr>
  <p:slideViewPr>
    <p:cSldViewPr snapToGrid="0">
      <p:cViewPr varScale="1">
        <p:scale>
          <a:sx n="85" d="100"/>
          <a:sy n="85" d="100"/>
        </p:scale>
        <p:origin x="-96" y="-672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4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dirty="0" smtClean="0">
                <a:latin typeface="Chalkboard"/>
                <a:cs typeface="Chalkboard"/>
              </a:rPr>
              <a:t>December </a:t>
            </a:r>
            <a:r>
              <a:rPr lang="en-US" sz="2800" dirty="0" smtClean="0">
                <a:latin typeface="Chalkboard"/>
                <a:cs typeface="Chalkboard"/>
              </a:rPr>
              <a:t>16-20, </a:t>
            </a:r>
            <a:r>
              <a:rPr lang="en-US" sz="2800" dirty="0" smtClean="0">
                <a:latin typeface="Chalkboard"/>
                <a:cs typeface="Chalkboard"/>
              </a:rPr>
              <a:t>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35178" y="220088"/>
            <a:ext cx="3500729" cy="79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Focus </a:t>
            </a: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Board: Let’s Review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run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do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fast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red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triangle</a:t>
            </a:r>
            <a:endParaRPr lang="en-US" sz="23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enough!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  <a:endParaRPr lang="en-US" sz="1600" dirty="0" smtClean="0">
              <a:latin typeface="Chalkboard"/>
              <a:cs typeface="Chalkboard"/>
            </a:endParaRP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</a:t>
            </a:r>
            <a:r>
              <a:rPr lang="en-US" sz="1600" dirty="0" smtClean="0">
                <a:latin typeface="Chalkboard"/>
                <a:cs typeface="Chalkboard"/>
              </a:rPr>
              <a:t>18, </a:t>
            </a:r>
            <a:r>
              <a:rPr lang="en-US" sz="1600" dirty="0" smtClean="0">
                <a:latin typeface="Chalkboard"/>
                <a:cs typeface="Chalkboard"/>
              </a:rPr>
              <a:t>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573204" y="2392426"/>
            <a:ext cx="599372" cy="393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Isosceles Triangle 6"/>
          <p:cNvSpPr/>
          <p:nvPr/>
        </p:nvSpPr>
        <p:spPr>
          <a:xfrm>
            <a:off x="5009043" y="2026012"/>
            <a:ext cx="1160600" cy="109861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921327" y="1489013"/>
            <a:ext cx="184093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halkboard"/>
                <a:cs typeface="Chalkboard"/>
              </a:rPr>
              <a:t>5 five</a:t>
            </a: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21327" y="3067553"/>
            <a:ext cx="184093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halkboard"/>
                <a:cs typeface="Chalkboard"/>
              </a:rPr>
              <a:t>6 six</a:t>
            </a: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7078305" y="2040277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7673099" y="2149875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297480" y="2459219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8134878" y="2483210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8401444" y="2064903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041141" y="3430056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122187" y="3910611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759794" y="3592179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783756" y="4115539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8435633" y="3911246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8373972" y="3421601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82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56200"/>
            <a:ext cx="2210400" cy="156300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85749" y="2031512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him, sad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west, best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dime, time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zoo, web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tug, rug</a:t>
            </a:r>
            <a:endParaRPr lang="en-US" sz="22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4" y="1339625"/>
            <a:ext cx="2832370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88590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up + stairs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hot + dog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in + to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play + room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20225" y="2044700"/>
            <a:ext cx="295942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dge, echo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ead,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ark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ust,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ake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ave, 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ail</a:t>
            </a:r>
            <a:endParaRPr lang="hu-HU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180353"/>
            <a:ext cx="2881794" cy="634439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</a:t>
            </a: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Words!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8173" y="2254637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48313" y="264535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93705" y="309581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04962" y="3514164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87075" y="39609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546353" y="225611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549340" y="270734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49341" y="323028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34400" y="373828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251777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" grpId="0"/>
      <p:bldP spid="32" grpId="0"/>
      <p:bldP spid="33" grpId="0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528235" y="1778001"/>
            <a:ext cx="2808940" cy="32870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821910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65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5941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688353"/>
            <a:ext cx="3174178" cy="32870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ll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7" name="Google Shape;430;p31"/>
          <p:cNvSpPr txBox="1"/>
          <p:nvPr/>
        </p:nvSpPr>
        <p:spPr>
          <a:xfrm>
            <a:off x="505758" y="2075574"/>
            <a:ext cx="324447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car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tar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mo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co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swor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co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han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bi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hu-HU" sz="28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18118" y="22710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033060" y="280894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021107" y="337969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021107" y="39474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0338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42" grpId="0" animBg="1"/>
      <p:bldP spid="27" grpId="0" animBg="1"/>
      <p:bldP spid="28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2808941" y="1778001"/>
            <a:ext cx="3839882" cy="224118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674472" y="1239370"/>
            <a:ext cx="4108822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881529" y="2103216"/>
            <a:ext cx="78867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Try the </a:t>
            </a:r>
            <a:r>
              <a:rPr lang="en-US" sz="2800" b="1" dirty="0">
                <a:latin typeface="Chalkboard"/>
                <a:cs typeface="Chalkboard"/>
              </a:rPr>
              <a:t>tasty, turkey tacos.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5985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35178" y="220088"/>
            <a:ext cx="3500729" cy="79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Focus </a:t>
            </a: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Board: Let’s Review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73428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Tt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Vv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Ww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Xx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Yy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Uu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can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down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come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chemeClr val="tx1"/>
                </a:solidFill>
                <a:latin typeface="Chalkboard"/>
                <a:ea typeface="Neucha"/>
                <a:cs typeface="Chalkboard"/>
                <a:sym typeface="Neucha"/>
              </a:rPr>
              <a:t>brown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chemeClr val="tx1"/>
                </a:solidFill>
                <a:latin typeface="Chalkboard"/>
                <a:ea typeface="Neucha"/>
                <a:cs typeface="Chalkboard"/>
                <a:sym typeface="Neucha"/>
              </a:rPr>
              <a:t>hexagon</a:t>
            </a:r>
            <a:endParaRPr lang="en-US" sz="2300" b="1" dirty="0" smtClean="0">
              <a:solidFill>
                <a:schemeClr val="tx1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678877" y="4602931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enough!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  <a:endParaRPr lang="en-US" sz="1600" dirty="0" smtClean="0">
              <a:latin typeface="Chalkboard"/>
              <a:cs typeface="Chalkboard"/>
            </a:endParaRP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</a:t>
            </a:r>
            <a:r>
              <a:rPr lang="en-US" sz="1600" dirty="0" smtClean="0">
                <a:latin typeface="Chalkboard"/>
                <a:cs typeface="Chalkboard"/>
              </a:rPr>
              <a:t>19, </a:t>
            </a:r>
            <a:r>
              <a:rPr lang="en-US" sz="1600" dirty="0" smtClean="0">
                <a:latin typeface="Chalkboard"/>
                <a:cs typeface="Chalkboard"/>
              </a:rPr>
              <a:t>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573204" y="2392426"/>
            <a:ext cx="599372" cy="393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921327" y="1489013"/>
            <a:ext cx="184093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halkboard"/>
                <a:cs typeface="Chalkboard"/>
              </a:rPr>
              <a:t>7 seven</a:t>
            </a: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</p:txBody>
      </p:sp>
      <p:sp>
        <p:nvSpPr>
          <p:cNvPr id="9" name="Oval 8"/>
          <p:cNvSpPr/>
          <p:nvPr/>
        </p:nvSpPr>
        <p:spPr>
          <a:xfrm>
            <a:off x="7149659" y="1840530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921327" y="3067553"/>
            <a:ext cx="184093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halkboard"/>
                <a:cs typeface="Chalkboard"/>
              </a:rPr>
              <a:t>8 eight</a:t>
            </a: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7744452" y="3533840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069149" y="4142808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7758724" y="2135607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296436" y="1845708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763838" y="3924248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8472798" y="4176521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Hexagon 3"/>
          <p:cNvSpPr/>
          <p:nvPr/>
        </p:nvSpPr>
        <p:spPr>
          <a:xfrm>
            <a:off x="5051855" y="2097348"/>
            <a:ext cx="1160600" cy="970203"/>
          </a:xfrm>
          <a:prstGeom prst="hexagon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7054878" y="2544824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396331" y="2587628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7026870" y="3387255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8420828" y="3382709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7240932" y="3758213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8096644" y="2373613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478423" y="2369068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8245000" y="3791927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396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499" y="1837765"/>
            <a:ext cx="2593735" cy="174735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85749" y="2031512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ball, small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look, took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sock, wave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win, type</a:t>
            </a:r>
          </a:p>
          <a:p>
            <a:pPr marL="4572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 smtClean="0">
                <a:latin typeface="Chalkboard"/>
                <a:ea typeface="Lato"/>
                <a:cs typeface="Chalkboard"/>
                <a:sym typeface="Lato"/>
              </a:rPr>
              <a:t>see, knee</a:t>
            </a:r>
            <a:endParaRPr lang="en-US" sz="22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21295" y="1339625"/>
            <a:ext cx="2958352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726765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back + pack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sun + burn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corn + pop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foot + ball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back + yard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20225" y="2044700"/>
            <a:ext cx="3004246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ouse,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ean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k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ite,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v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ase,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ape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4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</a:t>
            </a: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</a:t>
            </a: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8173" y="2254637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48313" y="264535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93705" y="3095812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04962" y="3514164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61781" y="39609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531412" y="215152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534400" y="2662517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49341" y="314063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52329" y="3621741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78888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528235" y="1778001"/>
            <a:ext cx="2808940" cy="32870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821910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65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5941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688353"/>
            <a:ext cx="3174178" cy="32870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7" name="Google Shape;430;p31"/>
          <p:cNvSpPr txBox="1"/>
          <p:nvPr/>
        </p:nvSpPr>
        <p:spPr>
          <a:xfrm>
            <a:off x="505758" y="2075574"/>
            <a:ext cx="324447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r>
              <a:rPr lang="hu-HU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, stan</a:t>
            </a:r>
            <a:r>
              <a:rPr lang="hu-HU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a</a:t>
            </a:r>
            <a:r>
              <a:rPr lang="hu-HU" sz="2800" b="1" dirty="0" smtClean="0">
                <a:latin typeface="Chalkboard"/>
                <a:ea typeface="Lato"/>
                <a:cs typeface="Chalkboard"/>
                <a:sym typeface="Lato"/>
              </a:rPr>
              <a:t>ss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, le</a:t>
            </a:r>
            <a:r>
              <a:rPr lang="hu-HU" sz="28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i</a:t>
            </a:r>
            <a:r>
              <a:rPr lang="hu-HU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, cor</a:t>
            </a:r>
            <a:r>
              <a:rPr lang="hu-HU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hu-HU" sz="28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hu-HU" sz="2800" dirty="0" smtClean="0">
                <a:latin typeface="Chalkboard"/>
                <a:ea typeface="Lato"/>
                <a:cs typeface="Chalkboard"/>
                <a:sym typeface="Lato"/>
              </a:rPr>
              <a:t>e, jo</a:t>
            </a:r>
            <a:r>
              <a:rPr lang="hu-HU" sz="28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endParaRPr lang="hu-HU" sz="28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18118" y="22710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033060" y="280894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021107" y="337969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021107" y="39474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8958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42" grpId="0" animBg="1"/>
      <p:bldP spid="27" grpId="0" animBg="1"/>
      <p:bldP spid="28" grpId="0"/>
      <p:bldP spid="31" grpId="0"/>
      <p:bldP spid="32" grpId="0"/>
      <p:bldP spid="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2808941" y="1778001"/>
            <a:ext cx="3839882" cy="224118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674472" y="1239370"/>
            <a:ext cx="4108822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881529" y="2103216"/>
            <a:ext cx="78867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Most </a:t>
            </a:r>
            <a:r>
              <a:rPr lang="en-US" sz="2800" b="1" dirty="0">
                <a:latin typeface="Chalkboard"/>
                <a:cs typeface="Chalkboard"/>
              </a:rPr>
              <a:t>monsters make messes</a:t>
            </a:r>
            <a:r>
              <a:rPr lang="en-US" sz="2800" dirty="0">
                <a:latin typeface="Chalkboard"/>
                <a:cs typeface="Chalkboard"/>
              </a:rPr>
              <a:t>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933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35178" y="220088"/>
            <a:ext cx="3500729" cy="79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Focus </a:t>
            </a: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Board: Let’s Review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29198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Cc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Kk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Qq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Ii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yes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so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of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chemeClr val="tx1"/>
                </a:solidFill>
                <a:latin typeface="Chalkboard"/>
                <a:ea typeface="Neucha"/>
                <a:cs typeface="Chalkboard"/>
                <a:sym typeface="Neucha"/>
              </a:rPr>
              <a:t>purple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chemeClr val="tx1"/>
                </a:solidFill>
                <a:latin typeface="Chalkboard"/>
                <a:ea typeface="Neucha"/>
                <a:cs typeface="Chalkboard"/>
                <a:sym typeface="Neucha"/>
              </a:rPr>
              <a:t>oval</a:t>
            </a:r>
            <a:endParaRPr lang="en-US" sz="2300" b="1" dirty="0" smtClean="0">
              <a:solidFill>
                <a:schemeClr val="tx1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678877" y="4602931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enough!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  <a:endParaRPr lang="en-US" sz="1600" dirty="0" smtClean="0">
              <a:latin typeface="Chalkboard"/>
              <a:cs typeface="Chalkboard"/>
            </a:endParaRP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</a:t>
            </a:r>
            <a:r>
              <a:rPr lang="en-US" sz="1600" dirty="0" smtClean="0">
                <a:latin typeface="Chalkboard"/>
                <a:cs typeface="Chalkboard"/>
              </a:rPr>
              <a:t>20</a:t>
            </a:r>
            <a:r>
              <a:rPr lang="en-US" sz="1600" dirty="0" smtClean="0">
                <a:latin typeface="Chalkboard"/>
                <a:cs typeface="Chalkboard"/>
              </a:rPr>
              <a:t>, </a:t>
            </a:r>
            <a:r>
              <a:rPr lang="en-US" sz="1600" dirty="0" smtClean="0">
                <a:latin typeface="Chalkboard"/>
                <a:cs typeface="Chalkboard"/>
              </a:rPr>
              <a:t>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573204" y="2392426"/>
            <a:ext cx="599372" cy="393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921327" y="1489013"/>
            <a:ext cx="184093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halkboard"/>
                <a:cs typeface="Chalkboard"/>
              </a:rPr>
              <a:t>9 nine</a:t>
            </a: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</p:txBody>
      </p:sp>
      <p:sp>
        <p:nvSpPr>
          <p:cNvPr id="9" name="Oval 8"/>
          <p:cNvSpPr/>
          <p:nvPr/>
        </p:nvSpPr>
        <p:spPr>
          <a:xfrm>
            <a:off x="7420803" y="1926137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6921327" y="3067553"/>
            <a:ext cx="1840930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Chalkboard"/>
                <a:cs typeface="Chalkboard"/>
              </a:rPr>
              <a:t>10 ten</a:t>
            </a: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7744452" y="3533840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997795" y="4142808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7787266" y="2192678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8439144" y="2202400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749567" y="3838642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8472798" y="4176521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Oval 43"/>
          <p:cNvSpPr/>
          <p:nvPr/>
        </p:nvSpPr>
        <p:spPr>
          <a:xfrm>
            <a:off x="7012066" y="2587627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481956" y="2587628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984058" y="3444326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8420828" y="3382709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7126765" y="3815284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8053832" y="2601896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7564048" y="2611618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8287812" y="3834729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809251" y="2268563"/>
            <a:ext cx="1569785" cy="827525"/>
          </a:xfrm>
          <a:prstGeom prst="ellipse">
            <a:avLst/>
          </a:prstGeom>
          <a:solidFill>
            <a:srgbClr val="8000FF"/>
          </a:solidFill>
          <a:ln>
            <a:solidFill>
              <a:srgbClr val="8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7087998" y="2235481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8058411" y="1921590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545199" y="4147987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Oval 55"/>
          <p:cNvSpPr/>
          <p:nvPr/>
        </p:nvSpPr>
        <p:spPr>
          <a:xfrm>
            <a:off x="7983013" y="4171977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627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499" y="1852706"/>
            <a:ext cx="2533971" cy="159794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254393" y="2062874"/>
            <a:ext cx="273086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rock, sock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car, back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white, peak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best, nest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sun, fun</a:t>
            </a: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339625"/>
            <a:ext cx="2802487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4999" y="2044700"/>
            <a:ext cx="2756647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bird + house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class + room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tea + spoon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pop + corn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rain + coat</a:t>
            </a:r>
          </a:p>
        </p:txBody>
      </p:sp>
      <p:sp>
        <p:nvSpPr>
          <p:cNvPr id="401" name="Google Shape;401;p30"/>
          <p:cNvSpPr txBox="1"/>
          <p:nvPr/>
        </p:nvSpPr>
        <p:spPr>
          <a:xfrm>
            <a:off x="6081059" y="2044700"/>
            <a:ext cx="288364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ave, 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ail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w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ish, 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live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oise, 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ice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igh, </a:t>
            </a:r>
            <a:r>
              <a:rPr lang="hu-HU" sz="26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hu-HU" sz="2600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79483" y="1210235"/>
            <a:ext cx="2952163" cy="604557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</a:t>
            </a: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Words!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14705" y="2256118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32635" y="2692400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602754" y="3140635"/>
            <a:ext cx="300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632635" y="3544046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632635" y="4007222"/>
            <a:ext cx="338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86589" y="221129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519459" y="263263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04519" y="314063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04518" y="358887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4450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" grpId="0"/>
      <p:bldP spid="32" grpId="0"/>
      <p:bldP spid="33" grpId="0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35178" y="220088"/>
            <a:ext cx="3500729" cy="79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Focus </a:t>
            </a: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Board: Let’s Review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Bb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Ff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Dd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Gg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Aa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go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eat</a:t>
            </a: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green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circle</a:t>
            </a:r>
            <a:endParaRPr lang="en-US" sz="23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enough!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</a:t>
            </a:r>
            <a:r>
              <a:rPr lang="en-US" sz="1600" dirty="0" smtClean="0">
                <a:latin typeface="Chalkboard"/>
                <a:cs typeface="Chalkboard"/>
              </a:rPr>
              <a:t>16, </a:t>
            </a:r>
            <a:r>
              <a:rPr lang="en-US" sz="1600" dirty="0" smtClean="0">
                <a:latin typeface="Chalkboard"/>
                <a:cs typeface="Chalkboard"/>
              </a:rPr>
              <a:t>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208833" y="2140153"/>
            <a:ext cx="914400" cy="914400"/>
          </a:xfrm>
          <a:prstGeom prst="ellipse">
            <a:avLst/>
          </a:prstGeom>
          <a:solidFill>
            <a:srgbClr val="008000"/>
          </a:solidFill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7573204" y="2392426"/>
            <a:ext cx="599372" cy="393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149659" y="1574620"/>
            <a:ext cx="856246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halkboard"/>
                <a:cs typeface="Chalkboard"/>
              </a:rPr>
              <a:t>1 one</a:t>
            </a: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</p:txBody>
      </p:sp>
      <p:sp>
        <p:nvSpPr>
          <p:cNvPr id="9" name="Oval 8"/>
          <p:cNvSpPr/>
          <p:nvPr/>
        </p:nvSpPr>
        <p:spPr>
          <a:xfrm>
            <a:off x="7492158" y="2011742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178201" y="2568815"/>
            <a:ext cx="837397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halkboard"/>
                <a:cs typeface="Chalkboard"/>
              </a:rPr>
              <a:t>2 two</a:t>
            </a: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7715911" y="2934597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297480" y="3115534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528235" y="1778001"/>
            <a:ext cx="2808940" cy="32870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821910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65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5941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688353"/>
            <a:ext cx="3174178" cy="32870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k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ll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7" name="Google Shape;430;p31"/>
          <p:cNvSpPr txBox="1"/>
          <p:nvPr/>
        </p:nvSpPr>
        <p:spPr>
          <a:xfrm>
            <a:off x="505758" y="2075574"/>
            <a:ext cx="324447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gg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le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ta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mu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li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cor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no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e, jo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endParaRPr lang="hu-HU" sz="28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18118" y="22710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033060" y="280894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021107" y="337969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021107" y="39474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5328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42" grpId="0" animBg="1"/>
      <p:bldP spid="27" grpId="0" animBg="1"/>
      <p:bldP spid="28" grpId="0"/>
      <p:bldP spid="31" grpId="0"/>
      <p:bldP spid="32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2808941" y="1778001"/>
            <a:ext cx="3839882" cy="224118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674472" y="1239370"/>
            <a:ext cx="4108822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881529" y="2103216"/>
            <a:ext cx="78867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Play patty</a:t>
            </a:r>
            <a:r>
              <a:rPr lang="en-US" sz="2800" dirty="0">
                <a:latin typeface="Chalkboard"/>
                <a:cs typeface="Chalkboard"/>
              </a:rPr>
              <a:t>-cake on the </a:t>
            </a:r>
            <a:r>
              <a:rPr lang="en-US" sz="2800" b="1" dirty="0">
                <a:latin typeface="Chalkboard"/>
                <a:cs typeface="Chalkboard"/>
              </a:rPr>
              <a:t>park </a:t>
            </a:r>
            <a:r>
              <a:rPr lang="en-US" sz="2800" dirty="0">
                <a:latin typeface="Chalkboard"/>
                <a:cs typeface="Chalkboard"/>
              </a:rPr>
              <a:t>bench.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38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499" y="1867646"/>
            <a:ext cx="2593735" cy="144853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star, car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high, my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how, now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big, said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up, down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830917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2988235" y="2044700"/>
            <a:ext cx="2943411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stop + watch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out + side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cow + boy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gold + fish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13529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own,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uck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un,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ess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ick,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ive,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eet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</a:t>
            </a: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50351" y="2166470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453340" y="311075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456328" y="3561976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453339" y="4037105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498162" y="2677458"/>
            <a:ext cx="343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501530" y="2211294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531412" y="274917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8519460" y="323028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519459" y="36934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7" grpId="0"/>
      <p:bldP spid="28" grpId="0"/>
      <p:bldP spid="29" grpId="0"/>
      <p:bldP spid="30" grpId="0"/>
      <p:bldP spid="3" grpId="0"/>
      <p:bldP spid="4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528235" y="1778001"/>
            <a:ext cx="2808940" cy="32870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821910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65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5941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688353"/>
            <a:ext cx="3174178" cy="32870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7" name="Google Shape;430;p31"/>
          <p:cNvSpPr txBox="1"/>
          <p:nvPr/>
        </p:nvSpPr>
        <p:spPr>
          <a:xfrm>
            <a:off x="505758" y="2075574"/>
            <a:ext cx="324447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lo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bi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ho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ol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o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ff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bu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pe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te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endParaRPr lang="hu-HU" sz="28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18118" y="22710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033060" y="280894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021107" y="337969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021107" y="39474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90984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42" grpId="0" animBg="1"/>
      <p:bldP spid="27" grpId="0" animBg="1"/>
      <p:bldP spid="28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2808941" y="1778001"/>
            <a:ext cx="3839882" cy="224118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674472" y="1239370"/>
            <a:ext cx="4108822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881529" y="2103216"/>
            <a:ext cx="78867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i="1" dirty="0">
                <a:latin typeface="Chalkboard"/>
                <a:cs typeface="Chalkboard"/>
              </a:rPr>
              <a:t>Sally sat sulking </a:t>
            </a:r>
            <a:r>
              <a:rPr lang="en-US" sz="2800" i="1" dirty="0">
                <a:latin typeface="Chalkboard"/>
                <a:cs typeface="Chalkboard"/>
              </a:rPr>
              <a:t>in front of the peas on her plate.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35178" y="220088"/>
            <a:ext cx="3500729" cy="7929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Focus </a:t>
            </a: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Board: Let’s Review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Hh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Jj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Ll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Mm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Ee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448453" y="2695635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run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do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can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orange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rectangle</a:t>
            </a:r>
            <a:endParaRPr lang="en-US" sz="23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enough!</a:t>
            </a:r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  <a:endParaRPr lang="en-US" sz="1600" dirty="0" smtClean="0">
              <a:latin typeface="Chalkboard"/>
              <a:cs typeface="Chalkboard"/>
            </a:endParaRP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December </a:t>
            </a:r>
            <a:r>
              <a:rPr lang="en-US" sz="1600" dirty="0" smtClean="0">
                <a:latin typeface="Chalkboard"/>
                <a:cs typeface="Chalkboard"/>
              </a:rPr>
              <a:t>17, </a:t>
            </a:r>
            <a:r>
              <a:rPr lang="en-US" sz="1600" dirty="0" smtClean="0">
                <a:latin typeface="Chalkboard"/>
                <a:cs typeface="Chalkboard"/>
              </a:rPr>
              <a:t>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105468" y="4307205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573204" y="2392426"/>
            <a:ext cx="599372" cy="393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7149659" y="1574620"/>
            <a:ext cx="1070308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halkboard"/>
                <a:cs typeface="Chalkboard"/>
              </a:rPr>
              <a:t>3 three</a:t>
            </a: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</p:txBody>
      </p:sp>
      <p:sp>
        <p:nvSpPr>
          <p:cNvPr id="9" name="Oval 8"/>
          <p:cNvSpPr/>
          <p:nvPr/>
        </p:nvSpPr>
        <p:spPr>
          <a:xfrm>
            <a:off x="7363721" y="2026010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135389" y="2910608"/>
            <a:ext cx="1141661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Chalkboard"/>
                <a:cs typeface="Chalkboard"/>
              </a:rPr>
              <a:t>4 four</a:t>
            </a: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  <a:p>
            <a:endParaRPr lang="en-US" sz="1600" b="1" dirty="0" smtClean="0">
              <a:latin typeface="Chalkboard"/>
              <a:cs typeface="Chalkboard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7359141" y="3662248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7340293" y="3315282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37689" y="2225759"/>
            <a:ext cx="1441347" cy="79899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7601746" y="2378157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825500" y="2102526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7906547" y="3653161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Oval 42"/>
          <p:cNvSpPr/>
          <p:nvPr/>
        </p:nvSpPr>
        <p:spPr>
          <a:xfrm>
            <a:off x="7901967" y="3306193"/>
            <a:ext cx="185521" cy="17121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645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236500" y="1837765"/>
            <a:ext cx="2578794" cy="174735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314850" y="1856200"/>
            <a:ext cx="2210400" cy="156300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3" y="2018051"/>
            <a:ext cx="285376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so, no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like, bike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cut, dot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deep, leap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jet, home</a:t>
            </a:r>
            <a:endParaRPr lang="en-US" sz="25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118848" y="1339625"/>
            <a:ext cx="2786093" cy="45107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711824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foot + print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side + walk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with + out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fire + fly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some + one</a:t>
            </a: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118848" y="2044700"/>
            <a:ext cx="2890681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an,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ar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old,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ave,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elp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ay, </a:t>
            </a:r>
            <a:r>
              <a:rPr lang="en-US" sz="2600" b="1" dirty="0" smtClean="0">
                <a:latin typeface="Chalkboard"/>
                <a:ea typeface="Lato"/>
                <a:cs typeface="Chalkboard"/>
                <a:sym typeface="Lato"/>
              </a:rPr>
              <a:t>c</a:t>
            </a: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ar</a:t>
            </a:r>
            <a:endParaRPr lang="hu-HU" sz="26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393200" y="1856200"/>
            <a:ext cx="2210400" cy="1563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600" y="1306763"/>
            <a:ext cx="2451100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2914358" y="1308692"/>
            <a:ext cx="2881794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Syllables: </a:t>
            </a: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Adding Words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84823" y="2241176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617693" y="2782046"/>
            <a:ext cx="268941" cy="328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2587812" y="2647576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587811" y="3065928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587811" y="3588870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✔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587811" y="4081929"/>
            <a:ext cx="2689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Zapf Dingbats"/>
                <a:ea typeface="Zapf Dingbats"/>
                <a:cs typeface="Zapf Dingbats"/>
                <a:sym typeface="Zapf Dingbats"/>
              </a:rPr>
              <a:t>✗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411883" y="2181412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411882" y="273423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8414870" y="3275106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8414871" y="3768165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6000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  <p:bldP spid="2" grpId="0"/>
      <p:bldP spid="28" grpId="0"/>
      <p:bldP spid="29" grpId="0"/>
      <p:bldP spid="30" grpId="0"/>
      <p:bldP spid="31" grpId="0"/>
      <p:bldP spid="3" grpId="0"/>
      <p:bldP spid="4" grpId="0"/>
      <p:bldP spid="34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528235" y="1778001"/>
            <a:ext cx="2808940" cy="32870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821910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651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5941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688353"/>
            <a:ext cx="3174178" cy="32870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 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algn="ctr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7" name="Google Shape;430;p31"/>
          <p:cNvSpPr txBox="1"/>
          <p:nvPr/>
        </p:nvSpPr>
        <p:spPr>
          <a:xfrm>
            <a:off x="505758" y="2075574"/>
            <a:ext cx="324447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ca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e, sa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sa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pe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hai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r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pi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e</a:t>
            </a:r>
          </a:p>
          <a:p>
            <a:pPr marL="457200" lvl="0">
              <a:lnSpc>
                <a:spcPct val="130000"/>
              </a:lnSpc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fu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zz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, bu</a:t>
            </a: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zz</a:t>
            </a:r>
            <a:endParaRPr lang="hu-HU" sz="28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18118" y="22710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3033060" y="2808940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3021107" y="3379693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3021107" y="3947459"/>
            <a:ext cx="4590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205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42" grpId="0" animBg="1"/>
      <p:bldP spid="27" grpId="0" animBg="1"/>
      <p:bldP spid="28" grpId="0"/>
      <p:bldP spid="31" grpId="0"/>
      <p:bldP spid="32" grpId="0"/>
      <p:bldP spid="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2808941" y="1778001"/>
            <a:ext cx="3839882" cy="224118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674472" y="1239370"/>
            <a:ext cx="4108822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881529" y="2103216"/>
            <a:ext cx="7886700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Sue sells slippery slimy snails</a:t>
            </a:r>
            <a:r>
              <a:rPr lang="en-US" sz="2800" b="1" dirty="0"/>
              <a:t>. </a:t>
            </a: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13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0493" y="3319550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40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2093</TotalTime>
  <Words>1015</Words>
  <Application>Microsoft Macintosh PowerPoint</Application>
  <PresentationFormat>On-screen Show (16:9)</PresentationFormat>
  <Paragraphs>450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431</cp:revision>
  <dcterms:modified xsi:type="dcterms:W3CDTF">2024-08-02T17:11:37Z</dcterms:modified>
</cp:coreProperties>
</file>