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9" r:id="rId5"/>
    <p:sldId id="295" r:id="rId6"/>
    <p:sldId id="294" r:id="rId7"/>
    <p:sldId id="332" r:id="rId8"/>
    <p:sldId id="333" r:id="rId9"/>
    <p:sldId id="301" r:id="rId10"/>
    <p:sldId id="261" r:id="rId11"/>
    <p:sldId id="300" r:id="rId12"/>
    <p:sldId id="299" r:id="rId13"/>
    <p:sldId id="329" r:id="rId14"/>
    <p:sldId id="263" r:id="rId15"/>
    <p:sldId id="302" r:id="rId16"/>
    <p:sldId id="328" r:id="rId17"/>
    <p:sldId id="327" r:id="rId18"/>
    <p:sldId id="318" r:id="rId19"/>
    <p:sldId id="322" r:id="rId20"/>
    <p:sldId id="314" r:id="rId21"/>
    <p:sldId id="281" r:id="rId22"/>
    <p:sldId id="317" r:id="rId23"/>
    <p:sldId id="312" r:id="rId24"/>
    <p:sldId id="324" r:id="rId25"/>
    <p:sldId id="334" r:id="rId26"/>
    <p:sldId id="335" r:id="rId27"/>
    <p:sldId id="287" r:id="rId28"/>
    <p:sldId id="326" r:id="rId29"/>
  </p:sldIdLst>
  <p:sldSz cx="9829800" cy="7543800"/>
  <p:notesSz cx="6858000" cy="9144000"/>
  <p:defaultTextStyle>
    <a:defPPr>
      <a:defRPr lang="en-US"/>
    </a:defPPr>
    <a:lvl1pPr marL="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1pPr>
    <a:lvl2pPr marL="496323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2pPr>
    <a:lvl3pPr marL="99264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3pPr>
    <a:lvl4pPr marL="148897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4pPr>
    <a:lvl5pPr marL="1985296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5pPr>
    <a:lvl6pPr marL="248162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6pPr>
    <a:lvl7pPr marL="2977944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7pPr>
    <a:lvl8pPr marL="347426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8pPr>
    <a:lvl9pPr marL="397059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14"/>
  </p:normalViewPr>
  <p:slideViewPr>
    <p:cSldViewPr snapToGrid="0">
      <p:cViewPr varScale="1">
        <p:scale>
          <a:sx n="81" d="100"/>
          <a:sy n="81" d="100"/>
        </p:scale>
        <p:origin x="1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8E93-FD9F-414D-AC35-63569CA9E54D}" type="datetimeFigureOut">
              <a:rPr lang="en-US"/>
              <a:t>8/17/22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43000"/>
            <a:ext cx="4022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02DC-5C90-4C6B-8CF6-F5CF3294C3D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5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234601"/>
            <a:ext cx="8355330" cy="2626360"/>
          </a:xfrm>
        </p:spPr>
        <p:txBody>
          <a:bodyPr anchor="b"/>
          <a:lstStyle>
            <a:lvl1pPr algn="ctr">
              <a:defRPr sz="30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962243"/>
            <a:ext cx="7372350" cy="1821338"/>
          </a:xfrm>
        </p:spPr>
        <p:txBody>
          <a:bodyPr/>
          <a:lstStyle>
            <a:lvl1pPr marL="0" indent="0" algn="ctr">
              <a:buNone/>
              <a:defRPr sz="1219"/>
            </a:lvl1pPr>
            <a:lvl2pPr marL="232196" indent="0" algn="ctr">
              <a:buNone/>
              <a:defRPr sz="1016"/>
            </a:lvl2pPr>
            <a:lvl3pPr marL="464392" indent="0" algn="ctr">
              <a:buNone/>
              <a:defRPr sz="914"/>
            </a:lvl3pPr>
            <a:lvl4pPr marL="696588" indent="0" algn="ctr">
              <a:buNone/>
              <a:defRPr sz="813"/>
            </a:lvl4pPr>
            <a:lvl5pPr marL="928784" indent="0" algn="ctr">
              <a:buNone/>
              <a:defRPr sz="813"/>
            </a:lvl5pPr>
            <a:lvl6pPr marL="1160980" indent="0" algn="ctr">
              <a:buNone/>
              <a:defRPr sz="813"/>
            </a:lvl6pPr>
            <a:lvl7pPr marL="1393176" indent="0" algn="ctr">
              <a:buNone/>
              <a:defRPr sz="813"/>
            </a:lvl7pPr>
            <a:lvl8pPr marL="1625372" indent="0" algn="ctr">
              <a:buNone/>
              <a:defRPr sz="813"/>
            </a:lvl8pPr>
            <a:lvl9pPr marL="1857568" indent="0" algn="ctr">
              <a:buNone/>
              <a:defRPr sz="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4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3" y="401639"/>
            <a:ext cx="2119551" cy="63930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801" y="401639"/>
            <a:ext cx="6235779" cy="63930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82" y="1880715"/>
            <a:ext cx="8478203" cy="3138011"/>
          </a:xfrm>
        </p:spPr>
        <p:txBody>
          <a:bodyPr anchor="b"/>
          <a:lstStyle>
            <a:lvl1pPr>
              <a:defRPr sz="30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82" y="5048411"/>
            <a:ext cx="8478203" cy="1650206"/>
          </a:xfrm>
        </p:spPr>
        <p:txBody>
          <a:bodyPr/>
          <a:lstStyle>
            <a:lvl1pPr marL="0" indent="0">
              <a:buNone/>
              <a:defRPr sz="1219">
                <a:solidFill>
                  <a:schemeClr val="tx1"/>
                </a:solidFill>
              </a:defRPr>
            </a:lvl1pPr>
            <a:lvl2pPr marL="232196" indent="0">
              <a:buNone/>
              <a:defRPr sz="1016">
                <a:solidFill>
                  <a:schemeClr val="tx1">
                    <a:tint val="75000"/>
                  </a:schemeClr>
                </a:solidFill>
              </a:defRPr>
            </a:lvl2pPr>
            <a:lvl3pPr marL="464392" indent="0">
              <a:buNone/>
              <a:defRPr sz="914">
                <a:solidFill>
                  <a:schemeClr val="tx1">
                    <a:tint val="75000"/>
                  </a:schemeClr>
                </a:solidFill>
              </a:defRPr>
            </a:lvl3pPr>
            <a:lvl4pPr marL="696588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4pPr>
            <a:lvl5pPr marL="928784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5pPr>
            <a:lvl6pPr marL="1160980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6pPr>
            <a:lvl7pPr marL="1393176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7pPr>
            <a:lvl8pPr marL="1625372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8pPr>
            <a:lvl9pPr marL="1857568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800" y="2008187"/>
            <a:ext cx="4177665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7" y="2008187"/>
            <a:ext cx="4177665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82" y="401641"/>
            <a:ext cx="8478203" cy="14581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3" y="1849281"/>
            <a:ext cx="4158466" cy="906303"/>
          </a:xfrm>
        </p:spPr>
        <p:txBody>
          <a:bodyPr anchor="b"/>
          <a:lstStyle>
            <a:lvl1pPr marL="0" indent="0">
              <a:buNone/>
              <a:defRPr sz="1219" b="1"/>
            </a:lvl1pPr>
            <a:lvl2pPr marL="232196" indent="0">
              <a:buNone/>
              <a:defRPr sz="1016" b="1"/>
            </a:lvl2pPr>
            <a:lvl3pPr marL="464392" indent="0">
              <a:buNone/>
              <a:defRPr sz="914" b="1"/>
            </a:lvl3pPr>
            <a:lvl4pPr marL="696588" indent="0">
              <a:buNone/>
              <a:defRPr sz="813" b="1"/>
            </a:lvl4pPr>
            <a:lvl5pPr marL="928784" indent="0">
              <a:buNone/>
              <a:defRPr sz="813" b="1"/>
            </a:lvl5pPr>
            <a:lvl6pPr marL="1160980" indent="0">
              <a:buNone/>
              <a:defRPr sz="813" b="1"/>
            </a:lvl6pPr>
            <a:lvl7pPr marL="1393176" indent="0">
              <a:buNone/>
              <a:defRPr sz="813" b="1"/>
            </a:lvl7pPr>
            <a:lvl8pPr marL="1625372" indent="0">
              <a:buNone/>
              <a:defRPr sz="813" b="1"/>
            </a:lvl8pPr>
            <a:lvl9pPr marL="1857568" indent="0">
              <a:buNone/>
              <a:defRPr sz="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3" y="2755582"/>
            <a:ext cx="4158466" cy="405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40" y="1849281"/>
            <a:ext cx="4178945" cy="906303"/>
          </a:xfrm>
        </p:spPr>
        <p:txBody>
          <a:bodyPr anchor="b"/>
          <a:lstStyle>
            <a:lvl1pPr marL="0" indent="0">
              <a:buNone/>
              <a:defRPr sz="1219" b="1"/>
            </a:lvl1pPr>
            <a:lvl2pPr marL="232196" indent="0">
              <a:buNone/>
              <a:defRPr sz="1016" b="1"/>
            </a:lvl2pPr>
            <a:lvl3pPr marL="464392" indent="0">
              <a:buNone/>
              <a:defRPr sz="914" b="1"/>
            </a:lvl3pPr>
            <a:lvl4pPr marL="696588" indent="0">
              <a:buNone/>
              <a:defRPr sz="813" b="1"/>
            </a:lvl4pPr>
            <a:lvl5pPr marL="928784" indent="0">
              <a:buNone/>
              <a:defRPr sz="813" b="1"/>
            </a:lvl5pPr>
            <a:lvl6pPr marL="1160980" indent="0">
              <a:buNone/>
              <a:defRPr sz="813" b="1"/>
            </a:lvl6pPr>
            <a:lvl7pPr marL="1393176" indent="0">
              <a:buNone/>
              <a:defRPr sz="813" b="1"/>
            </a:lvl7pPr>
            <a:lvl8pPr marL="1625372" indent="0">
              <a:buNone/>
              <a:defRPr sz="813" b="1"/>
            </a:lvl8pPr>
            <a:lvl9pPr marL="1857568" indent="0">
              <a:buNone/>
              <a:defRPr sz="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40" y="2755582"/>
            <a:ext cx="4178945" cy="405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1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3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2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502920"/>
            <a:ext cx="3170367" cy="1760220"/>
          </a:xfrm>
        </p:spPr>
        <p:txBody>
          <a:bodyPr anchor="b"/>
          <a:lstStyle>
            <a:lvl1pPr>
              <a:defRPr sz="1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8" y="1086170"/>
            <a:ext cx="4976337" cy="5360988"/>
          </a:xfrm>
        </p:spPr>
        <p:txBody>
          <a:bodyPr/>
          <a:lstStyle>
            <a:lvl1pPr>
              <a:defRPr sz="1625"/>
            </a:lvl1pPr>
            <a:lvl2pPr>
              <a:defRPr sz="1422"/>
            </a:lvl2pPr>
            <a:lvl3pPr>
              <a:defRPr sz="1219"/>
            </a:lvl3pPr>
            <a:lvl4pPr>
              <a:defRPr sz="1016"/>
            </a:lvl4pPr>
            <a:lvl5pPr>
              <a:defRPr sz="1016"/>
            </a:lvl5pPr>
            <a:lvl6pPr>
              <a:defRPr sz="1016"/>
            </a:lvl6pPr>
            <a:lvl7pPr>
              <a:defRPr sz="1016"/>
            </a:lvl7pPr>
            <a:lvl8pPr>
              <a:defRPr sz="1016"/>
            </a:lvl8pPr>
            <a:lvl9pPr>
              <a:defRPr sz="10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263141"/>
            <a:ext cx="3170367" cy="4192747"/>
          </a:xfrm>
        </p:spPr>
        <p:txBody>
          <a:bodyPr/>
          <a:lstStyle>
            <a:lvl1pPr marL="0" indent="0">
              <a:buNone/>
              <a:defRPr sz="813"/>
            </a:lvl1pPr>
            <a:lvl2pPr marL="232196" indent="0">
              <a:buNone/>
              <a:defRPr sz="711"/>
            </a:lvl2pPr>
            <a:lvl3pPr marL="464392" indent="0">
              <a:buNone/>
              <a:defRPr sz="609"/>
            </a:lvl3pPr>
            <a:lvl4pPr marL="696588" indent="0">
              <a:buNone/>
              <a:defRPr sz="508"/>
            </a:lvl4pPr>
            <a:lvl5pPr marL="928784" indent="0">
              <a:buNone/>
              <a:defRPr sz="508"/>
            </a:lvl5pPr>
            <a:lvl6pPr marL="1160980" indent="0">
              <a:buNone/>
              <a:defRPr sz="508"/>
            </a:lvl6pPr>
            <a:lvl7pPr marL="1393176" indent="0">
              <a:buNone/>
              <a:defRPr sz="508"/>
            </a:lvl7pPr>
            <a:lvl8pPr marL="1625372" indent="0">
              <a:buNone/>
              <a:defRPr sz="508"/>
            </a:lvl8pPr>
            <a:lvl9pPr marL="1857568" indent="0">
              <a:buNone/>
              <a:defRPr sz="5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502920"/>
            <a:ext cx="3170367" cy="1760220"/>
          </a:xfrm>
        </p:spPr>
        <p:txBody>
          <a:bodyPr anchor="b"/>
          <a:lstStyle>
            <a:lvl1pPr>
              <a:defRPr sz="1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8" y="1086170"/>
            <a:ext cx="4976337" cy="5360988"/>
          </a:xfrm>
        </p:spPr>
        <p:txBody>
          <a:bodyPr anchor="t"/>
          <a:lstStyle>
            <a:lvl1pPr marL="0" indent="0">
              <a:buNone/>
              <a:defRPr sz="1625"/>
            </a:lvl1pPr>
            <a:lvl2pPr marL="232196" indent="0">
              <a:buNone/>
              <a:defRPr sz="1422"/>
            </a:lvl2pPr>
            <a:lvl3pPr marL="464392" indent="0">
              <a:buNone/>
              <a:defRPr sz="1219"/>
            </a:lvl3pPr>
            <a:lvl4pPr marL="696588" indent="0">
              <a:buNone/>
              <a:defRPr sz="1016"/>
            </a:lvl4pPr>
            <a:lvl5pPr marL="928784" indent="0">
              <a:buNone/>
              <a:defRPr sz="1016"/>
            </a:lvl5pPr>
            <a:lvl6pPr marL="1160980" indent="0">
              <a:buNone/>
              <a:defRPr sz="1016"/>
            </a:lvl6pPr>
            <a:lvl7pPr marL="1393176" indent="0">
              <a:buNone/>
              <a:defRPr sz="1016"/>
            </a:lvl7pPr>
            <a:lvl8pPr marL="1625372" indent="0">
              <a:buNone/>
              <a:defRPr sz="1016"/>
            </a:lvl8pPr>
            <a:lvl9pPr marL="1857568" indent="0">
              <a:buNone/>
              <a:defRPr sz="101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263141"/>
            <a:ext cx="3170367" cy="4192747"/>
          </a:xfrm>
        </p:spPr>
        <p:txBody>
          <a:bodyPr/>
          <a:lstStyle>
            <a:lvl1pPr marL="0" indent="0">
              <a:buNone/>
              <a:defRPr sz="813"/>
            </a:lvl1pPr>
            <a:lvl2pPr marL="232196" indent="0">
              <a:buNone/>
              <a:defRPr sz="711"/>
            </a:lvl2pPr>
            <a:lvl3pPr marL="464392" indent="0">
              <a:buNone/>
              <a:defRPr sz="609"/>
            </a:lvl3pPr>
            <a:lvl4pPr marL="696588" indent="0">
              <a:buNone/>
              <a:defRPr sz="508"/>
            </a:lvl4pPr>
            <a:lvl5pPr marL="928784" indent="0">
              <a:buNone/>
              <a:defRPr sz="508"/>
            </a:lvl5pPr>
            <a:lvl6pPr marL="1160980" indent="0">
              <a:buNone/>
              <a:defRPr sz="508"/>
            </a:lvl6pPr>
            <a:lvl7pPr marL="1393176" indent="0">
              <a:buNone/>
              <a:defRPr sz="508"/>
            </a:lvl7pPr>
            <a:lvl8pPr marL="1625372" indent="0">
              <a:buNone/>
              <a:defRPr sz="508"/>
            </a:lvl8pPr>
            <a:lvl9pPr marL="1857568" indent="0">
              <a:buNone/>
              <a:defRPr sz="5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801" y="401641"/>
            <a:ext cx="8478203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01" y="2008187"/>
            <a:ext cx="8478203" cy="4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800" y="6991988"/>
            <a:ext cx="221170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0708D-3319-48DB-954E-F3E7E1172CC4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5" y="6991988"/>
            <a:ext cx="3317558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7" y="6991988"/>
            <a:ext cx="221170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64392" rtl="0" eaLnBrk="1" latinLnBrk="0" hangingPunct="1">
        <a:lnSpc>
          <a:spcPct val="90000"/>
        </a:lnSpc>
        <a:spcBef>
          <a:spcPct val="0"/>
        </a:spcBef>
        <a:buNone/>
        <a:defRPr sz="2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098" indent="-116098" algn="l" defTabSz="464392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1pPr>
      <a:lvl2pPr marL="348294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2pPr>
      <a:lvl3pPr marL="580490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1016" kern="1200">
          <a:solidFill>
            <a:schemeClr val="tx1"/>
          </a:solidFill>
          <a:latin typeface="+mn-lt"/>
          <a:ea typeface="+mn-ea"/>
          <a:cs typeface="+mn-cs"/>
        </a:defRPr>
      </a:lvl3pPr>
      <a:lvl4pPr marL="812686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4pPr>
      <a:lvl5pPr marL="1044882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5pPr>
      <a:lvl6pPr marL="1277078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6pPr>
      <a:lvl7pPr marL="1509274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7pPr>
      <a:lvl8pPr marL="1741470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8pPr>
      <a:lvl9pPr marL="1973666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1pPr>
      <a:lvl2pPr marL="232196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2pPr>
      <a:lvl3pPr marL="464392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3pPr>
      <a:lvl4pPr marL="696588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4pPr>
      <a:lvl5pPr marL="928784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5pPr>
      <a:lvl6pPr marL="1160980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6pPr>
      <a:lvl7pPr marL="1393176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7pPr>
      <a:lvl8pPr marL="1625372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8pPr>
      <a:lvl9pPr marL="1857568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29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AD1F7E-8159-8F43-8412-818A199AAA67}"/>
              </a:ext>
            </a:extLst>
          </p:cNvPr>
          <p:cNvSpPr txBox="1"/>
          <p:nvPr/>
        </p:nvSpPr>
        <p:spPr>
          <a:xfrm>
            <a:off x="2697087" y="2161237"/>
            <a:ext cx="5472291" cy="44557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owser" panose="02000000000000000000" pitchFamily="2" charset="0"/>
              </a:rPr>
              <a:t>HOMEWORK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owser" panose="02000000000000000000" pitchFamily="2" charset="0"/>
            </a:endParaRPr>
          </a:p>
          <a:p>
            <a:pPr algn="ctr"/>
            <a:r>
              <a:rPr lang="en-US" sz="2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Monday: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Sci / SS</a:t>
            </a:r>
          </a:p>
          <a:p>
            <a:pPr algn="ctr"/>
            <a:r>
              <a:rPr lang="en-US" sz="2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Tuesday: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Math</a:t>
            </a:r>
          </a:p>
          <a:p>
            <a:pPr algn="ctr"/>
            <a:r>
              <a:rPr lang="en-US" sz="2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Wednesday: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ELA</a:t>
            </a:r>
            <a:endParaRPr lang="en-US" sz="1600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u="sng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</a:rPr>
              <a:t>Thursday</a:t>
            </a:r>
            <a:r>
              <a:rPr lang="en-US" sz="2400" u="sng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</a:rPr>
              <a:t>: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</a:rPr>
              <a:t> Study for weekly tests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</a:rPr>
              <a:t>**If classwork isn't completed, it may be assigned for homework. 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KG True Colors"/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819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0E44B5-EF01-4ECA-AB79-DC11B2CBCE17}"/>
              </a:ext>
            </a:extLst>
          </p:cNvPr>
          <p:cNvSpPr txBox="1"/>
          <p:nvPr/>
        </p:nvSpPr>
        <p:spPr>
          <a:xfrm>
            <a:off x="1997527" y="2002080"/>
            <a:ext cx="66815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Positive attitude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Come to class prepared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Character pledge</a:t>
            </a:r>
          </a:p>
          <a:p>
            <a:pPr algn="ctr"/>
            <a:endParaRPr lang="en-US" sz="36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Fabulous Four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		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• A-  Act safely</a:t>
            </a: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		• B-  Be responsible and respectful</a:t>
            </a: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		• C-  Care for yourself, others and the 				environment</a:t>
            </a: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		• D- Do your best at all times! </a:t>
            </a:r>
          </a:p>
        </p:txBody>
      </p:sp>
    </p:spTree>
    <p:extLst>
      <p:ext uri="{BB962C8B-B14F-4D97-AF65-F5344CB8AC3E}">
        <p14:creationId xmlns:p14="http://schemas.microsoft.com/office/powerpoint/2010/main" val="232785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45128" y="1148450"/>
            <a:ext cx="6139543" cy="646331"/>
          </a:xfrm>
          <a:custGeom>
            <a:avLst/>
            <a:gdLst>
              <a:gd name="connsiteX0" fmla="*/ 0 w 6139543"/>
              <a:gd name="connsiteY0" fmla="*/ 0 h 646331"/>
              <a:gd name="connsiteX1" fmla="*/ 6139543 w 6139543"/>
              <a:gd name="connsiteY1" fmla="*/ 0 h 646331"/>
              <a:gd name="connsiteX2" fmla="*/ 6139543 w 6139543"/>
              <a:gd name="connsiteY2" fmla="*/ 646331 h 646331"/>
              <a:gd name="connsiteX3" fmla="*/ 0 w 6139543"/>
              <a:gd name="connsiteY3" fmla="*/ 646331 h 646331"/>
              <a:gd name="connsiteX4" fmla="*/ 0 w 613954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646331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091809" y="166119"/>
                  <a:pt x="6179033" y="543217"/>
                  <a:pt x="6139543" y="646331"/>
                </a:cubicBezTo>
                <a:cubicBezTo>
                  <a:pt x="3352310" y="780931"/>
                  <a:pt x="2050103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owser" panose="02000000000000000000" pitchFamily="2" charset="0"/>
              </a:rPr>
              <a:t>Wednesday Folders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1540327" y="2033565"/>
            <a:ext cx="674914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/>
              </a:rPr>
              <a:t>Wednesday folders will go home weekly. Please sign each week. You may also login to Power School often to check your child’s grades.</a:t>
            </a:r>
          </a:p>
        </p:txBody>
      </p:sp>
    </p:spTree>
    <p:extLst>
      <p:ext uri="{BB962C8B-B14F-4D97-AF65-F5344CB8AC3E}">
        <p14:creationId xmlns:p14="http://schemas.microsoft.com/office/powerpoint/2010/main" val="420121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AD1F7E-8159-8F43-8412-818A199AAA67}"/>
              </a:ext>
            </a:extLst>
          </p:cNvPr>
          <p:cNvSpPr txBox="1"/>
          <p:nvPr/>
        </p:nvSpPr>
        <p:spPr>
          <a:xfrm>
            <a:off x="2526224" y="2449286"/>
            <a:ext cx="5191932" cy="3840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u="sng" dirty="0">
                <a:solidFill>
                  <a:schemeClr val="bg1"/>
                </a:solidFill>
                <a:latin typeface="Howser" panose="02000000000000000000" pitchFamily="2" charset="0"/>
              </a:rPr>
              <a:t>Weekly Conduct </a:t>
            </a:r>
          </a:p>
          <a:p>
            <a:pPr algn="ctr"/>
            <a:endParaRPr lang="en-US" sz="2800" u="sng" dirty="0">
              <a:solidFill>
                <a:schemeClr val="bg1"/>
              </a:solidFill>
              <a:latin typeface="Howser" panose="02000000000000000000" pitchFamily="2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KG True Colors"/>
              </a:rPr>
              <a:t>E = excellent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KG True Colors"/>
              </a:rPr>
              <a:t>G = good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KG True Colors"/>
              </a:rPr>
              <a:t>S  = satisfactory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KG True Colors"/>
              </a:rPr>
              <a:t>N = needs improvement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KG True Colors"/>
              </a:rPr>
              <a:t>U = unsatisfactory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7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45127" y="1031251"/>
            <a:ext cx="6139543" cy="646331"/>
          </a:xfrm>
          <a:custGeom>
            <a:avLst/>
            <a:gdLst>
              <a:gd name="connsiteX0" fmla="*/ 0 w 6139543"/>
              <a:gd name="connsiteY0" fmla="*/ 0 h 646331"/>
              <a:gd name="connsiteX1" fmla="*/ 6139543 w 6139543"/>
              <a:gd name="connsiteY1" fmla="*/ 0 h 646331"/>
              <a:gd name="connsiteX2" fmla="*/ 6139543 w 6139543"/>
              <a:gd name="connsiteY2" fmla="*/ 646331 h 646331"/>
              <a:gd name="connsiteX3" fmla="*/ 0 w 6139543"/>
              <a:gd name="connsiteY3" fmla="*/ 646331 h 646331"/>
              <a:gd name="connsiteX4" fmla="*/ 0 w 613954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646331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091809" y="166119"/>
                  <a:pt x="6179033" y="543217"/>
                  <a:pt x="6139543" y="646331"/>
                </a:cubicBezTo>
                <a:cubicBezTo>
                  <a:pt x="3352310" y="780931"/>
                  <a:pt x="2050103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owser" panose="02000000000000000000" pitchFamily="2" charset="0"/>
              </a:rPr>
              <a:t>Wednesday Folders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2841123" y="1677582"/>
            <a:ext cx="41475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/>
              </a:rPr>
              <a:t>Conduct /Behavior </a:t>
            </a:r>
          </a:p>
          <a:p>
            <a:endParaRPr lang="en-US" sz="3600" dirty="0">
              <a:solidFill>
                <a:schemeClr val="bg1"/>
              </a:solidFill>
              <a:latin typeface="Comic Sans M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7D4FFF-36FE-4FAD-8762-06E7DE8AA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22"/>
          <a:stretch/>
        </p:blipFill>
        <p:spPr>
          <a:xfrm>
            <a:off x="2978177" y="2323913"/>
            <a:ext cx="3873442" cy="38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3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5426A-7A8E-4292-BE79-9F11BE413DC8}"/>
              </a:ext>
            </a:extLst>
          </p:cNvPr>
          <p:cNvSpPr txBox="1"/>
          <p:nvPr/>
        </p:nvSpPr>
        <p:spPr>
          <a:xfrm>
            <a:off x="1627414" y="2389170"/>
            <a:ext cx="6574972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/>
              </a:rPr>
              <a:t>All students will need to bring their devices and chargers to school  everyday.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entury Gothic"/>
              </a:rPr>
              <a:t>*Please charge devices nightly!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11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D34AD-1DF5-490A-B124-2DA84F72E06F}"/>
              </a:ext>
            </a:extLst>
          </p:cNvPr>
          <p:cNvSpPr txBox="1"/>
          <p:nvPr/>
        </p:nvSpPr>
        <p:spPr>
          <a:xfrm>
            <a:off x="1035149" y="2456223"/>
            <a:ext cx="657497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/>
              </a:rPr>
              <a:t>We will provide a weekly update on the Richland website. Click on your homeroom teachers page and you can view our combined weekly update. 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52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FEB75-74FF-4425-B72C-2F17640DB4A1}"/>
              </a:ext>
            </a:extLst>
          </p:cNvPr>
          <p:cNvSpPr txBox="1"/>
          <p:nvPr/>
        </p:nvSpPr>
        <p:spPr>
          <a:xfrm>
            <a:off x="917604" y="1940177"/>
            <a:ext cx="6574972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entury Gothic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/>
              </a:rPr>
              <a:t>We will be taking 3 I-ready test throughout  the school year.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entury Gothic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/>
              </a:rPr>
              <a:t>TNREADY will be given at the end of April.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90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7B222-F9C9-4672-B888-473CA1EED0F7}"/>
              </a:ext>
            </a:extLst>
          </p:cNvPr>
          <p:cNvSpPr txBox="1"/>
          <p:nvPr/>
        </p:nvSpPr>
        <p:spPr>
          <a:xfrm>
            <a:off x="1323863" y="1689829"/>
            <a:ext cx="716862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9/8: Parent/Teacher Conference 4:00 – 7:00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2/16: Parent/Teacher Conference 4:00 – 7:00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You will be able to sign up through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Sign Up Genius.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383E3-2FE9-1E4A-9B06-4C018CB31A32}"/>
              </a:ext>
            </a:extLst>
          </p:cNvPr>
          <p:cNvSpPr txBox="1"/>
          <p:nvPr/>
        </p:nvSpPr>
        <p:spPr>
          <a:xfrm>
            <a:off x="3151414" y="5192251"/>
            <a:ext cx="467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**Conferences can be scheduled as needed through the year. Contact the teacher directly to schedule.</a:t>
            </a:r>
          </a:p>
        </p:txBody>
      </p:sp>
    </p:spTree>
    <p:extLst>
      <p:ext uri="{BB962C8B-B14F-4D97-AF65-F5344CB8AC3E}">
        <p14:creationId xmlns:p14="http://schemas.microsoft.com/office/powerpoint/2010/main" val="75574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9A454-7089-4207-9852-0B66EC20DCD7}"/>
              </a:ext>
            </a:extLst>
          </p:cNvPr>
          <p:cNvSpPr txBox="1"/>
          <p:nvPr/>
        </p:nvSpPr>
        <p:spPr>
          <a:xfrm>
            <a:off x="845127" y="2187692"/>
            <a:ext cx="818803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/>
              </a:rPr>
              <a:t>We will have two field trips this year. One in town and one out of town. Chaperones for the out-of-town trip must have a current 2022, level 3 background check.</a:t>
            </a:r>
            <a:endParaRPr lang="en-US" sz="4800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2300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948540" y="821878"/>
            <a:ext cx="65749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>
                <a:solidFill>
                  <a:schemeClr val="bg1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29FDF-F7DF-9D49-9E41-89395A691472}"/>
              </a:ext>
            </a:extLst>
          </p:cNvPr>
          <p:cNvSpPr txBox="1"/>
          <p:nvPr/>
        </p:nvSpPr>
        <p:spPr>
          <a:xfrm>
            <a:off x="2775856" y="2351314"/>
            <a:ext cx="5627915" cy="40934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•  Meet the Teacher</a:t>
            </a: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•  Norms </a:t>
            </a: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•  Class Schedule</a:t>
            </a: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•  Class Expectations</a:t>
            </a: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•  Boost</a:t>
            </a: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•  Grading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Wednesday Folders</a:t>
            </a: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•  Questions</a:t>
            </a:r>
          </a:p>
          <a:p>
            <a:endParaRPr lang="en-US" sz="3600" dirty="0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759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FACF2-FA3E-4C3D-AB07-DBC34463F96D}"/>
              </a:ext>
            </a:extLst>
          </p:cNvPr>
          <p:cNvSpPr txBox="1"/>
          <p:nvPr/>
        </p:nvSpPr>
        <p:spPr>
          <a:xfrm>
            <a:off x="767166" y="2327720"/>
            <a:ext cx="657497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/>
              </a:rPr>
              <a:t>Each class will need two parents to be room parents. 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3200" u="sng" dirty="0">
                <a:solidFill>
                  <a:schemeClr val="bg1"/>
                </a:solidFill>
                <a:latin typeface="Century Gothic"/>
              </a:rPr>
              <a:t>Duties</a:t>
            </a:r>
            <a:r>
              <a:rPr lang="en-US" sz="3200" dirty="0">
                <a:solidFill>
                  <a:schemeClr val="bg1"/>
                </a:solidFill>
                <a:latin typeface="Century Gothic"/>
              </a:rPr>
              <a:t>: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</a:rPr>
              <a:t>Parents will help with class parties and activities throughout the year.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</a:rPr>
              <a:t>Note went home yesterday</a:t>
            </a:r>
            <a:r>
              <a:rPr lang="en-US" sz="3200" dirty="0">
                <a:solidFill>
                  <a:schemeClr val="bg1"/>
                </a:solidFill>
                <a:latin typeface="Century Gothic"/>
              </a:rPr>
              <a:t>.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66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192053" y="876056"/>
            <a:ext cx="7644881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Howser" panose="02000000000000000000" pitchFamily="2" charset="0"/>
              </a:rPr>
              <a:t>Remind App for </a:t>
            </a:r>
            <a:endParaRPr lang="en-US" sz="1200" dirty="0">
              <a:solidFill>
                <a:schemeClr val="bg1"/>
              </a:solidFill>
              <a:latin typeface="Howser" panose="02000000000000000000" pitchFamily="2" charset="0"/>
              <a:cs typeface="Calibri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Howser" panose="02000000000000000000" pitchFamily="2" charset="0"/>
              </a:rPr>
              <a:t>Mrs. Totty</a:t>
            </a:r>
            <a:endParaRPr lang="en-US" sz="1200" dirty="0">
              <a:solidFill>
                <a:schemeClr val="bg1"/>
              </a:solidFill>
              <a:latin typeface="Howser" panose="02000000000000000000" pitchFamily="2" charset="0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56335D6C-FD63-BB03-09EE-051F1ADBD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55" y="28194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A58EE-A9AB-7A48-2452-9E90E7CA1B94}"/>
              </a:ext>
            </a:extLst>
          </p:cNvPr>
          <p:cNvSpPr txBox="1"/>
          <p:nvPr/>
        </p:nvSpPr>
        <p:spPr>
          <a:xfrm>
            <a:off x="2913681" y="2645979"/>
            <a:ext cx="25727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Text @gg9beg to 81010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or scan the QR code.</a:t>
            </a:r>
          </a:p>
        </p:txBody>
      </p:sp>
    </p:spTree>
    <p:extLst>
      <p:ext uri="{BB962C8B-B14F-4D97-AF65-F5344CB8AC3E}">
        <p14:creationId xmlns:p14="http://schemas.microsoft.com/office/powerpoint/2010/main" val="419637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192053" y="876056"/>
            <a:ext cx="7644881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Howser" panose="02000000000000000000" pitchFamily="2" charset="0"/>
              </a:rPr>
              <a:t>Remind App for </a:t>
            </a:r>
            <a:endParaRPr lang="en-US" sz="1200" dirty="0">
              <a:solidFill>
                <a:schemeClr val="bg1"/>
              </a:solidFill>
              <a:latin typeface="Howser" panose="02000000000000000000" pitchFamily="2" charset="0"/>
              <a:cs typeface="Calibri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Howser" panose="02000000000000000000" pitchFamily="2" charset="0"/>
              </a:rPr>
              <a:t>Mr. Wardlow</a:t>
            </a:r>
            <a:endParaRPr lang="en-US" sz="1200" dirty="0">
              <a:solidFill>
                <a:schemeClr val="bg1"/>
              </a:solidFill>
              <a:latin typeface="Howser" panose="02000000000000000000" pitchFamily="2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135CB237-9E97-034E-66C1-D382DAD71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91" y="2819400"/>
            <a:ext cx="19050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ADEB3C-684F-BC16-94D7-AC4A04F50C24}"/>
              </a:ext>
            </a:extLst>
          </p:cNvPr>
          <p:cNvSpPr txBox="1"/>
          <p:nvPr/>
        </p:nvSpPr>
        <p:spPr>
          <a:xfrm>
            <a:off x="2913681" y="2819400"/>
            <a:ext cx="25727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Text @501wa to 81010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or scan the QR code.</a:t>
            </a:r>
          </a:p>
        </p:txBody>
      </p:sp>
    </p:spTree>
    <p:extLst>
      <p:ext uri="{BB962C8B-B14F-4D97-AF65-F5344CB8AC3E}">
        <p14:creationId xmlns:p14="http://schemas.microsoft.com/office/powerpoint/2010/main" val="332690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192053" y="876056"/>
            <a:ext cx="7644881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Howser" panose="02000000000000000000" pitchFamily="2" charset="0"/>
              </a:rPr>
              <a:t>Remind App for </a:t>
            </a:r>
            <a:endParaRPr lang="en-US" sz="1200" dirty="0">
              <a:solidFill>
                <a:schemeClr val="bg1"/>
              </a:solidFill>
              <a:latin typeface="Howser" panose="02000000000000000000" pitchFamily="2" charset="0"/>
              <a:cs typeface="Calibri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Howser" panose="02000000000000000000" pitchFamily="2" charset="0"/>
              </a:rPr>
              <a:t>Ms. Cox</a:t>
            </a:r>
            <a:endParaRPr lang="en-US" sz="1200" dirty="0">
              <a:solidFill>
                <a:schemeClr val="bg1"/>
              </a:solidFill>
              <a:latin typeface="Howser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A747B-179E-0BA8-65E8-2E60A407CA03}"/>
              </a:ext>
            </a:extLst>
          </p:cNvPr>
          <p:cNvSpPr txBox="1"/>
          <p:nvPr/>
        </p:nvSpPr>
        <p:spPr>
          <a:xfrm>
            <a:off x="2913681" y="2819400"/>
            <a:ext cx="25727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Text @503cox to 81010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or scan the QR code.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CFD7A29-C72E-8EDA-5746-D70245C1E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03" y="307164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21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gs&#10;&#10;Description automatically generated with medium confidence">
            <a:extLst>
              <a:ext uri="{FF2B5EF4-FFF2-40B4-BE49-F238E27FC236}">
                <a16:creationId xmlns:a16="http://schemas.microsoft.com/office/drawing/2014/main" id="{F22D8BCF-34DF-27FA-F89C-8C45A2B6A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58" y="2692869"/>
            <a:ext cx="3853683" cy="21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70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56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C169A-1621-4F0B-8E6C-4AC50DBC1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54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52583-9F99-4470-9BAC-3A1A275FB0CB}"/>
              </a:ext>
            </a:extLst>
          </p:cNvPr>
          <p:cNvSpPr txBox="1"/>
          <p:nvPr/>
        </p:nvSpPr>
        <p:spPr>
          <a:xfrm>
            <a:off x="4057650" y="2165191"/>
            <a:ext cx="4526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Mrs. Tricia Totty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Best Email Address: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tottytr@scsk12.org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FB51C-803C-4665-B154-269EB569A9CA}"/>
              </a:ext>
            </a:extLst>
          </p:cNvPr>
          <p:cNvSpPr txBox="1"/>
          <p:nvPr/>
        </p:nvSpPr>
        <p:spPr>
          <a:xfrm>
            <a:off x="1018704" y="4575472"/>
            <a:ext cx="779239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3600" dirty="0">
                <a:solidFill>
                  <a:schemeClr val="accent4"/>
                </a:solidFill>
                <a:latin typeface="Comic Sans MS" panose="030F0902030302020204" pitchFamily="66" charset="0"/>
              </a:rPr>
              <a:t>Science and Social Studies</a:t>
            </a:r>
          </a:p>
        </p:txBody>
      </p:sp>
      <p:pic>
        <p:nvPicPr>
          <p:cNvPr id="9" name="Picture 8" descr="A group of people posing for a photo on a beach&#10;&#10;Description automatically generated">
            <a:extLst>
              <a:ext uri="{FF2B5EF4-FFF2-40B4-BE49-F238E27FC236}">
                <a16:creationId xmlns:a16="http://schemas.microsoft.com/office/drawing/2014/main" id="{30840A71-CDA9-8BF9-0175-B9BD24106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9" y="2030680"/>
            <a:ext cx="2473724" cy="19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7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C169A-1621-4F0B-8E6C-4AC50DBC1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54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52583-9F99-4470-9BAC-3A1A275FB0CB}"/>
              </a:ext>
            </a:extLst>
          </p:cNvPr>
          <p:cNvSpPr txBox="1"/>
          <p:nvPr/>
        </p:nvSpPr>
        <p:spPr>
          <a:xfrm>
            <a:off x="4057650" y="2165191"/>
            <a:ext cx="4526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Mr. James Wardlow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Best Email Address: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wardlowj@scsk12.org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FB51C-803C-4665-B154-269EB569A9CA}"/>
              </a:ext>
            </a:extLst>
          </p:cNvPr>
          <p:cNvSpPr txBox="1"/>
          <p:nvPr/>
        </p:nvSpPr>
        <p:spPr>
          <a:xfrm>
            <a:off x="1018704" y="4575472"/>
            <a:ext cx="779239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3600" dirty="0">
                <a:solidFill>
                  <a:schemeClr val="accent4"/>
                </a:solidFill>
                <a:latin typeface="Comic Sans MS" panose="030F0902030302020204" pitchFamily="66" charset="0"/>
              </a:rPr>
              <a:t>English Language Arts</a:t>
            </a:r>
          </a:p>
        </p:txBody>
      </p:sp>
      <p:pic>
        <p:nvPicPr>
          <p:cNvPr id="2" name="Picture 1" descr="A person wearing a red hat&#10;&#10;Description automatically generated with medium confidence">
            <a:extLst>
              <a:ext uri="{FF2B5EF4-FFF2-40B4-BE49-F238E27FC236}">
                <a16:creationId xmlns:a16="http://schemas.microsoft.com/office/drawing/2014/main" id="{88636062-860A-0063-A50E-CCCAC517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71" y="2038489"/>
            <a:ext cx="1910992" cy="19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2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C169A-1621-4F0B-8E6C-4AC50DBC1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54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52583-9F99-4470-9BAC-3A1A275FB0CB}"/>
              </a:ext>
            </a:extLst>
          </p:cNvPr>
          <p:cNvSpPr txBox="1"/>
          <p:nvPr/>
        </p:nvSpPr>
        <p:spPr>
          <a:xfrm>
            <a:off x="4057650" y="2165191"/>
            <a:ext cx="4526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Ms. Cox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Best Email Address: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coxk1@scsk12.org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FB51C-803C-4665-B154-269EB569A9CA}"/>
              </a:ext>
            </a:extLst>
          </p:cNvPr>
          <p:cNvSpPr txBox="1"/>
          <p:nvPr/>
        </p:nvSpPr>
        <p:spPr>
          <a:xfrm>
            <a:off x="1018704" y="4575472"/>
            <a:ext cx="779239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3600" dirty="0">
                <a:solidFill>
                  <a:schemeClr val="accent4"/>
                </a:solidFill>
                <a:latin typeface="Comic Sans MS" panose="030F0902030302020204" pitchFamily="66" charset="0"/>
              </a:rPr>
              <a:t>Math</a:t>
            </a:r>
          </a:p>
        </p:txBody>
      </p:sp>
      <p:pic>
        <p:nvPicPr>
          <p:cNvPr id="4" name="Picture 3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43AB05E-73AC-9E1B-137A-4B4120E41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34" y="2016595"/>
            <a:ext cx="1960535" cy="19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0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627414" y="837489"/>
            <a:ext cx="6574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owser" panose="02000000000000000000" pitchFamily="2" charset="0"/>
              </a:rPr>
              <a:t>Binders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FB4A6-D058-A143-B7F5-4D32D4AF1394}"/>
              </a:ext>
            </a:extLst>
          </p:cNvPr>
          <p:cNvSpPr txBox="1"/>
          <p:nvPr/>
        </p:nvSpPr>
        <p:spPr>
          <a:xfrm>
            <a:off x="2278251" y="1812664"/>
            <a:ext cx="630781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This is a great place for students to keep everything organized. Please be sure students have their binders at school every day!</a:t>
            </a:r>
          </a:p>
          <a:p>
            <a:endParaRPr 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agenda book</a:t>
            </a: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homework</a:t>
            </a: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pencil pouch</a:t>
            </a: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study guides</a:t>
            </a: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blank paper</a:t>
            </a: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assignments</a:t>
            </a: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passwords-log in information</a:t>
            </a:r>
          </a:p>
          <a:p>
            <a:pPr marL="1335548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class schedule</a:t>
            </a:r>
          </a:p>
        </p:txBody>
      </p:sp>
    </p:spTree>
    <p:extLst>
      <p:ext uri="{BB962C8B-B14F-4D97-AF65-F5344CB8AC3E}">
        <p14:creationId xmlns:p14="http://schemas.microsoft.com/office/powerpoint/2010/main" val="99264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7551F0-6118-9C4D-B559-5D41DF904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42116"/>
              </p:ext>
            </p:extLst>
          </p:nvPr>
        </p:nvGraphicFramePr>
        <p:xfrm>
          <a:off x="2946615" y="2154264"/>
          <a:ext cx="3936570" cy="435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285">
                  <a:extLst>
                    <a:ext uri="{9D8B030D-6E8A-4147-A177-3AD203B41FA5}">
                      <a16:colId xmlns:a16="http://schemas.microsoft.com/office/drawing/2014/main" val="4206629402"/>
                    </a:ext>
                  </a:extLst>
                </a:gridCol>
                <a:gridCol w="1968285">
                  <a:extLst>
                    <a:ext uri="{9D8B030D-6E8A-4147-A177-3AD203B41FA5}">
                      <a16:colId xmlns:a16="http://schemas.microsoft.com/office/drawing/2014/main" val="2368456325"/>
                    </a:ext>
                  </a:extLst>
                </a:gridCol>
              </a:tblGrid>
              <a:tr h="7975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 panose="030F0902030302020204" pitchFamily="66" charset="0"/>
                        </a:rPr>
                        <a:t>5</a:t>
                      </a:r>
                      <a:r>
                        <a:rPr lang="en-US" sz="3600" baseline="30000" dirty="0">
                          <a:latin typeface="Comic Sans MS" panose="030F0902030302020204" pitchFamily="66" charset="0"/>
                        </a:rPr>
                        <a:t>th</a:t>
                      </a:r>
                      <a:r>
                        <a:rPr lang="en-US" sz="3600" dirty="0">
                          <a:latin typeface="Comic Sans MS" panose="030F0902030302020204" pitchFamily="66" charset="0"/>
                        </a:rPr>
                        <a:t> Grade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8245108"/>
                  </a:ext>
                </a:extLst>
              </a:tr>
              <a:tr h="4448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8:00-8:30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omic Sans MS" panose="030F0902030302020204" pitchFamily="66" charset="0"/>
                        </a:rPr>
                        <a:t>Do Now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0071108"/>
                  </a:ext>
                </a:extLst>
              </a:tr>
              <a:tr h="4448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8:30-9:20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omic Sans MS" panose="030F0902030302020204" pitchFamily="66" charset="0"/>
                        </a:rPr>
                        <a:t>Encore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430557"/>
                  </a:ext>
                </a:extLst>
              </a:tr>
              <a:tr h="4448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9:20-10:05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omic Sans MS" panose="030F0902030302020204" pitchFamily="66" charset="0"/>
                        </a:rPr>
                        <a:t>Boost*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657329"/>
                  </a:ext>
                </a:extLst>
              </a:tr>
              <a:tr h="4448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10:05-11:35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omic Sans MS" panose="030F0902030302020204" pitchFamily="66" charset="0"/>
                        </a:rPr>
                        <a:t>Block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262986"/>
                  </a:ext>
                </a:extLst>
              </a:tr>
              <a:tr h="4440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11:40-12:15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334340"/>
                  </a:ext>
                </a:extLst>
              </a:tr>
              <a:tr h="4440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latin typeface="Comic Sans MS"/>
                        </a:rPr>
                        <a:t>12:15 – 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latin typeface="Comic Sans MS"/>
                        </a:rPr>
                        <a:t>Block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03540"/>
                  </a:ext>
                </a:extLst>
              </a:tr>
              <a:tr h="4448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1:45 – 3:15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Block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14624"/>
                  </a:ext>
                </a:extLst>
              </a:tr>
              <a:tr h="4448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3:15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anose="030F0902030302020204" pitchFamily="66" charset="0"/>
                        </a:rPr>
                        <a:t>Dismissal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857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470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627414" y="891304"/>
            <a:ext cx="6574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Howser" panose="02000000000000000000" pitchFamily="2" charset="0"/>
              </a:rPr>
              <a:t>Boost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FB4A6-D058-A143-B7F5-4D32D4AF1394}"/>
              </a:ext>
            </a:extLst>
          </p:cNvPr>
          <p:cNvSpPr txBox="1"/>
          <p:nvPr/>
        </p:nvSpPr>
        <p:spPr>
          <a:xfrm>
            <a:off x="3026277" y="2194522"/>
            <a:ext cx="5099958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This is a 45 minute period during which your child will receive differentiated instruction.</a:t>
            </a: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It is designed to create growth for all students.</a:t>
            </a: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Students will rotate between teachers to receive intervention or enrichment in ELA or Math.</a:t>
            </a:r>
          </a:p>
          <a:p>
            <a:endParaRPr lang="en-US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endParaRPr lang="en-US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endParaRPr lang="en-US" sz="1600" dirty="0">
              <a:solidFill>
                <a:schemeClr val="bg1"/>
              </a:solidFill>
              <a:latin typeface="Comic Sans MS"/>
            </a:endParaRPr>
          </a:p>
          <a:p>
            <a:endParaRPr lang="en-US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7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679831" y="952507"/>
            <a:ext cx="6290997" cy="830997"/>
          </a:xfrm>
          <a:custGeom>
            <a:avLst/>
            <a:gdLst>
              <a:gd name="connsiteX0" fmla="*/ 0 w 6290997"/>
              <a:gd name="connsiteY0" fmla="*/ 0 h 830997"/>
              <a:gd name="connsiteX1" fmla="*/ 6290997 w 6290997"/>
              <a:gd name="connsiteY1" fmla="*/ 0 h 830997"/>
              <a:gd name="connsiteX2" fmla="*/ 6290997 w 6290997"/>
              <a:gd name="connsiteY2" fmla="*/ 830997 h 830997"/>
              <a:gd name="connsiteX3" fmla="*/ 0 w 6290997"/>
              <a:gd name="connsiteY3" fmla="*/ 830997 h 830997"/>
              <a:gd name="connsiteX4" fmla="*/ 0 w 6290997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0997" h="830997" extrusionOk="0">
                <a:moveTo>
                  <a:pt x="0" y="0"/>
                </a:moveTo>
                <a:cubicBezTo>
                  <a:pt x="841726" y="118645"/>
                  <a:pt x="4888003" y="116012"/>
                  <a:pt x="6290997" y="0"/>
                </a:cubicBezTo>
                <a:cubicBezTo>
                  <a:pt x="6293123" y="113011"/>
                  <a:pt x="6330487" y="601367"/>
                  <a:pt x="6290997" y="830997"/>
                </a:cubicBezTo>
                <a:cubicBezTo>
                  <a:pt x="5321380" y="965597"/>
                  <a:pt x="2808408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Howser" panose="02000000000000000000" pitchFamily="2" charset="0"/>
              </a:rPr>
              <a:t>Grading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1450757" y="1936516"/>
            <a:ext cx="6749143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A- 90-100    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Test grades count 45%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B- 80-89      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Daily Grades count 40 %</a:t>
            </a:r>
          </a:p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C- 70-79       Homework –5 %</a:t>
            </a:r>
          </a:p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D- 60-69       Projects—5%</a:t>
            </a:r>
          </a:p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F- Below 60   Participation 5%</a:t>
            </a: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endParaRPr lang="en-US" sz="28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endParaRPr lang="en-US" sz="3200" dirty="0">
              <a:solidFill>
                <a:schemeClr val="bg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6916057"/>
      </p:ext>
    </p:extLst>
  </p:cSld>
  <p:clrMapOvr>
    <a:masterClrMapping/>
  </p:clrMapOvr>
</p:sld>
</file>

<file path=ppt/theme/theme1.xml><?xml version="1.0" encoding="utf-8"?>
<a:theme xmlns:a="http://schemas.openxmlformats.org/drawingml/2006/main" name="Jacqueline 3 Sideway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queline 3 Sideways" id="{D3439E8C-66EE-4749-9F65-BFF7D9BFE953}" vid="{918FDF09-31B1-4554-B69D-493AEC4076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01BD2335A78043BD606498AB65C23C" ma:contentTypeVersion="7" ma:contentTypeDescription="Create a new document." ma:contentTypeScope="" ma:versionID="6612986bcf26cf506f5b1c404737ccbc">
  <xsd:schema xmlns:xsd="http://www.w3.org/2001/XMLSchema" xmlns:xs="http://www.w3.org/2001/XMLSchema" xmlns:p="http://schemas.microsoft.com/office/2006/metadata/properties" xmlns:ns3="2411c033-045c-450b-a965-90bb475bcb9e" xmlns:ns4="db0f3c1c-6cf0-4eca-9e73-0d861f6863b9" targetNamespace="http://schemas.microsoft.com/office/2006/metadata/properties" ma:root="true" ma:fieldsID="ed1a8b8a51eafbca37fdd7928b7f556f" ns3:_="" ns4:_="">
    <xsd:import namespace="2411c033-045c-450b-a965-90bb475bcb9e"/>
    <xsd:import namespace="db0f3c1c-6cf0-4eca-9e73-0d861f6863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1c033-045c-450b-a965-90bb475bc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f3c1c-6cf0-4eca-9e73-0d861f6863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E0CDA0-90D1-4C92-8501-2FCE32CCC4E5}">
  <ds:schemaRefs>
    <ds:schemaRef ds:uri="2411c033-045c-450b-a965-90bb475bcb9e"/>
    <ds:schemaRef ds:uri="db0f3c1c-6cf0-4eca-9e73-0d861f6863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69386B-CCE6-4062-9DC5-30F8DCFE1A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DB2A6-1868-4F26-83FC-747941F573D5}">
  <ds:schemaRefs>
    <ds:schemaRef ds:uri="2411c033-045c-450b-a965-90bb475bcb9e"/>
    <ds:schemaRef ds:uri="db0f3c1c-6cf0-4eca-9e73-0d861f6863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Jacqueline 3 Sideways</Template>
  <TotalTime>180</TotalTime>
  <Words>573</Words>
  <Application>Microsoft Macintosh PowerPoint</Application>
  <PresentationFormat>Custom</PresentationFormat>
  <Paragraphs>134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Comic Sans MS</vt:lpstr>
      <vt:lpstr>Howser</vt:lpstr>
      <vt:lpstr>KG True Colors</vt:lpstr>
      <vt:lpstr>Jacqueline 3 Sideways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Ortiz</dc:creator>
  <cp:lastModifiedBy>Microsoft Office User</cp:lastModifiedBy>
  <cp:revision>34</cp:revision>
  <dcterms:created xsi:type="dcterms:W3CDTF">2020-07-22T21:10:52Z</dcterms:created>
  <dcterms:modified xsi:type="dcterms:W3CDTF">2022-08-17T19:21:05Z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0x010100D401BD2335A78043BD606498AB65C23C</vt:lpwstr>
  </property>
</Properties>
</file>