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Codec Pro Bold" charset="1" panose="00000600000000000000"/>
      <p:regular r:id="rId37"/>
    </p:embeddedFont>
    <p:embeddedFont>
      <p:font typeface="Bobby Jones" charset="1" panose="00000000000000000000"/>
      <p:regular r:id="rId38"/>
    </p:embeddedFont>
    <p:embeddedFont>
      <p:font typeface="Codec Pro" charset="1" panose="00000500000000000000"/>
      <p:regular r:id="rId39"/>
    </p:embeddedFont>
    <p:embeddedFont>
      <p:font typeface="Canva Sans" charset="1" panose="020B0503030501040103"/>
      <p:regular r:id="rId40"/>
    </p:embeddedFont>
    <p:embeddedFont>
      <p:font typeface="Canva Sans Bold" charset="1" panose="020B0803030501040103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9.jpeg" Type="http://schemas.openxmlformats.org/officeDocument/2006/relationships/image"/><Relationship Id="rId8" Target="https://youtu.be/qgVFkRn8f10?si=x4pZWa5z8gcu_Q6N" TargetMode="External" Type="http://schemas.openxmlformats.org/officeDocument/2006/relationships/vide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CELLS: CELLULAR STRUCTURE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UNIT TWO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754681" y="6057900"/>
            <a:ext cx="3308684" cy="3200400"/>
          </a:xfrm>
          <a:custGeom>
            <a:avLst/>
            <a:gdLst/>
            <a:ahLst/>
            <a:cxnLst/>
            <a:rect r="r" b="b" t="t" l="l"/>
            <a:pathLst>
              <a:path h="3200400" w="3308684">
                <a:moveTo>
                  <a:pt x="0" y="0"/>
                </a:moveTo>
                <a:lnTo>
                  <a:pt x="3308684" y="0"/>
                </a:lnTo>
                <a:lnTo>
                  <a:pt x="3308684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22478" y="1410074"/>
            <a:ext cx="14736822" cy="1031341"/>
            <a:chOff x="0" y="0"/>
            <a:chExt cx="5137018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37019" cy="359509"/>
            </a:xfrm>
            <a:custGeom>
              <a:avLst/>
              <a:gdLst/>
              <a:ahLst/>
              <a:cxnLst/>
              <a:rect r="r" b="b" t="t" l="l"/>
              <a:pathLst>
                <a:path h="359509" w="5137019">
                  <a:moveTo>
                    <a:pt x="13134" y="0"/>
                  </a:moveTo>
                  <a:lnTo>
                    <a:pt x="5123885" y="0"/>
                  </a:lnTo>
                  <a:cubicBezTo>
                    <a:pt x="5131138" y="0"/>
                    <a:pt x="5137019" y="5880"/>
                    <a:pt x="5137019" y="13134"/>
                  </a:cubicBezTo>
                  <a:lnTo>
                    <a:pt x="5137019" y="346375"/>
                  </a:lnTo>
                  <a:cubicBezTo>
                    <a:pt x="5137019" y="349858"/>
                    <a:pt x="5135635" y="353199"/>
                    <a:pt x="5133172" y="355662"/>
                  </a:cubicBezTo>
                  <a:cubicBezTo>
                    <a:pt x="5130709" y="358125"/>
                    <a:pt x="5127368" y="359509"/>
                    <a:pt x="5123885" y="359509"/>
                  </a:cubicBezTo>
                  <a:lnTo>
                    <a:pt x="13134" y="359509"/>
                  </a:lnTo>
                  <a:cubicBezTo>
                    <a:pt x="5880" y="359509"/>
                    <a:pt x="0" y="353629"/>
                    <a:pt x="0" y="346375"/>
                  </a:cubicBezTo>
                  <a:lnTo>
                    <a:pt x="0" y="13134"/>
                  </a:lnTo>
                  <a:cubicBezTo>
                    <a:pt x="0" y="9650"/>
                    <a:pt x="1384" y="6310"/>
                    <a:pt x="3847" y="3847"/>
                  </a:cubicBezTo>
                  <a:cubicBezTo>
                    <a:pt x="6310" y="1384"/>
                    <a:pt x="9650" y="0"/>
                    <a:pt x="13134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137018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61302" y="1257674"/>
            <a:ext cx="14736822" cy="1031341"/>
            <a:chOff x="0" y="0"/>
            <a:chExt cx="5137018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37019" cy="359509"/>
            </a:xfrm>
            <a:custGeom>
              <a:avLst/>
              <a:gdLst/>
              <a:ahLst/>
              <a:cxnLst/>
              <a:rect r="r" b="b" t="t" l="l"/>
              <a:pathLst>
                <a:path h="359509" w="5137019">
                  <a:moveTo>
                    <a:pt x="13134" y="0"/>
                  </a:moveTo>
                  <a:lnTo>
                    <a:pt x="5123885" y="0"/>
                  </a:lnTo>
                  <a:cubicBezTo>
                    <a:pt x="5131138" y="0"/>
                    <a:pt x="5137019" y="5880"/>
                    <a:pt x="5137019" y="13134"/>
                  </a:cubicBezTo>
                  <a:lnTo>
                    <a:pt x="5137019" y="346375"/>
                  </a:lnTo>
                  <a:cubicBezTo>
                    <a:pt x="5137019" y="349858"/>
                    <a:pt x="5135635" y="353199"/>
                    <a:pt x="5133172" y="355662"/>
                  </a:cubicBezTo>
                  <a:cubicBezTo>
                    <a:pt x="5130709" y="358125"/>
                    <a:pt x="5127368" y="359509"/>
                    <a:pt x="5123885" y="359509"/>
                  </a:cubicBezTo>
                  <a:lnTo>
                    <a:pt x="13134" y="359509"/>
                  </a:lnTo>
                  <a:cubicBezTo>
                    <a:pt x="5880" y="359509"/>
                    <a:pt x="0" y="353629"/>
                    <a:pt x="0" y="346375"/>
                  </a:cubicBezTo>
                  <a:lnTo>
                    <a:pt x="0" y="13134"/>
                  </a:lnTo>
                  <a:cubicBezTo>
                    <a:pt x="0" y="9650"/>
                    <a:pt x="1384" y="6310"/>
                    <a:pt x="3847" y="3847"/>
                  </a:cubicBezTo>
                  <a:cubicBezTo>
                    <a:pt x="6310" y="1384"/>
                    <a:pt x="9650" y="0"/>
                    <a:pt x="13134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137018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208445" y="1464417"/>
            <a:ext cx="10642535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INTERACTIONS IN PROTEIN FOLDING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513838" y="2944128"/>
            <a:ext cx="14384285" cy="6823376"/>
            <a:chOff x="0" y="0"/>
            <a:chExt cx="3881303" cy="1841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81303" cy="1841147"/>
            </a:xfrm>
            <a:custGeom>
              <a:avLst/>
              <a:gdLst/>
              <a:ahLst/>
              <a:cxnLst/>
              <a:rect r="r" b="b" t="t" l="l"/>
              <a:pathLst>
                <a:path h="1841147" w="3881303">
                  <a:moveTo>
                    <a:pt x="27449" y="0"/>
                  </a:moveTo>
                  <a:lnTo>
                    <a:pt x="3853854" y="0"/>
                  </a:lnTo>
                  <a:cubicBezTo>
                    <a:pt x="3861134" y="0"/>
                    <a:pt x="3868115" y="2892"/>
                    <a:pt x="3873263" y="8040"/>
                  </a:cubicBezTo>
                  <a:cubicBezTo>
                    <a:pt x="3878411" y="13187"/>
                    <a:pt x="3881303" y="20169"/>
                    <a:pt x="3881303" y="27449"/>
                  </a:cubicBezTo>
                  <a:lnTo>
                    <a:pt x="3881303" y="1813698"/>
                  </a:lnTo>
                  <a:cubicBezTo>
                    <a:pt x="3881303" y="1820978"/>
                    <a:pt x="3878411" y="1827960"/>
                    <a:pt x="3873263" y="1833108"/>
                  </a:cubicBezTo>
                  <a:cubicBezTo>
                    <a:pt x="3868115" y="1838255"/>
                    <a:pt x="3861134" y="1841147"/>
                    <a:pt x="3853854" y="1841147"/>
                  </a:cubicBezTo>
                  <a:lnTo>
                    <a:pt x="27449" y="1841147"/>
                  </a:lnTo>
                  <a:cubicBezTo>
                    <a:pt x="20169" y="1841147"/>
                    <a:pt x="13187" y="1838255"/>
                    <a:pt x="8040" y="1833108"/>
                  </a:cubicBezTo>
                  <a:cubicBezTo>
                    <a:pt x="2892" y="1827960"/>
                    <a:pt x="0" y="1820978"/>
                    <a:pt x="0" y="1813698"/>
                  </a:cubicBezTo>
                  <a:lnTo>
                    <a:pt x="0" y="27449"/>
                  </a:lnTo>
                  <a:cubicBezTo>
                    <a:pt x="0" y="20169"/>
                    <a:pt x="2892" y="13187"/>
                    <a:pt x="8040" y="8040"/>
                  </a:cubicBezTo>
                  <a:cubicBezTo>
                    <a:pt x="13187" y="2892"/>
                    <a:pt x="20169" y="0"/>
                    <a:pt x="27449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881303" cy="1907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161302" y="2725516"/>
            <a:ext cx="14384285" cy="6823376"/>
            <a:chOff x="0" y="0"/>
            <a:chExt cx="3881303" cy="184114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81303" cy="1841147"/>
            </a:xfrm>
            <a:custGeom>
              <a:avLst/>
              <a:gdLst/>
              <a:ahLst/>
              <a:cxnLst/>
              <a:rect r="r" b="b" t="t" l="l"/>
              <a:pathLst>
                <a:path h="1841147" w="3881303">
                  <a:moveTo>
                    <a:pt x="27449" y="0"/>
                  </a:moveTo>
                  <a:lnTo>
                    <a:pt x="3853854" y="0"/>
                  </a:lnTo>
                  <a:cubicBezTo>
                    <a:pt x="3861134" y="0"/>
                    <a:pt x="3868115" y="2892"/>
                    <a:pt x="3873263" y="8040"/>
                  </a:cubicBezTo>
                  <a:cubicBezTo>
                    <a:pt x="3878411" y="13187"/>
                    <a:pt x="3881303" y="20169"/>
                    <a:pt x="3881303" y="27449"/>
                  </a:cubicBezTo>
                  <a:lnTo>
                    <a:pt x="3881303" y="1813698"/>
                  </a:lnTo>
                  <a:cubicBezTo>
                    <a:pt x="3881303" y="1820978"/>
                    <a:pt x="3878411" y="1827960"/>
                    <a:pt x="3873263" y="1833108"/>
                  </a:cubicBezTo>
                  <a:cubicBezTo>
                    <a:pt x="3868115" y="1838255"/>
                    <a:pt x="3861134" y="1841147"/>
                    <a:pt x="3853854" y="1841147"/>
                  </a:cubicBezTo>
                  <a:lnTo>
                    <a:pt x="27449" y="1841147"/>
                  </a:lnTo>
                  <a:cubicBezTo>
                    <a:pt x="20169" y="1841147"/>
                    <a:pt x="13187" y="1838255"/>
                    <a:pt x="8040" y="1833108"/>
                  </a:cubicBezTo>
                  <a:cubicBezTo>
                    <a:pt x="2892" y="1827960"/>
                    <a:pt x="0" y="1820978"/>
                    <a:pt x="0" y="1813698"/>
                  </a:cubicBezTo>
                  <a:lnTo>
                    <a:pt x="0" y="27449"/>
                  </a:lnTo>
                  <a:cubicBezTo>
                    <a:pt x="0" y="20169"/>
                    <a:pt x="2892" y="13187"/>
                    <a:pt x="8040" y="8040"/>
                  </a:cubicBezTo>
                  <a:cubicBezTo>
                    <a:pt x="13187" y="2892"/>
                    <a:pt x="20169" y="0"/>
                    <a:pt x="27449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3881303" cy="1907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87407" y="3264651"/>
            <a:ext cx="13513185" cy="582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 protein folding, the hydrophobic and hydrophilic regions play a rold in determining how a protein folds</a:t>
            </a:r>
          </a:p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Hydrophilic</a:t>
            </a: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water loving, nonpolar</a:t>
            </a:r>
          </a:p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Hydrophobic</a:t>
            </a: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 water hating,polar</a:t>
            </a:r>
          </a:p>
          <a:p>
            <a:pPr algn="l">
              <a:lnSpc>
                <a:spcPts val="4165"/>
              </a:lnSpc>
            </a:pPr>
          </a:p>
          <a:p>
            <a:pPr algn="l">
              <a:lnSpc>
                <a:spcPts val="4165"/>
              </a:lnSpc>
            </a:pPr>
          </a:p>
          <a:p>
            <a:pPr algn="l" marL="817532" indent="-408766" lvl="1">
              <a:lnSpc>
                <a:spcPts val="4165"/>
              </a:lnSpc>
              <a:buFont typeface="Arial"/>
              <a:buChar char="•"/>
            </a:pP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How do the hydrophobic/hydrophilic regions affect protein structure?</a:t>
            </a:r>
          </a:p>
          <a:p>
            <a:pPr algn="l" marL="1635064" indent="-545021" lvl="2">
              <a:lnSpc>
                <a:spcPts val="4165"/>
              </a:lnSpc>
              <a:buFont typeface="Arial"/>
              <a:buChar char="⚬"/>
            </a:pPr>
            <a:r>
              <a:rPr lang="en-US" b="true" sz="3786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the hydrophobic parts group together AWAY from water, while the hydrophilic parts interact with water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91053" y="1181100"/>
            <a:ext cx="14805903" cy="1031341"/>
            <a:chOff x="0" y="0"/>
            <a:chExt cx="5161099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61099" cy="359509"/>
            </a:xfrm>
            <a:custGeom>
              <a:avLst/>
              <a:gdLst/>
              <a:ahLst/>
              <a:cxnLst/>
              <a:rect r="r" b="b" t="t" l="l"/>
              <a:pathLst>
                <a:path h="359509" w="5161099">
                  <a:moveTo>
                    <a:pt x="13072" y="0"/>
                  </a:moveTo>
                  <a:lnTo>
                    <a:pt x="5148027" y="0"/>
                  </a:lnTo>
                  <a:cubicBezTo>
                    <a:pt x="5151494" y="0"/>
                    <a:pt x="5154819" y="1377"/>
                    <a:pt x="5157270" y="3829"/>
                  </a:cubicBezTo>
                  <a:cubicBezTo>
                    <a:pt x="5159722" y="6280"/>
                    <a:pt x="5161099" y="9605"/>
                    <a:pt x="5161099" y="13072"/>
                  </a:cubicBezTo>
                  <a:lnTo>
                    <a:pt x="5161099" y="346436"/>
                  </a:lnTo>
                  <a:cubicBezTo>
                    <a:pt x="5161099" y="349903"/>
                    <a:pt x="5159722" y="353228"/>
                    <a:pt x="5157270" y="355680"/>
                  </a:cubicBezTo>
                  <a:cubicBezTo>
                    <a:pt x="5154819" y="358131"/>
                    <a:pt x="5151494" y="359509"/>
                    <a:pt x="5148027" y="359509"/>
                  </a:cubicBezTo>
                  <a:lnTo>
                    <a:pt x="13072" y="359509"/>
                  </a:lnTo>
                  <a:cubicBezTo>
                    <a:pt x="9605" y="359509"/>
                    <a:pt x="6280" y="358131"/>
                    <a:pt x="3829" y="355680"/>
                  </a:cubicBezTo>
                  <a:cubicBezTo>
                    <a:pt x="1377" y="353228"/>
                    <a:pt x="0" y="349903"/>
                    <a:pt x="0" y="346436"/>
                  </a:cubicBezTo>
                  <a:lnTo>
                    <a:pt x="0" y="13072"/>
                  </a:lnTo>
                  <a:cubicBezTo>
                    <a:pt x="0" y="9605"/>
                    <a:pt x="1377" y="6280"/>
                    <a:pt x="3829" y="3829"/>
                  </a:cubicBezTo>
                  <a:cubicBezTo>
                    <a:pt x="6280" y="1377"/>
                    <a:pt x="9605" y="0"/>
                    <a:pt x="13072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161099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0722" y="1028700"/>
            <a:ext cx="14805903" cy="1031341"/>
            <a:chOff x="0" y="0"/>
            <a:chExt cx="5161099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1099" cy="359509"/>
            </a:xfrm>
            <a:custGeom>
              <a:avLst/>
              <a:gdLst/>
              <a:ahLst/>
              <a:cxnLst/>
              <a:rect r="r" b="b" t="t" l="l"/>
              <a:pathLst>
                <a:path h="359509" w="5161099">
                  <a:moveTo>
                    <a:pt x="13072" y="0"/>
                  </a:moveTo>
                  <a:lnTo>
                    <a:pt x="5148027" y="0"/>
                  </a:lnTo>
                  <a:cubicBezTo>
                    <a:pt x="5151494" y="0"/>
                    <a:pt x="5154819" y="1377"/>
                    <a:pt x="5157270" y="3829"/>
                  </a:cubicBezTo>
                  <a:cubicBezTo>
                    <a:pt x="5159722" y="6280"/>
                    <a:pt x="5161099" y="9605"/>
                    <a:pt x="5161099" y="13072"/>
                  </a:cubicBezTo>
                  <a:lnTo>
                    <a:pt x="5161099" y="346436"/>
                  </a:lnTo>
                  <a:cubicBezTo>
                    <a:pt x="5161099" y="349903"/>
                    <a:pt x="5159722" y="353228"/>
                    <a:pt x="5157270" y="355680"/>
                  </a:cubicBezTo>
                  <a:cubicBezTo>
                    <a:pt x="5154819" y="358131"/>
                    <a:pt x="5151494" y="359509"/>
                    <a:pt x="5148027" y="359509"/>
                  </a:cubicBezTo>
                  <a:lnTo>
                    <a:pt x="13072" y="359509"/>
                  </a:lnTo>
                  <a:cubicBezTo>
                    <a:pt x="9605" y="359509"/>
                    <a:pt x="6280" y="358131"/>
                    <a:pt x="3829" y="355680"/>
                  </a:cubicBezTo>
                  <a:cubicBezTo>
                    <a:pt x="1377" y="353228"/>
                    <a:pt x="0" y="349903"/>
                    <a:pt x="0" y="346436"/>
                  </a:cubicBezTo>
                  <a:lnTo>
                    <a:pt x="0" y="13072"/>
                  </a:lnTo>
                  <a:cubicBezTo>
                    <a:pt x="0" y="9605"/>
                    <a:pt x="1377" y="6280"/>
                    <a:pt x="3829" y="3829"/>
                  </a:cubicBezTo>
                  <a:cubicBezTo>
                    <a:pt x="6280" y="1377"/>
                    <a:pt x="9605" y="0"/>
                    <a:pt x="13072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161099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137767" y="1235443"/>
            <a:ext cx="10912261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WHAT CAN AFFECT HOW A PROTEIN FOLDS?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91053" y="2648941"/>
            <a:ext cx="14805903" cy="4756736"/>
            <a:chOff x="0" y="0"/>
            <a:chExt cx="3899497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99497" cy="1252803"/>
            </a:xfrm>
            <a:custGeom>
              <a:avLst/>
              <a:gdLst/>
              <a:ahLst/>
              <a:cxnLst/>
              <a:rect r="r" b="b" t="t" l="l"/>
              <a:pathLst>
                <a:path h="1252803" w="3899497">
                  <a:moveTo>
                    <a:pt x="26668" y="0"/>
                  </a:moveTo>
                  <a:lnTo>
                    <a:pt x="3872829" y="0"/>
                  </a:lnTo>
                  <a:cubicBezTo>
                    <a:pt x="3879902" y="0"/>
                    <a:pt x="3886685" y="2810"/>
                    <a:pt x="3891686" y="7811"/>
                  </a:cubicBezTo>
                  <a:cubicBezTo>
                    <a:pt x="3896688" y="12812"/>
                    <a:pt x="3899497" y="19595"/>
                    <a:pt x="3899497" y="26668"/>
                  </a:cubicBezTo>
                  <a:lnTo>
                    <a:pt x="3899497" y="1226135"/>
                  </a:lnTo>
                  <a:cubicBezTo>
                    <a:pt x="3899497" y="1240863"/>
                    <a:pt x="3887558" y="1252803"/>
                    <a:pt x="3872829" y="1252803"/>
                  </a:cubicBezTo>
                  <a:lnTo>
                    <a:pt x="26668" y="1252803"/>
                  </a:lnTo>
                  <a:cubicBezTo>
                    <a:pt x="19595" y="1252803"/>
                    <a:pt x="12812" y="1249993"/>
                    <a:pt x="7811" y="1244992"/>
                  </a:cubicBezTo>
                  <a:cubicBezTo>
                    <a:pt x="2810" y="1239991"/>
                    <a:pt x="0" y="1233208"/>
                    <a:pt x="0" y="1226135"/>
                  </a:cubicBezTo>
                  <a:lnTo>
                    <a:pt x="0" y="26668"/>
                  </a:lnTo>
                  <a:cubicBezTo>
                    <a:pt x="0" y="19595"/>
                    <a:pt x="2810" y="12812"/>
                    <a:pt x="7811" y="7811"/>
                  </a:cubicBezTo>
                  <a:cubicBezTo>
                    <a:pt x="12812" y="2810"/>
                    <a:pt x="19595" y="0"/>
                    <a:pt x="26668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899497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20722" y="2496541"/>
            <a:ext cx="14805903" cy="4756736"/>
            <a:chOff x="0" y="0"/>
            <a:chExt cx="3899497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99497" cy="1252803"/>
            </a:xfrm>
            <a:custGeom>
              <a:avLst/>
              <a:gdLst/>
              <a:ahLst/>
              <a:cxnLst/>
              <a:rect r="r" b="b" t="t" l="l"/>
              <a:pathLst>
                <a:path h="1252803" w="3899497">
                  <a:moveTo>
                    <a:pt x="26668" y="0"/>
                  </a:moveTo>
                  <a:lnTo>
                    <a:pt x="3872829" y="0"/>
                  </a:lnTo>
                  <a:cubicBezTo>
                    <a:pt x="3879902" y="0"/>
                    <a:pt x="3886685" y="2810"/>
                    <a:pt x="3891686" y="7811"/>
                  </a:cubicBezTo>
                  <a:cubicBezTo>
                    <a:pt x="3896688" y="12812"/>
                    <a:pt x="3899497" y="19595"/>
                    <a:pt x="3899497" y="26668"/>
                  </a:cubicBezTo>
                  <a:lnTo>
                    <a:pt x="3899497" y="1226135"/>
                  </a:lnTo>
                  <a:cubicBezTo>
                    <a:pt x="3899497" y="1240863"/>
                    <a:pt x="3887558" y="1252803"/>
                    <a:pt x="3872829" y="1252803"/>
                  </a:cubicBezTo>
                  <a:lnTo>
                    <a:pt x="26668" y="1252803"/>
                  </a:lnTo>
                  <a:cubicBezTo>
                    <a:pt x="19595" y="1252803"/>
                    <a:pt x="12812" y="1249993"/>
                    <a:pt x="7811" y="1244992"/>
                  </a:cubicBezTo>
                  <a:cubicBezTo>
                    <a:pt x="2810" y="1239991"/>
                    <a:pt x="0" y="1233208"/>
                    <a:pt x="0" y="1226135"/>
                  </a:cubicBezTo>
                  <a:lnTo>
                    <a:pt x="0" y="26668"/>
                  </a:lnTo>
                  <a:cubicBezTo>
                    <a:pt x="0" y="19595"/>
                    <a:pt x="2810" y="12812"/>
                    <a:pt x="7811" y="7811"/>
                  </a:cubicBezTo>
                  <a:cubicBezTo>
                    <a:pt x="12812" y="2810"/>
                    <a:pt x="19595" y="0"/>
                    <a:pt x="26668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3899497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891053" y="2870270"/>
            <a:ext cx="13815529" cy="4998608"/>
            <a:chOff x="0" y="0"/>
            <a:chExt cx="18420705" cy="666481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6043430"/>
              <a:ext cx="18420705" cy="6213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5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18420705" cy="5311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Hydrophobic/ Hydrophilic regions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Temperature and pH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: Too much heat or the wrong pH can cause proteins to </a:t>
              </a:r>
              <a:r>
                <a:rPr lang="en-US" b="true" sz="3959">
                  <a:solidFill>
                    <a:srgbClr val="FFFF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denature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(unfold)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Mutations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: Changes in the DNA sequence can lead to wrong amino acids, causing misfolding.</a:t>
              </a:r>
            </a:p>
            <a:p>
              <a:pPr algn="l" marL="854925" indent="-427463" lvl="1">
                <a:lnSpc>
                  <a:spcPts val="4355"/>
                </a:lnSpc>
                <a:buFont typeface="Arial"/>
                <a:buChar char="•"/>
              </a:pPr>
              <a:r>
                <a:rPr lang="en-US" b="true" sz="3959" u="sng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Chaperone Proteins</a:t>
              </a:r>
              <a:r>
                <a:rPr lang="en-US" b="true" sz="3959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: These help proteins fold correctly.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RESOURCES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41339" y="3936300"/>
            <a:ext cx="12099744" cy="120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9"/>
              </a:lnSpc>
            </a:pPr>
            <a:r>
              <a:rPr lang="en-US" sz="3456" b="true">
                <a:solidFill>
                  <a:srgbClr val="40325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https://youtu.be/hok2hyED9go?si=f-eCZlV4u9yaTOOz</a:t>
            </a:r>
          </a:p>
          <a:p>
            <a:pPr algn="ctr">
              <a:lnSpc>
                <a:spcPts val="4839"/>
              </a:lnSpc>
            </a:pPr>
            <a:r>
              <a:rPr lang="en-US" sz="3456" b="true">
                <a:solidFill>
                  <a:srgbClr val="40325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https://youtu.be/1Dx7LDwINLU?si=myJaAuhRkbpGDtTA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ENZYMES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UNIT TWO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624361" y="1018606"/>
            <a:ext cx="11039277" cy="17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Energy in reactions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3845591"/>
            <a:ext cx="16414046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Review: Chemical reactions require reactants and products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chemical reactions, energy is either released or absorbed whenever chemical bonds are formed or broken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other words</a:t>
            </a: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chemical reactions can either give off energy(released) or need energy to get going(absorbed)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( powering a toy car: energy released, Baking a cookie: energy absorbed)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Organisms need energy to carry out reactions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stay alive: plants need solar energy and animals eat foods for energy- metabolism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208912" y="5143500"/>
            <a:ext cx="12898875" cy="4906802"/>
          </a:xfrm>
          <a:custGeom>
            <a:avLst/>
            <a:gdLst/>
            <a:ahLst/>
            <a:cxnLst/>
            <a:rect r="r" b="b" t="t" l="l"/>
            <a:pathLst>
              <a:path h="4906802" w="12898875">
                <a:moveTo>
                  <a:pt x="0" y="0"/>
                </a:moveTo>
                <a:lnTo>
                  <a:pt x="12898876" y="0"/>
                </a:lnTo>
                <a:lnTo>
                  <a:pt x="12898876" y="4906802"/>
                </a:lnTo>
                <a:lnTo>
                  <a:pt x="0" y="4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011936" y="1297375"/>
            <a:ext cx="8568928" cy="149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ACTIVATION ENERGY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3836066"/>
            <a:ext cx="17259300" cy="1419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195" indent="-442598" lvl="1">
              <a:lnSpc>
                <a:spcPts val="5740"/>
              </a:lnSpc>
              <a:buFont typeface="Arial"/>
              <a:buChar char="•"/>
            </a:pPr>
            <a:r>
              <a:rPr lang="en-US" b="true" sz="41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Activation energy</a:t>
            </a:r>
            <a:r>
              <a:rPr lang="en-US" b="true" sz="4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the energy that is needed to get a reaction started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101681" y="1206255"/>
            <a:ext cx="4084638" cy="149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Enzymes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2065" y="3919855"/>
            <a:ext cx="16688669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Some chemical reactions that we need to stay alive would haven slowly, or would need ALOT of activation energy if it weren’t for enzymes/catalysts.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Catalysts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or enzymes, speeds up reactions by lowing how much activation energy is needed.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Enzymes are very specific.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reactions, reactants collide and interact with each other, breaking and reforming bonds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enzymes provide a site where reactants can collide, reducing the energy needed for the reaction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 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reactants that interact with the enzymes are called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substrates.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8844" y="1503090"/>
            <a:ext cx="13730312" cy="7280820"/>
          </a:xfrm>
          <a:custGeom>
            <a:avLst/>
            <a:gdLst/>
            <a:ahLst/>
            <a:cxnLst/>
            <a:rect r="r" b="b" t="t" l="l"/>
            <a:pathLst>
              <a:path h="7280820" w="13730312">
                <a:moveTo>
                  <a:pt x="0" y="0"/>
                </a:moveTo>
                <a:lnTo>
                  <a:pt x="13730312" y="0"/>
                </a:lnTo>
                <a:lnTo>
                  <a:pt x="13730312" y="7280820"/>
                </a:lnTo>
                <a:lnTo>
                  <a:pt x="0" y="7280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96980" y="348798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386687" y="1263087"/>
            <a:ext cx="3514626" cy="1288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Enzymes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1100" y="3845591"/>
            <a:ext cx="16078200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substrates bind to a site on the enzyme called the 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active site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substrates and enzyme fit together like puzzle pieces and are held together by weak forces like hydrogen bonds.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Because the activity of an enzyme depends on the structure of the active site, conditions that tend to change protein structure can affect enzyme activity.</a:t>
            </a:r>
          </a:p>
          <a:p>
            <a:pPr algn="l" marL="1468119" indent="-489373" lvl="2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Conditions that affect enzyme shape: temperature, pH, etc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172793" y="1439936"/>
            <a:ext cx="9942414" cy="1229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13. Enzymes: Guided notes</a:t>
            </a:r>
          </a:p>
        </p:txBody>
      </p:sp>
      <p:pic>
        <p:nvPicPr>
          <p:cNvPr name="Picture 17" id="17"/>
          <p:cNvPicPr>
            <a:picLocks noChangeAspect="true"/>
          </p:cNvPicPr>
          <p:nvPr>
            <a:videoFile r:link="rId8"/>
          </p:nvPr>
        </p:nvPicPr>
        <p:blipFill>
          <a:blip r:embed="rId7"/>
          <a:stretch>
            <a:fillRect/>
          </a:stretch>
        </p:blipFill>
        <p:spPr>
          <a:xfrm rot="0">
            <a:off x="3936881" y="3295629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1100" y="6292034"/>
            <a:ext cx="16230600" cy="1263395"/>
            <a:chOff x="0" y="0"/>
            <a:chExt cx="4274726" cy="3327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6139634"/>
            <a:ext cx="16230600" cy="1263395"/>
            <a:chOff x="0" y="0"/>
            <a:chExt cx="4274726" cy="3327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81100" y="8147305"/>
            <a:ext cx="16230600" cy="1263395"/>
            <a:chOff x="0" y="0"/>
            <a:chExt cx="4274726" cy="33274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7994905"/>
            <a:ext cx="16230600" cy="1263395"/>
            <a:chOff x="0" y="0"/>
            <a:chExt cx="4274726" cy="33274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74726" cy="332746"/>
            </a:xfrm>
            <a:custGeom>
              <a:avLst/>
              <a:gdLst/>
              <a:ahLst/>
              <a:cxnLst/>
              <a:rect r="r" b="b" t="t" l="l"/>
              <a:pathLst>
                <a:path h="33274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308419"/>
                  </a:lnTo>
                  <a:cubicBezTo>
                    <a:pt x="4274726" y="314871"/>
                    <a:pt x="4272163" y="321059"/>
                    <a:pt x="4267601" y="325621"/>
                  </a:cubicBezTo>
                  <a:cubicBezTo>
                    <a:pt x="4263039" y="330183"/>
                    <a:pt x="4256851" y="332746"/>
                    <a:pt x="4250399" y="332746"/>
                  </a:cubicBezTo>
                  <a:lnTo>
                    <a:pt x="24327" y="332746"/>
                  </a:lnTo>
                  <a:cubicBezTo>
                    <a:pt x="10891" y="332746"/>
                    <a:pt x="0" y="321855"/>
                    <a:pt x="0" y="30841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4274726" cy="39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639216" y="3965256"/>
            <a:ext cx="15009567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How are a protein’s structure and function related?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ESSENTIAL QUESTIONS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0711" y="6253934"/>
            <a:ext cx="1548657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What is the roles of enzymes on biochemical reactions within the cell?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11" y="8286878"/>
            <a:ext cx="15486577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I am able to explain each structure’s function is within a cell.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1300" y="561216"/>
            <a:ext cx="15188010" cy="176472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5997" y="0"/>
                  </a:moveTo>
                  <a:lnTo>
                    <a:pt x="4248729" y="0"/>
                  </a:lnTo>
                  <a:cubicBezTo>
                    <a:pt x="4263087" y="0"/>
                    <a:pt x="4274726" y="11639"/>
                    <a:pt x="4274726" y="25997"/>
                  </a:cubicBezTo>
                  <a:lnTo>
                    <a:pt x="4274726" y="470692"/>
                  </a:lnTo>
                  <a:cubicBezTo>
                    <a:pt x="4274726" y="477587"/>
                    <a:pt x="4271987" y="484199"/>
                    <a:pt x="4267112" y="489075"/>
                  </a:cubicBezTo>
                  <a:cubicBezTo>
                    <a:pt x="4262236" y="493950"/>
                    <a:pt x="4255624" y="496689"/>
                    <a:pt x="4248729" y="496689"/>
                  </a:cubicBezTo>
                  <a:lnTo>
                    <a:pt x="25997" y="496689"/>
                  </a:lnTo>
                  <a:cubicBezTo>
                    <a:pt x="11639" y="496689"/>
                    <a:pt x="0" y="485050"/>
                    <a:pt x="0" y="470692"/>
                  </a:cubicBezTo>
                  <a:lnTo>
                    <a:pt x="0" y="25997"/>
                  </a:lnTo>
                  <a:cubicBezTo>
                    <a:pt x="0" y="11639"/>
                    <a:pt x="11639" y="0"/>
                    <a:pt x="2599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78690" y="418605"/>
            <a:ext cx="15188010" cy="176472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5997" y="0"/>
                  </a:moveTo>
                  <a:lnTo>
                    <a:pt x="4248729" y="0"/>
                  </a:lnTo>
                  <a:cubicBezTo>
                    <a:pt x="4263087" y="0"/>
                    <a:pt x="4274726" y="11639"/>
                    <a:pt x="4274726" y="25997"/>
                  </a:cubicBezTo>
                  <a:lnTo>
                    <a:pt x="4274726" y="470692"/>
                  </a:lnTo>
                  <a:cubicBezTo>
                    <a:pt x="4274726" y="477587"/>
                    <a:pt x="4271987" y="484199"/>
                    <a:pt x="4267112" y="489075"/>
                  </a:cubicBezTo>
                  <a:cubicBezTo>
                    <a:pt x="4262236" y="493950"/>
                    <a:pt x="4255624" y="496689"/>
                    <a:pt x="4248729" y="496689"/>
                  </a:cubicBezTo>
                  <a:lnTo>
                    <a:pt x="25997" y="496689"/>
                  </a:lnTo>
                  <a:cubicBezTo>
                    <a:pt x="11639" y="496689"/>
                    <a:pt x="0" y="485050"/>
                    <a:pt x="0" y="470692"/>
                  </a:cubicBezTo>
                  <a:lnTo>
                    <a:pt x="0" y="25997"/>
                  </a:lnTo>
                  <a:cubicBezTo>
                    <a:pt x="0" y="11639"/>
                    <a:pt x="11639" y="0"/>
                    <a:pt x="2599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855851" y="3176706"/>
            <a:ext cx="6138364" cy="6191085"/>
            <a:chOff x="0" y="0"/>
            <a:chExt cx="1435815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35815" cy="1448147"/>
            </a:xfrm>
            <a:custGeom>
              <a:avLst/>
              <a:gdLst/>
              <a:ahLst/>
              <a:cxnLst/>
              <a:rect r="r" b="b" t="t" l="l"/>
              <a:pathLst>
                <a:path h="1448147" w="1435815">
                  <a:moveTo>
                    <a:pt x="64323" y="0"/>
                  </a:moveTo>
                  <a:lnTo>
                    <a:pt x="1371492" y="0"/>
                  </a:lnTo>
                  <a:cubicBezTo>
                    <a:pt x="1388552" y="0"/>
                    <a:pt x="1404913" y="6777"/>
                    <a:pt x="1416975" y="18840"/>
                  </a:cubicBezTo>
                  <a:cubicBezTo>
                    <a:pt x="1429038" y="30903"/>
                    <a:pt x="1435815" y="47263"/>
                    <a:pt x="1435815" y="64323"/>
                  </a:cubicBezTo>
                  <a:lnTo>
                    <a:pt x="1435815" y="1383824"/>
                  </a:lnTo>
                  <a:cubicBezTo>
                    <a:pt x="1435815" y="1400884"/>
                    <a:pt x="1429038" y="1417245"/>
                    <a:pt x="1416975" y="1429307"/>
                  </a:cubicBezTo>
                  <a:cubicBezTo>
                    <a:pt x="1404913" y="1441370"/>
                    <a:pt x="1388552" y="1448147"/>
                    <a:pt x="1371492" y="1448147"/>
                  </a:cubicBezTo>
                  <a:lnTo>
                    <a:pt x="64323" y="1448147"/>
                  </a:lnTo>
                  <a:cubicBezTo>
                    <a:pt x="47263" y="1448147"/>
                    <a:pt x="30903" y="1441370"/>
                    <a:pt x="18840" y="1429307"/>
                  </a:cubicBezTo>
                  <a:cubicBezTo>
                    <a:pt x="6777" y="1417245"/>
                    <a:pt x="0" y="1400884"/>
                    <a:pt x="0" y="1383824"/>
                  </a:cubicBezTo>
                  <a:lnTo>
                    <a:pt x="0" y="64323"/>
                  </a:lnTo>
                  <a:cubicBezTo>
                    <a:pt x="0" y="47263"/>
                    <a:pt x="6777" y="30903"/>
                    <a:pt x="18840" y="18840"/>
                  </a:cubicBezTo>
                  <a:cubicBezTo>
                    <a:pt x="30903" y="6777"/>
                    <a:pt x="47263" y="0"/>
                    <a:pt x="64323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435815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629698" y="2698978"/>
            <a:ext cx="9782002" cy="7052339"/>
            <a:chOff x="0" y="0"/>
            <a:chExt cx="22880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880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2288093">
                  <a:moveTo>
                    <a:pt x="40364" y="0"/>
                  </a:moveTo>
                  <a:lnTo>
                    <a:pt x="2247729" y="0"/>
                  </a:lnTo>
                  <a:cubicBezTo>
                    <a:pt x="2270022" y="0"/>
                    <a:pt x="2288093" y="18071"/>
                    <a:pt x="2288093" y="40364"/>
                  </a:cubicBezTo>
                  <a:lnTo>
                    <a:pt x="2288093" y="1609238"/>
                  </a:lnTo>
                  <a:cubicBezTo>
                    <a:pt x="2288093" y="1619943"/>
                    <a:pt x="2283840" y="1630210"/>
                    <a:pt x="2276271" y="1637779"/>
                  </a:cubicBezTo>
                  <a:cubicBezTo>
                    <a:pt x="2268701" y="1645349"/>
                    <a:pt x="2258434" y="1649602"/>
                    <a:pt x="2247729" y="1649602"/>
                  </a:cubicBezTo>
                  <a:lnTo>
                    <a:pt x="40364" y="1649602"/>
                  </a:lnTo>
                  <a:cubicBezTo>
                    <a:pt x="18071" y="1649602"/>
                    <a:pt x="0" y="1631530"/>
                    <a:pt x="0" y="1609238"/>
                  </a:cubicBezTo>
                  <a:lnTo>
                    <a:pt x="0" y="40364"/>
                  </a:lnTo>
                  <a:cubicBezTo>
                    <a:pt x="0" y="18071"/>
                    <a:pt x="18071" y="0"/>
                    <a:pt x="40364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22880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11111" y="2569290"/>
            <a:ext cx="6574592" cy="7182027"/>
          </a:xfrm>
          <a:custGeom>
            <a:avLst/>
            <a:gdLst/>
            <a:ahLst/>
            <a:cxnLst/>
            <a:rect r="r" b="b" t="t" l="l"/>
            <a:pathLst>
              <a:path h="7182027" w="6574592">
                <a:moveTo>
                  <a:pt x="0" y="0"/>
                </a:moveTo>
                <a:lnTo>
                  <a:pt x="6574592" y="0"/>
                </a:lnTo>
                <a:lnTo>
                  <a:pt x="6574592" y="7182027"/>
                </a:lnTo>
                <a:lnTo>
                  <a:pt x="0" y="71820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759946" y="631028"/>
            <a:ext cx="10625498" cy="1197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4"/>
              </a:lnSpc>
            </a:pPr>
            <a:r>
              <a:rPr lang="en-US" sz="692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Effects of Enzymes:ACTIVITY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26222" y="2613253"/>
            <a:ext cx="9588954" cy="7114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5"/>
              </a:lnSpc>
            </a:pPr>
            <a:r>
              <a:rPr lang="en-US" sz="45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According to the graph, the enzyme (</a:t>
            </a:r>
            <a:r>
              <a:rPr lang="en-US" sz="4503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DOES OR DOES NOT</a:t>
            </a:r>
            <a:r>
              <a:rPr lang="en-US" sz="45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 affect the intial energy of the reactants. The enzyme </a:t>
            </a:r>
            <a:r>
              <a:rPr lang="en-US" sz="4503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(INCREASES or DECREASES)</a:t>
            </a:r>
            <a:r>
              <a:rPr lang="en-US" sz="45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the activation energy. The overall energy released </a:t>
            </a:r>
            <a:r>
              <a:rPr lang="en-US" sz="4503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(INCREASES/DECREASES/STAYS THE SAME)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748149">
            <a:off x="13274575" y="7943154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5" y="0"/>
                </a:lnTo>
                <a:lnTo>
                  <a:pt x="7020915" y="5246539"/>
                </a:lnTo>
                <a:lnTo>
                  <a:pt x="0" y="524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18309">
            <a:off x="-2032474" y="-1594569"/>
            <a:ext cx="7020916" cy="5246539"/>
          </a:xfrm>
          <a:custGeom>
            <a:avLst/>
            <a:gdLst/>
            <a:ahLst/>
            <a:cxnLst/>
            <a:rect r="r" b="b" t="t" l="l"/>
            <a:pathLst>
              <a:path h="5246539" w="7020916">
                <a:moveTo>
                  <a:pt x="0" y="0"/>
                </a:moveTo>
                <a:lnTo>
                  <a:pt x="7020916" y="0"/>
                </a:lnTo>
                <a:lnTo>
                  <a:pt x="7020916" y="5246538"/>
                </a:lnTo>
                <a:lnTo>
                  <a:pt x="0" y="524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82372" y="5735002"/>
            <a:ext cx="11723256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b="true" sz="480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CELL MEMBRANES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77722" y="4020502"/>
            <a:ext cx="14532557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UNIT TWO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767054"/>
            <a:ext cx="16230600" cy="1933103"/>
            <a:chOff x="0" y="0"/>
            <a:chExt cx="4274726" cy="5091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614654"/>
            <a:ext cx="16230600" cy="1933103"/>
            <a:chOff x="0" y="0"/>
            <a:chExt cx="4274726" cy="5091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509130"/>
            </a:xfrm>
            <a:custGeom>
              <a:avLst/>
              <a:gdLst/>
              <a:ahLst/>
              <a:cxnLst/>
              <a:rect r="r" b="b" t="t" l="l"/>
              <a:pathLst>
                <a:path h="509130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4803"/>
                  </a:lnTo>
                  <a:cubicBezTo>
                    <a:pt x="4274726" y="498238"/>
                    <a:pt x="4263834" y="509130"/>
                    <a:pt x="4250399" y="509130"/>
                  </a:cubicBezTo>
                  <a:lnTo>
                    <a:pt x="24327" y="509130"/>
                  </a:lnTo>
                  <a:cubicBezTo>
                    <a:pt x="10891" y="509130"/>
                    <a:pt x="0" y="498238"/>
                    <a:pt x="0" y="48480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274726" cy="575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39216" y="3965256"/>
            <a:ext cx="15009567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How does the cell move materials through the plasma membrane?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ESSENTIAL QUESTIONS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593320"/>
            <a:ext cx="13526137" cy="6382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The cell membrane is a semi-permeable barrier that seperaties a cell from the external environment.</a:t>
            </a:r>
          </a:p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made of two phospholipid layers and are fluid </a:t>
            </a:r>
          </a:p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Protein Molecules are in the lipid bilayer of most cell membranes</a:t>
            </a:r>
          </a:p>
          <a:p>
            <a:pPr algn="l" marL="982318" indent="-491159" lvl="1">
              <a:lnSpc>
                <a:spcPts val="5004"/>
              </a:lnSpc>
              <a:buFont typeface="Arial"/>
              <a:buChar char="•"/>
            </a:pPr>
            <a:r>
              <a:rPr lang="en-US" sz="4549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The cell membrane regulates what enters and leaves the cell and also protects and supports the cell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CELL MEMBRANE:OVERVIEW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45026" y="3429510"/>
            <a:ext cx="16766674" cy="6253516"/>
          </a:xfrm>
          <a:custGeom>
            <a:avLst/>
            <a:gdLst/>
            <a:ahLst/>
            <a:cxnLst/>
            <a:rect r="r" b="b" t="t" l="l"/>
            <a:pathLst>
              <a:path h="6253516" w="16766674">
                <a:moveTo>
                  <a:pt x="0" y="0"/>
                </a:moveTo>
                <a:lnTo>
                  <a:pt x="16766674" y="0"/>
                </a:lnTo>
                <a:lnTo>
                  <a:pt x="16766674" y="6253517"/>
                </a:lnTo>
                <a:lnTo>
                  <a:pt x="0" y="62535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CELL MEMBRANE:OVERVIEW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235837" y="242152"/>
            <a:ext cx="8314301" cy="2645613"/>
          </a:xfrm>
          <a:custGeom>
            <a:avLst/>
            <a:gdLst/>
            <a:ahLst/>
            <a:cxnLst/>
            <a:rect r="r" b="b" t="t" l="l"/>
            <a:pathLst>
              <a:path h="2645613" w="8314301">
                <a:moveTo>
                  <a:pt x="0" y="0"/>
                </a:moveTo>
                <a:lnTo>
                  <a:pt x="8314302" y="0"/>
                </a:lnTo>
                <a:lnTo>
                  <a:pt x="8314302" y="2645614"/>
                </a:lnTo>
                <a:lnTo>
                  <a:pt x="0" y="2645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0911" t="0" r="0" b="-18237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7871" y="3538454"/>
            <a:ext cx="14415069" cy="591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Hydrophilic - water loving /interacts with water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exposed on both sides of the membrane(inside and outside)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hydrophobic- water hating/ doesn’t like to interact with wate</a:t>
            </a: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</a:p>
          <a:p>
            <a:pPr algn="l" marL="1813560" indent="-604520" lvl="2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fatty acid portion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only small  particles can freely pass across the membrane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CELL TRANSPORT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46448" y="3838763"/>
            <a:ext cx="14046050" cy="5887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8" indent="-399414" lvl="1">
              <a:lnSpc>
                <a:spcPts val="5179"/>
              </a:lnSpc>
              <a:buFont typeface="Arial"/>
              <a:buChar char="•"/>
            </a:pPr>
            <a:r>
              <a:rPr lang="en-US" sz="3699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the cell membrane maintains homeostasis: molecules transport into and out of the cell to maintain internal balance</a:t>
            </a:r>
          </a:p>
          <a:p>
            <a:pPr algn="l" marL="798828" indent="-399414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When particles move into and out of the cell, it is called cellular transport</a:t>
            </a:r>
          </a:p>
          <a:p>
            <a:pPr algn="l" marL="798828" indent="-399414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2 Types of Transport: </a:t>
            </a:r>
          </a:p>
          <a:p>
            <a:pPr algn="l" marL="1597656" indent="-532552" lvl="2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Passive transport: particles move freely/naturally</a:t>
            </a:r>
          </a:p>
          <a:p>
            <a:pPr algn="l" marL="1597656" indent="-532552" lvl="2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Active Transport: particles move against concentration using energy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595604"/>
            <a:ext cx="13526137" cy="538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17550" indent="-458775" lvl="1">
              <a:lnSpc>
                <a:spcPts val="4674"/>
              </a:lnSpc>
              <a:buFont typeface="Arial"/>
              <a:buChar char="•"/>
            </a:pPr>
            <a:r>
              <a:rPr lang="en-US" sz="4249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in passive transport, molecules freely move from high concentration to low concentration</a:t>
            </a:r>
          </a:p>
          <a:p>
            <a:pPr algn="l" marL="917550" indent="-458775" lvl="1">
              <a:lnSpc>
                <a:spcPts val="4674"/>
              </a:lnSpc>
              <a:buFont typeface="Arial"/>
              <a:buChar char="•"/>
            </a:pPr>
            <a:r>
              <a:rPr lang="en-US" sz="4249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Diffusion</a:t>
            </a:r>
            <a:r>
              <a:rPr lang="en-US" sz="42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particles move from high concentration to lower concentration</a:t>
            </a:r>
          </a:p>
          <a:p>
            <a:pPr algn="l" marL="1835099" indent="-611700" lvl="2">
              <a:lnSpc>
                <a:spcPts val="4674"/>
              </a:lnSpc>
              <a:buFont typeface="Arial"/>
              <a:buChar char="⚬"/>
            </a:pPr>
            <a:r>
              <a:rPr lang="en-US" sz="42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diffusion is the reason why many substances move across the cell membrane.</a:t>
            </a:r>
          </a:p>
          <a:p>
            <a:pPr algn="l" marL="917550" indent="-458775" lvl="1">
              <a:lnSpc>
                <a:spcPts val="4674"/>
              </a:lnSpc>
              <a:buFont typeface="Arial"/>
              <a:buChar char="•"/>
            </a:pPr>
            <a:r>
              <a:rPr lang="en-US" sz="4249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Facilitated diffusion</a:t>
            </a:r>
            <a:r>
              <a:rPr lang="en-US" sz="4249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molecules that cannot freely move across the cell membrane use protein channels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PASSIVE TRANSPORT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602845"/>
            <a:ext cx="14152303" cy="6008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7793" indent="-513896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Since the phospholipid bilayer has hydrophobic parts, </a:t>
            </a:r>
            <a:r>
              <a:rPr lang="en-US" sz="476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water cannot freely pass through CM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 (cell membrane).</a:t>
            </a:r>
          </a:p>
          <a:p>
            <a:pPr algn="l" marL="1027793" indent="-513896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aquaporins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 - a protein channel water uses to pass into and out of the cell (by facilitated diffusion)</a:t>
            </a:r>
          </a:p>
          <a:p>
            <a:pPr algn="l" marL="1027793" indent="-513896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When H2O molecules move from high concentration of H2O to low, this is called </a:t>
            </a: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osmosis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WATER IN CELL TRANSPORT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81100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506893">
            <a:off x="-1507371" y="-1549053"/>
            <a:ext cx="5419290" cy="4049688"/>
          </a:xfrm>
          <a:custGeom>
            <a:avLst/>
            <a:gdLst/>
            <a:ahLst/>
            <a:cxnLst/>
            <a:rect r="r" b="b" t="t" l="l"/>
            <a:pathLst>
              <a:path h="4049688" w="5419290">
                <a:moveTo>
                  <a:pt x="0" y="0"/>
                </a:moveTo>
                <a:lnTo>
                  <a:pt x="5419290" y="0"/>
                </a:lnTo>
                <a:lnTo>
                  <a:pt x="5419290" y="4049688"/>
                </a:lnTo>
                <a:lnTo>
                  <a:pt x="0" y="404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3786" y="4119417"/>
            <a:ext cx="14626493" cy="6402613"/>
            <a:chOff x="0" y="0"/>
            <a:chExt cx="1163085" cy="5091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46448" y="3614654"/>
            <a:ext cx="14626493" cy="6402613"/>
            <a:chOff x="0" y="0"/>
            <a:chExt cx="1163085" cy="5091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3085" cy="509130"/>
            </a:xfrm>
            <a:custGeom>
              <a:avLst/>
              <a:gdLst/>
              <a:ahLst/>
              <a:cxnLst/>
              <a:rect r="r" b="b" t="t" l="l"/>
              <a:pathLst>
                <a:path h="509130" w="1163085">
                  <a:moveTo>
                    <a:pt x="26995" y="0"/>
                  </a:moveTo>
                  <a:lnTo>
                    <a:pt x="1136091" y="0"/>
                  </a:lnTo>
                  <a:cubicBezTo>
                    <a:pt x="1150999" y="0"/>
                    <a:pt x="1163085" y="12086"/>
                    <a:pt x="1163085" y="26995"/>
                  </a:cubicBezTo>
                  <a:lnTo>
                    <a:pt x="1163085" y="482135"/>
                  </a:lnTo>
                  <a:cubicBezTo>
                    <a:pt x="1163085" y="497044"/>
                    <a:pt x="1150999" y="509130"/>
                    <a:pt x="1136091" y="509130"/>
                  </a:cubicBezTo>
                  <a:lnTo>
                    <a:pt x="26995" y="509130"/>
                  </a:lnTo>
                  <a:cubicBezTo>
                    <a:pt x="12086" y="509130"/>
                    <a:pt x="0" y="497044"/>
                    <a:pt x="0" y="482135"/>
                  </a:cubicBezTo>
                  <a:lnTo>
                    <a:pt x="0" y="26995"/>
                  </a:lnTo>
                  <a:cubicBezTo>
                    <a:pt x="0" y="12086"/>
                    <a:pt x="12086" y="0"/>
                    <a:pt x="26995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63085" cy="575805"/>
            </a:xfrm>
            <a:prstGeom prst="rect">
              <a:avLst/>
            </a:prstGeom>
          </p:spPr>
          <p:txBody>
            <a:bodyPr anchor="ctr" rtlCol="false" tIns="168254" lIns="168254" bIns="168254" rIns="168254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877722" y="3602845"/>
            <a:ext cx="14152303" cy="5346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7793" indent="-513897" lvl="1">
              <a:lnSpc>
                <a:spcPts val="5236"/>
              </a:lnSpc>
              <a:buFont typeface="Arial"/>
              <a:buChar char="•"/>
            </a:pP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when comparing two solutions (water and solutes) the solution can be isotonic, hy: </a:t>
            </a:r>
          </a:p>
          <a:p>
            <a:pPr algn="l" marL="2055586" indent="-685195" lvl="2">
              <a:lnSpc>
                <a:spcPts val="5236"/>
              </a:lnSpc>
              <a:buFont typeface="Arial"/>
              <a:buChar char="⚬"/>
            </a:pP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Isotonic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same concentration on the inside and outside of the cell</a:t>
            </a:r>
          </a:p>
          <a:p>
            <a:pPr algn="l" marL="2055586" indent="-685195" lvl="2">
              <a:lnSpc>
                <a:spcPts val="5236"/>
              </a:lnSpc>
              <a:buFont typeface="Arial"/>
              <a:buChar char="⚬"/>
            </a:pP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Hypotonic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cell is in a solution with lower concentration of solutes</a:t>
            </a:r>
          </a:p>
          <a:p>
            <a:pPr algn="l" marL="2055586" indent="-685195" lvl="2">
              <a:lnSpc>
                <a:spcPts val="5236"/>
              </a:lnSpc>
              <a:buFont typeface="Arial"/>
              <a:buChar char="⚬"/>
            </a:pPr>
            <a:r>
              <a:rPr lang="en-US" sz="476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Hypertonic</a:t>
            </a:r>
            <a:r>
              <a:rPr lang="en-US" sz="476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: cell is in a solution with higher concentration of solutes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WATER IN CELL TRANSPORT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912292"/>
            <a:ext cx="16230600" cy="4767217"/>
            <a:chOff x="0" y="0"/>
            <a:chExt cx="4274726" cy="12555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947017">
            <a:off x="-2242383" y="-1920205"/>
            <a:ext cx="9320123" cy="6964674"/>
          </a:xfrm>
          <a:custGeom>
            <a:avLst/>
            <a:gdLst/>
            <a:ahLst/>
            <a:cxnLst/>
            <a:rect r="r" b="b" t="t" l="l"/>
            <a:pathLst>
              <a:path h="6964674" w="9320123">
                <a:moveTo>
                  <a:pt x="0" y="0"/>
                </a:moveTo>
                <a:lnTo>
                  <a:pt x="9320124" y="0"/>
                </a:lnTo>
                <a:lnTo>
                  <a:pt x="9320124" y="6964674"/>
                </a:lnTo>
                <a:lnTo>
                  <a:pt x="0" y="6964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45539">
            <a:off x="15851292" y="6864551"/>
            <a:ext cx="3142339" cy="4787498"/>
          </a:xfrm>
          <a:custGeom>
            <a:avLst/>
            <a:gdLst/>
            <a:ahLst/>
            <a:cxnLst/>
            <a:rect r="r" b="b" t="t" l="l"/>
            <a:pathLst>
              <a:path h="4787498" w="3142339">
                <a:moveTo>
                  <a:pt x="0" y="0"/>
                </a:moveTo>
                <a:lnTo>
                  <a:pt x="3142339" y="0"/>
                </a:lnTo>
                <a:lnTo>
                  <a:pt x="3142339" y="4787498"/>
                </a:lnTo>
                <a:lnTo>
                  <a:pt x="0" y="478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759892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619893" y="3868420"/>
            <a:ext cx="15048214" cy="2721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DO YOU REMEMBER THE DEFINITION OF A PROTEIN?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2783" y="576325"/>
            <a:ext cx="17149356" cy="9408971"/>
          </a:xfrm>
          <a:custGeom>
            <a:avLst/>
            <a:gdLst/>
            <a:ahLst/>
            <a:cxnLst/>
            <a:rect r="r" b="b" t="t" l="l"/>
            <a:pathLst>
              <a:path h="9408971" w="17149356">
                <a:moveTo>
                  <a:pt x="0" y="0"/>
                </a:moveTo>
                <a:lnTo>
                  <a:pt x="17149356" y="0"/>
                </a:lnTo>
                <a:lnTo>
                  <a:pt x="17149356" y="9408971"/>
                </a:lnTo>
                <a:lnTo>
                  <a:pt x="0" y="94089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D1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71274" y="857250"/>
            <a:ext cx="1202749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Exit Ticket (KAHOOT)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1197725"/>
            <a:ext cx="16230600" cy="1885866"/>
            <a:chOff x="0" y="0"/>
            <a:chExt cx="4274726" cy="4966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318309">
            <a:off x="-998529" y="-1479966"/>
            <a:ext cx="5081335" cy="3797143"/>
          </a:xfrm>
          <a:custGeom>
            <a:avLst/>
            <a:gdLst/>
            <a:ahLst/>
            <a:cxnLst/>
            <a:rect r="r" b="b" t="t" l="l"/>
            <a:pathLst>
              <a:path h="3797143" w="5081335">
                <a:moveTo>
                  <a:pt x="0" y="0"/>
                </a:moveTo>
                <a:lnTo>
                  <a:pt x="5081335" y="0"/>
                </a:lnTo>
                <a:lnTo>
                  <a:pt x="5081335" y="3797143"/>
                </a:lnTo>
                <a:lnTo>
                  <a:pt x="0" y="379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1045325"/>
            <a:ext cx="16230600" cy="1885866"/>
            <a:chOff x="0" y="0"/>
            <a:chExt cx="4274726" cy="496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496689"/>
            </a:xfrm>
            <a:custGeom>
              <a:avLst/>
              <a:gdLst/>
              <a:ahLst/>
              <a:cxnLst/>
              <a:rect r="r" b="b" t="t" l="l"/>
              <a:pathLst>
                <a:path h="496689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362"/>
                  </a:lnTo>
                  <a:cubicBezTo>
                    <a:pt x="4274726" y="485798"/>
                    <a:pt x="4263834" y="496689"/>
                    <a:pt x="4250399" y="496689"/>
                  </a:cubicBezTo>
                  <a:lnTo>
                    <a:pt x="24327" y="496689"/>
                  </a:lnTo>
                  <a:cubicBezTo>
                    <a:pt x="10891" y="496689"/>
                    <a:pt x="0" y="485798"/>
                    <a:pt x="0" y="4723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  <a:ln w="38100" cap="rnd">
              <a:solidFill>
                <a:srgbClr val="ED849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274726" cy="563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1100" y="3912266"/>
            <a:ext cx="10426005" cy="5498434"/>
            <a:chOff x="0" y="0"/>
            <a:chExt cx="2745944" cy="14481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5944" cy="1448147"/>
            </a:xfrm>
            <a:custGeom>
              <a:avLst/>
              <a:gdLst/>
              <a:ahLst/>
              <a:cxnLst/>
              <a:rect r="r" b="b" t="t" l="l"/>
              <a:pathLst>
                <a:path h="1448147" w="2745944">
                  <a:moveTo>
                    <a:pt x="37870" y="0"/>
                  </a:moveTo>
                  <a:lnTo>
                    <a:pt x="2708073" y="0"/>
                  </a:lnTo>
                  <a:cubicBezTo>
                    <a:pt x="2728989" y="0"/>
                    <a:pt x="2745944" y="16955"/>
                    <a:pt x="2745944" y="37870"/>
                  </a:cubicBezTo>
                  <a:lnTo>
                    <a:pt x="2745944" y="1410277"/>
                  </a:lnTo>
                  <a:cubicBezTo>
                    <a:pt x="2745944" y="1431192"/>
                    <a:pt x="2728989" y="1448147"/>
                    <a:pt x="2708073" y="1448147"/>
                  </a:cubicBezTo>
                  <a:lnTo>
                    <a:pt x="37870" y="1448147"/>
                  </a:lnTo>
                  <a:cubicBezTo>
                    <a:pt x="16955" y="1448147"/>
                    <a:pt x="0" y="1431192"/>
                    <a:pt x="0" y="1410277"/>
                  </a:cubicBezTo>
                  <a:lnTo>
                    <a:pt x="0" y="37870"/>
                  </a:lnTo>
                  <a:cubicBezTo>
                    <a:pt x="0" y="16955"/>
                    <a:pt x="16955" y="0"/>
                    <a:pt x="37870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745944" cy="151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3759866"/>
            <a:ext cx="16614720" cy="6263331"/>
            <a:chOff x="0" y="0"/>
            <a:chExt cx="4375893" cy="16496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375893" cy="1649602"/>
            </a:xfrm>
            <a:custGeom>
              <a:avLst/>
              <a:gdLst/>
              <a:ahLst/>
              <a:cxnLst/>
              <a:rect r="r" b="b" t="t" l="l"/>
              <a:pathLst>
                <a:path h="1649602" w="4375893">
                  <a:moveTo>
                    <a:pt x="23764" y="0"/>
                  </a:moveTo>
                  <a:lnTo>
                    <a:pt x="4352129" y="0"/>
                  </a:lnTo>
                  <a:cubicBezTo>
                    <a:pt x="4365254" y="0"/>
                    <a:pt x="4375893" y="10640"/>
                    <a:pt x="4375893" y="23764"/>
                  </a:cubicBezTo>
                  <a:lnTo>
                    <a:pt x="4375893" y="1625837"/>
                  </a:lnTo>
                  <a:cubicBezTo>
                    <a:pt x="4375893" y="1632140"/>
                    <a:pt x="4373390" y="1638185"/>
                    <a:pt x="4368933" y="1642641"/>
                  </a:cubicBezTo>
                  <a:cubicBezTo>
                    <a:pt x="4364476" y="1647098"/>
                    <a:pt x="4358432" y="1649602"/>
                    <a:pt x="4352129" y="1649602"/>
                  </a:cubicBezTo>
                  <a:lnTo>
                    <a:pt x="23764" y="1649602"/>
                  </a:lnTo>
                  <a:cubicBezTo>
                    <a:pt x="17462" y="1649602"/>
                    <a:pt x="11417" y="1647098"/>
                    <a:pt x="6960" y="1642641"/>
                  </a:cubicBezTo>
                  <a:cubicBezTo>
                    <a:pt x="2504" y="1638185"/>
                    <a:pt x="0" y="1632140"/>
                    <a:pt x="0" y="1625837"/>
                  </a:cubicBezTo>
                  <a:lnTo>
                    <a:pt x="0" y="23764"/>
                  </a:lnTo>
                  <a:cubicBezTo>
                    <a:pt x="0" y="17462"/>
                    <a:pt x="2504" y="11417"/>
                    <a:pt x="6960" y="6960"/>
                  </a:cubicBezTo>
                  <a:cubicBezTo>
                    <a:pt x="11417" y="2504"/>
                    <a:pt x="17462" y="0"/>
                    <a:pt x="23764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375893" cy="1716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712995" y="7425207"/>
            <a:ext cx="682041" cy="311181"/>
          </a:xfrm>
          <a:custGeom>
            <a:avLst/>
            <a:gdLst/>
            <a:ahLst/>
            <a:cxnLst/>
            <a:rect r="r" b="b" t="t" l="l"/>
            <a:pathLst>
              <a:path h="311181" w="682041">
                <a:moveTo>
                  <a:pt x="0" y="0"/>
                </a:moveTo>
                <a:lnTo>
                  <a:pt x="682041" y="0"/>
                </a:lnTo>
                <a:lnTo>
                  <a:pt x="682041" y="311181"/>
                </a:lnTo>
                <a:lnTo>
                  <a:pt x="0" y="311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877722" y="1489033"/>
            <a:ext cx="14532557" cy="108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WHAT IS A PROTEIN?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26574" y="3956940"/>
            <a:ext cx="14708481" cy="5540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organic polymers </a:t>
            </a:r>
            <a:r>
              <a:rPr lang="en-US" sz="530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made of amino acids</a:t>
            </a:r>
          </a:p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linked together by polypeptide bonds</a:t>
            </a:r>
          </a:p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1 or more polypeptide chains</a:t>
            </a:r>
          </a:p>
          <a:p>
            <a:pPr algn="l" marL="1144272" indent="-572136" lvl="1">
              <a:lnSpc>
                <a:spcPts val="7208"/>
              </a:lnSpc>
              <a:buFont typeface="Arial"/>
              <a:buChar char="•"/>
            </a:pPr>
            <a:r>
              <a:rPr lang="en-US" sz="5300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they </a:t>
            </a:r>
            <a:r>
              <a:rPr lang="en-US" sz="5300" u="sng">
                <a:solidFill>
                  <a:srgbClr val="40325D"/>
                </a:solidFill>
                <a:latin typeface="Codec Pro"/>
                <a:ea typeface="Codec Pro"/>
                <a:cs typeface="Codec Pro"/>
                <a:sym typeface="Codec Pro"/>
              </a:rPr>
              <a:t>can regulate cell processes, cell signaling, enzymatic functions, and structural component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754815">
            <a:off x="15200672" y="5892477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0340966">
            <a:off x="16226482" y="642875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8683532">
            <a:off x="15843274" y="7660482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8001244">
            <a:off x="16238717" y="5011449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2"/>
                </a:lnTo>
                <a:lnTo>
                  <a:pt x="0" y="33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8001244">
            <a:off x="15599762" y="4409576"/>
            <a:ext cx="728642" cy="332443"/>
          </a:xfrm>
          <a:custGeom>
            <a:avLst/>
            <a:gdLst/>
            <a:ahLst/>
            <a:cxnLst/>
            <a:rect r="r" b="b" t="t" l="l"/>
            <a:pathLst>
              <a:path h="332443" w="728642">
                <a:moveTo>
                  <a:pt x="0" y="0"/>
                </a:moveTo>
                <a:lnTo>
                  <a:pt x="728642" y="0"/>
                </a:lnTo>
                <a:lnTo>
                  <a:pt x="728642" y="332443"/>
                </a:lnTo>
                <a:lnTo>
                  <a:pt x="0" y="332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63654">
            <a:off x="14881170" y="6819900"/>
            <a:ext cx="3266171" cy="3266171"/>
          </a:xfrm>
          <a:custGeom>
            <a:avLst/>
            <a:gdLst/>
            <a:ahLst/>
            <a:cxnLst/>
            <a:rect r="r" b="b" t="t" l="l"/>
            <a:pathLst>
              <a:path h="3266171" w="3266171">
                <a:moveTo>
                  <a:pt x="0" y="3266171"/>
                </a:moveTo>
                <a:lnTo>
                  <a:pt x="3266171" y="3266171"/>
                </a:lnTo>
                <a:lnTo>
                  <a:pt x="3266171" y="0"/>
                </a:lnTo>
                <a:lnTo>
                  <a:pt x="0" y="0"/>
                </a:lnTo>
                <a:lnTo>
                  <a:pt x="0" y="3266171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81100" y="5137447"/>
            <a:ext cx="16230600" cy="4767217"/>
            <a:chOff x="0" y="0"/>
            <a:chExt cx="4274726" cy="12555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5146976">
            <a:off x="-1866013" y="-957528"/>
            <a:ext cx="5789425" cy="4326279"/>
          </a:xfrm>
          <a:custGeom>
            <a:avLst/>
            <a:gdLst/>
            <a:ahLst/>
            <a:cxnLst/>
            <a:rect r="r" b="b" t="t" l="l"/>
            <a:pathLst>
              <a:path h="4326279" w="5789425">
                <a:moveTo>
                  <a:pt x="0" y="0"/>
                </a:moveTo>
                <a:lnTo>
                  <a:pt x="5789426" y="0"/>
                </a:lnTo>
                <a:lnTo>
                  <a:pt x="5789426" y="4326279"/>
                </a:lnTo>
                <a:lnTo>
                  <a:pt x="0" y="43262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5137447"/>
            <a:ext cx="16230600" cy="4767217"/>
            <a:chOff x="0" y="0"/>
            <a:chExt cx="4274726" cy="1255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1255563"/>
            </a:xfrm>
            <a:custGeom>
              <a:avLst/>
              <a:gdLst/>
              <a:ahLst/>
              <a:cxnLst/>
              <a:rect r="r" b="b" t="t" l="l"/>
              <a:pathLst>
                <a:path h="125556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31237"/>
                  </a:lnTo>
                  <a:cubicBezTo>
                    <a:pt x="4274726" y="1244672"/>
                    <a:pt x="4263834" y="1255563"/>
                    <a:pt x="4250399" y="1255563"/>
                  </a:cubicBezTo>
                  <a:lnTo>
                    <a:pt x="24327" y="1255563"/>
                  </a:lnTo>
                  <a:cubicBezTo>
                    <a:pt x="17875" y="1255563"/>
                    <a:pt x="11687" y="1253000"/>
                    <a:pt x="7125" y="1248438"/>
                  </a:cubicBezTo>
                  <a:cubicBezTo>
                    <a:pt x="2563" y="1243876"/>
                    <a:pt x="0" y="1237688"/>
                    <a:pt x="0" y="123123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274726" cy="1322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010429" y="977042"/>
            <a:ext cx="12267142" cy="6154758"/>
          </a:xfrm>
          <a:custGeom>
            <a:avLst/>
            <a:gdLst/>
            <a:ahLst/>
            <a:cxnLst/>
            <a:rect r="r" b="b" t="t" l="l"/>
            <a:pathLst>
              <a:path h="6154758" w="12267142">
                <a:moveTo>
                  <a:pt x="0" y="0"/>
                </a:moveTo>
                <a:lnTo>
                  <a:pt x="12267142" y="0"/>
                </a:lnTo>
                <a:lnTo>
                  <a:pt x="12267142" y="6154757"/>
                </a:lnTo>
                <a:lnTo>
                  <a:pt x="0" y="61547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40711" y="7065124"/>
            <a:ext cx="1222672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GENERAL STRUCTURE: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CHON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 CARBON, HYDROGEN,OXYGEN, AND NITROGEN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Amino group(NH2) and 1 Carboxyl group (-COOH)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R-group differs among all proteins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03687" y="5803751"/>
            <a:ext cx="15691128" cy="3978974"/>
            <a:chOff x="0" y="0"/>
            <a:chExt cx="3293760" cy="8352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93760" cy="835235"/>
            </a:xfrm>
            <a:custGeom>
              <a:avLst/>
              <a:gdLst/>
              <a:ahLst/>
              <a:cxnLst/>
              <a:rect r="r" b="b" t="t" l="l"/>
              <a:pathLst>
                <a:path h="835235" w="3293760">
                  <a:moveTo>
                    <a:pt x="12335" y="0"/>
                  </a:moveTo>
                  <a:lnTo>
                    <a:pt x="3281425" y="0"/>
                  </a:lnTo>
                  <a:cubicBezTo>
                    <a:pt x="3284696" y="0"/>
                    <a:pt x="3287834" y="1300"/>
                    <a:pt x="3290147" y="3613"/>
                  </a:cubicBezTo>
                  <a:cubicBezTo>
                    <a:pt x="3292460" y="5926"/>
                    <a:pt x="3293760" y="9063"/>
                    <a:pt x="3293760" y="12335"/>
                  </a:cubicBezTo>
                  <a:lnTo>
                    <a:pt x="3293760" y="822901"/>
                  </a:lnTo>
                  <a:cubicBezTo>
                    <a:pt x="3293760" y="826172"/>
                    <a:pt x="3292460" y="829309"/>
                    <a:pt x="3290147" y="831623"/>
                  </a:cubicBezTo>
                  <a:cubicBezTo>
                    <a:pt x="3287834" y="833936"/>
                    <a:pt x="3284696" y="835235"/>
                    <a:pt x="3281425" y="835235"/>
                  </a:cubicBezTo>
                  <a:lnTo>
                    <a:pt x="12335" y="835235"/>
                  </a:lnTo>
                  <a:cubicBezTo>
                    <a:pt x="9063" y="835235"/>
                    <a:pt x="5926" y="833936"/>
                    <a:pt x="3613" y="831623"/>
                  </a:cubicBezTo>
                  <a:cubicBezTo>
                    <a:pt x="1300" y="829309"/>
                    <a:pt x="0" y="826172"/>
                    <a:pt x="0" y="822901"/>
                  </a:cubicBezTo>
                  <a:lnTo>
                    <a:pt x="0" y="12335"/>
                  </a:lnTo>
                  <a:cubicBezTo>
                    <a:pt x="0" y="9063"/>
                    <a:pt x="1300" y="5926"/>
                    <a:pt x="3613" y="3613"/>
                  </a:cubicBezTo>
                  <a:cubicBezTo>
                    <a:pt x="5926" y="1300"/>
                    <a:pt x="9063" y="0"/>
                    <a:pt x="123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293760" cy="901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58752" y="5143500"/>
            <a:ext cx="15691128" cy="3978974"/>
            <a:chOff x="0" y="0"/>
            <a:chExt cx="3293760" cy="8352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93760" cy="835235"/>
            </a:xfrm>
            <a:custGeom>
              <a:avLst/>
              <a:gdLst/>
              <a:ahLst/>
              <a:cxnLst/>
              <a:rect r="r" b="b" t="t" l="l"/>
              <a:pathLst>
                <a:path h="835235" w="3293760">
                  <a:moveTo>
                    <a:pt x="12335" y="0"/>
                  </a:moveTo>
                  <a:lnTo>
                    <a:pt x="3281425" y="0"/>
                  </a:lnTo>
                  <a:cubicBezTo>
                    <a:pt x="3284696" y="0"/>
                    <a:pt x="3287834" y="1300"/>
                    <a:pt x="3290147" y="3613"/>
                  </a:cubicBezTo>
                  <a:cubicBezTo>
                    <a:pt x="3292460" y="5926"/>
                    <a:pt x="3293760" y="9063"/>
                    <a:pt x="3293760" y="12335"/>
                  </a:cubicBezTo>
                  <a:lnTo>
                    <a:pt x="3293760" y="822901"/>
                  </a:lnTo>
                  <a:cubicBezTo>
                    <a:pt x="3293760" y="826172"/>
                    <a:pt x="3292460" y="829309"/>
                    <a:pt x="3290147" y="831623"/>
                  </a:cubicBezTo>
                  <a:cubicBezTo>
                    <a:pt x="3287834" y="833936"/>
                    <a:pt x="3284696" y="835235"/>
                    <a:pt x="3281425" y="835235"/>
                  </a:cubicBezTo>
                  <a:lnTo>
                    <a:pt x="12335" y="835235"/>
                  </a:lnTo>
                  <a:cubicBezTo>
                    <a:pt x="9063" y="835235"/>
                    <a:pt x="5926" y="833936"/>
                    <a:pt x="3613" y="831623"/>
                  </a:cubicBezTo>
                  <a:cubicBezTo>
                    <a:pt x="1300" y="829309"/>
                    <a:pt x="0" y="826172"/>
                    <a:pt x="0" y="822901"/>
                  </a:cubicBezTo>
                  <a:lnTo>
                    <a:pt x="0" y="12335"/>
                  </a:lnTo>
                  <a:cubicBezTo>
                    <a:pt x="0" y="9063"/>
                    <a:pt x="1300" y="5926"/>
                    <a:pt x="3613" y="3613"/>
                  </a:cubicBezTo>
                  <a:cubicBezTo>
                    <a:pt x="5926" y="1300"/>
                    <a:pt x="9063" y="0"/>
                    <a:pt x="12335" y="0"/>
                  </a:cubicBezTo>
                  <a:close/>
                </a:path>
              </a:pathLst>
            </a:custGeom>
            <a:solidFill>
              <a:srgbClr val="D4D0D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293760" cy="901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277346" y="686661"/>
            <a:ext cx="12898875" cy="4253143"/>
          </a:xfrm>
          <a:custGeom>
            <a:avLst/>
            <a:gdLst/>
            <a:ahLst/>
            <a:cxnLst/>
            <a:rect r="r" b="b" t="t" l="l"/>
            <a:pathLst>
              <a:path h="4253143" w="12898875">
                <a:moveTo>
                  <a:pt x="0" y="0"/>
                </a:moveTo>
                <a:lnTo>
                  <a:pt x="12898875" y="0"/>
                </a:lnTo>
                <a:lnTo>
                  <a:pt x="12898875" y="4253142"/>
                </a:lnTo>
                <a:lnTo>
                  <a:pt x="0" y="425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5438172"/>
            <a:ext cx="14980904" cy="264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320"/>
              </a:lnSpc>
              <a:buFont typeface="Arial"/>
              <a:buChar char="•"/>
            </a:pPr>
            <a:r>
              <a:rPr lang="en-US" b="true" sz="38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peptide bond</a:t>
            </a:r>
            <a:r>
              <a:rPr lang="en-US" b="true" sz="38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the bond between 2 amino acids</a:t>
            </a:r>
          </a:p>
          <a:p>
            <a:pPr algn="l" marL="820425" indent="-410213" lvl="1">
              <a:lnSpc>
                <a:spcPts val="5320"/>
              </a:lnSpc>
              <a:buFont typeface="Arial"/>
              <a:buChar char="•"/>
            </a:pPr>
            <a:r>
              <a:rPr lang="en-US" b="true" sz="38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polypeptide</a:t>
            </a:r>
            <a:r>
              <a:rPr lang="en-US" b="true" sz="38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many amino acids bonded together</a:t>
            </a:r>
          </a:p>
          <a:p>
            <a:pPr algn="l" marL="820425" indent="-410213" lvl="1">
              <a:lnSpc>
                <a:spcPts val="5320"/>
              </a:lnSpc>
              <a:buFont typeface="Arial"/>
              <a:buChar char="•"/>
            </a:pPr>
            <a:r>
              <a:rPr lang="en-US" b="true" sz="38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peptide bonds are formed between the amino group of one amino acid and the carboxyl of another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03861" y="1181100"/>
            <a:ext cx="15455439" cy="1031341"/>
            <a:chOff x="0" y="0"/>
            <a:chExt cx="5387517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14617" y="1028700"/>
            <a:ext cx="15455439" cy="1031341"/>
            <a:chOff x="0" y="0"/>
            <a:chExt cx="5387517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87517" cy="359509"/>
            </a:xfrm>
            <a:custGeom>
              <a:avLst/>
              <a:gdLst/>
              <a:ahLst/>
              <a:cxnLst/>
              <a:rect r="r" b="b" t="t" l="l"/>
              <a:pathLst>
                <a:path h="359509" w="5387517">
                  <a:moveTo>
                    <a:pt x="12523" y="0"/>
                  </a:moveTo>
                  <a:lnTo>
                    <a:pt x="5374994" y="0"/>
                  </a:lnTo>
                  <a:cubicBezTo>
                    <a:pt x="5381910" y="0"/>
                    <a:pt x="5387517" y="5607"/>
                    <a:pt x="5387517" y="12523"/>
                  </a:cubicBezTo>
                  <a:lnTo>
                    <a:pt x="5387517" y="346986"/>
                  </a:lnTo>
                  <a:cubicBezTo>
                    <a:pt x="5387517" y="353902"/>
                    <a:pt x="5381910" y="359509"/>
                    <a:pt x="5374994" y="359509"/>
                  </a:cubicBezTo>
                  <a:lnTo>
                    <a:pt x="12523" y="359509"/>
                  </a:lnTo>
                  <a:cubicBezTo>
                    <a:pt x="5607" y="359509"/>
                    <a:pt x="0" y="353902"/>
                    <a:pt x="0" y="346986"/>
                  </a:cubicBezTo>
                  <a:lnTo>
                    <a:pt x="0" y="12523"/>
                  </a:lnTo>
                  <a:cubicBezTo>
                    <a:pt x="0" y="5607"/>
                    <a:pt x="5607" y="0"/>
                    <a:pt x="12523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5387517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07543" y="1235443"/>
            <a:ext cx="1146958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Chemical reactions &amp; enzymes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03861" y="2648941"/>
            <a:ext cx="15455439" cy="4756736"/>
            <a:chOff x="0" y="0"/>
            <a:chExt cx="4070568" cy="12528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2892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4617" y="2496541"/>
            <a:ext cx="15455439" cy="4756736"/>
            <a:chOff x="0" y="0"/>
            <a:chExt cx="4070568" cy="12528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70568" cy="1252803"/>
            </a:xfrm>
            <a:custGeom>
              <a:avLst/>
              <a:gdLst/>
              <a:ahLst/>
              <a:cxnLst/>
              <a:rect r="r" b="b" t="t" l="l"/>
              <a:pathLst>
                <a:path h="1252803" w="4070568">
                  <a:moveTo>
                    <a:pt x="25547" y="0"/>
                  </a:moveTo>
                  <a:lnTo>
                    <a:pt x="4045021" y="0"/>
                  </a:lnTo>
                  <a:cubicBezTo>
                    <a:pt x="4051797" y="0"/>
                    <a:pt x="4058295" y="2692"/>
                    <a:pt x="4063086" y="7483"/>
                  </a:cubicBezTo>
                  <a:cubicBezTo>
                    <a:pt x="4067877" y="12273"/>
                    <a:pt x="4070568" y="18771"/>
                    <a:pt x="4070568" y="25547"/>
                  </a:cubicBezTo>
                  <a:lnTo>
                    <a:pt x="4070568" y="1227256"/>
                  </a:lnTo>
                  <a:cubicBezTo>
                    <a:pt x="4070568" y="1241365"/>
                    <a:pt x="4059131" y="1252803"/>
                    <a:pt x="4045021" y="1252803"/>
                  </a:cubicBezTo>
                  <a:lnTo>
                    <a:pt x="25547" y="1252803"/>
                  </a:lnTo>
                  <a:cubicBezTo>
                    <a:pt x="18771" y="1252803"/>
                    <a:pt x="12273" y="1250111"/>
                    <a:pt x="7483" y="1245320"/>
                  </a:cubicBezTo>
                  <a:cubicBezTo>
                    <a:pt x="2692" y="1240529"/>
                    <a:pt x="0" y="1234031"/>
                    <a:pt x="0" y="1227256"/>
                  </a:cubicBezTo>
                  <a:lnTo>
                    <a:pt x="0" y="25547"/>
                  </a:lnTo>
                  <a:cubicBezTo>
                    <a:pt x="0" y="11438"/>
                    <a:pt x="11438" y="0"/>
                    <a:pt x="25547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070568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4617" y="2762885"/>
            <a:ext cx="15223702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Chemical reaction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a process that changes one set of compounds into another ( fire burning)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Reactants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the chemicals that changes 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Products</a:t>
            </a:r>
            <a:r>
              <a:rPr lang="en-US" sz="3399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: the elements/ compounds made from the reaction 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40325D"/>
                </a:solidFill>
                <a:latin typeface="Canva Sans"/>
                <a:ea typeface="Canva Sans"/>
                <a:cs typeface="Canva Sans"/>
                <a:sym typeface="Canva Sans"/>
              </a:rPr>
              <a:t>Chemical reactions involve changes in the chemical bonds that join atoms in compounds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76759" y="2969653"/>
            <a:ext cx="15282541" cy="4855850"/>
            <a:chOff x="0" y="0"/>
            <a:chExt cx="3942875" cy="12528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2875" cy="1252803"/>
            </a:xfrm>
            <a:custGeom>
              <a:avLst/>
              <a:gdLst/>
              <a:ahLst/>
              <a:cxnLst/>
              <a:rect r="r" b="b" t="t" l="l"/>
              <a:pathLst>
                <a:path h="1252803" w="3942875">
                  <a:moveTo>
                    <a:pt x="25836" y="0"/>
                  </a:moveTo>
                  <a:lnTo>
                    <a:pt x="3917039" y="0"/>
                  </a:lnTo>
                  <a:cubicBezTo>
                    <a:pt x="3923891" y="0"/>
                    <a:pt x="3930463" y="2722"/>
                    <a:pt x="3935308" y="7567"/>
                  </a:cubicBezTo>
                  <a:cubicBezTo>
                    <a:pt x="3940153" y="12412"/>
                    <a:pt x="3942875" y="18984"/>
                    <a:pt x="3942875" y="25836"/>
                  </a:cubicBezTo>
                  <a:lnTo>
                    <a:pt x="3942875" y="1226967"/>
                  </a:lnTo>
                  <a:cubicBezTo>
                    <a:pt x="3942875" y="1241236"/>
                    <a:pt x="3931308" y="1252803"/>
                    <a:pt x="3917039" y="1252803"/>
                  </a:cubicBezTo>
                  <a:lnTo>
                    <a:pt x="25836" y="1252803"/>
                  </a:lnTo>
                  <a:cubicBezTo>
                    <a:pt x="18984" y="1252803"/>
                    <a:pt x="12412" y="1250081"/>
                    <a:pt x="7567" y="1245236"/>
                  </a:cubicBezTo>
                  <a:cubicBezTo>
                    <a:pt x="2722" y="1240390"/>
                    <a:pt x="0" y="1233819"/>
                    <a:pt x="0" y="1226967"/>
                  </a:cubicBezTo>
                  <a:lnTo>
                    <a:pt x="0" y="25836"/>
                  </a:lnTo>
                  <a:cubicBezTo>
                    <a:pt x="0" y="18984"/>
                    <a:pt x="2722" y="12412"/>
                    <a:pt x="7567" y="7567"/>
                  </a:cubicBezTo>
                  <a:cubicBezTo>
                    <a:pt x="12412" y="2722"/>
                    <a:pt x="18984" y="0"/>
                    <a:pt x="25836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942875" cy="13194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91869" y="2814077"/>
            <a:ext cx="15667431" cy="6444223"/>
            <a:chOff x="0" y="0"/>
            <a:chExt cx="4042176" cy="16626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42177" cy="1662601"/>
            </a:xfrm>
            <a:custGeom>
              <a:avLst/>
              <a:gdLst/>
              <a:ahLst/>
              <a:cxnLst/>
              <a:rect r="r" b="b" t="t" l="l"/>
              <a:pathLst>
                <a:path h="1662601" w="4042177">
                  <a:moveTo>
                    <a:pt x="25201" y="0"/>
                  </a:moveTo>
                  <a:lnTo>
                    <a:pt x="4016975" y="0"/>
                  </a:lnTo>
                  <a:cubicBezTo>
                    <a:pt x="4030893" y="0"/>
                    <a:pt x="4042177" y="11283"/>
                    <a:pt x="4042177" y="25201"/>
                  </a:cubicBezTo>
                  <a:lnTo>
                    <a:pt x="4042177" y="1637400"/>
                  </a:lnTo>
                  <a:cubicBezTo>
                    <a:pt x="4042177" y="1651318"/>
                    <a:pt x="4030893" y="1662601"/>
                    <a:pt x="4016975" y="1662601"/>
                  </a:cubicBezTo>
                  <a:lnTo>
                    <a:pt x="25201" y="1662601"/>
                  </a:lnTo>
                  <a:cubicBezTo>
                    <a:pt x="11283" y="1662601"/>
                    <a:pt x="0" y="1651318"/>
                    <a:pt x="0" y="1637400"/>
                  </a:cubicBezTo>
                  <a:lnTo>
                    <a:pt x="0" y="25201"/>
                  </a:lnTo>
                  <a:cubicBezTo>
                    <a:pt x="0" y="11283"/>
                    <a:pt x="11283" y="0"/>
                    <a:pt x="25201" y="0"/>
                  </a:cubicBezTo>
                  <a:close/>
                </a:path>
              </a:pathLst>
            </a:custGeom>
            <a:solidFill>
              <a:srgbClr val="50D873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4042176" cy="1729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061337" y="3286281"/>
            <a:ext cx="12343605" cy="5506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when amino acids bond together, they begin to fold within itself</a:t>
            </a:r>
          </a:p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 u="sng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Proteins fold so they can be functional </a:t>
            </a:r>
          </a:p>
          <a:p>
            <a:pPr algn="l" marL="661196" indent="-330598" lvl="1">
              <a:lnSpc>
                <a:spcPts val="3368"/>
              </a:lnSpc>
              <a:buFont typeface="Arial"/>
              <a:buChar char="•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Four Structures of protein: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Primary:The sequence of amino acids (like beads on a string).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Secondary Structure: Coiling or folding into alpha helices or beta sheets.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Tertiary Structure: 3D shape created by folding the entire chain.</a:t>
            </a:r>
          </a:p>
          <a:p>
            <a:pPr algn="l" marL="1322393" indent="-440798" lvl="2">
              <a:lnSpc>
                <a:spcPts val="3368"/>
              </a:lnSpc>
              <a:buFont typeface="Arial"/>
              <a:buChar char="⚬"/>
            </a:pPr>
            <a:r>
              <a:rPr lang="en-US" b="true" sz="3062">
                <a:solidFill>
                  <a:srgbClr val="40325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Quaternary Structure: Multiple protein chains (if present) combining.</a:t>
            </a:r>
          </a:p>
          <a:p>
            <a:pPr algn="l">
              <a:lnSpc>
                <a:spcPts val="3368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1976759" y="1541624"/>
            <a:ext cx="15282541" cy="1052830"/>
            <a:chOff x="0" y="0"/>
            <a:chExt cx="5218511" cy="3595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18511" cy="359509"/>
            </a:xfrm>
            <a:custGeom>
              <a:avLst/>
              <a:gdLst/>
              <a:ahLst/>
              <a:cxnLst/>
              <a:rect r="r" b="b" t="t" l="l"/>
              <a:pathLst>
                <a:path h="359509" w="5218511">
                  <a:moveTo>
                    <a:pt x="12665" y="0"/>
                  </a:moveTo>
                  <a:lnTo>
                    <a:pt x="5205847" y="0"/>
                  </a:lnTo>
                  <a:cubicBezTo>
                    <a:pt x="5209206" y="0"/>
                    <a:pt x="5212427" y="1334"/>
                    <a:pt x="5214802" y="3709"/>
                  </a:cubicBezTo>
                  <a:cubicBezTo>
                    <a:pt x="5217177" y="6084"/>
                    <a:pt x="5218511" y="9306"/>
                    <a:pt x="5218511" y="12665"/>
                  </a:cubicBezTo>
                  <a:lnTo>
                    <a:pt x="5218511" y="346844"/>
                  </a:lnTo>
                  <a:cubicBezTo>
                    <a:pt x="5218511" y="353839"/>
                    <a:pt x="5212841" y="359509"/>
                    <a:pt x="5205847" y="359509"/>
                  </a:cubicBezTo>
                  <a:lnTo>
                    <a:pt x="12665" y="359509"/>
                  </a:lnTo>
                  <a:cubicBezTo>
                    <a:pt x="5670" y="359509"/>
                    <a:pt x="0" y="353839"/>
                    <a:pt x="0" y="346844"/>
                  </a:cubicBezTo>
                  <a:lnTo>
                    <a:pt x="0" y="12665"/>
                  </a:lnTo>
                  <a:cubicBezTo>
                    <a:pt x="0" y="5670"/>
                    <a:pt x="5670" y="0"/>
                    <a:pt x="12665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5218511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91869" y="1386049"/>
            <a:ext cx="15282541" cy="1052830"/>
            <a:chOff x="0" y="0"/>
            <a:chExt cx="5218511" cy="3595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18511" cy="359509"/>
            </a:xfrm>
            <a:custGeom>
              <a:avLst/>
              <a:gdLst/>
              <a:ahLst/>
              <a:cxnLst/>
              <a:rect r="r" b="b" t="t" l="l"/>
              <a:pathLst>
                <a:path h="359509" w="5218511">
                  <a:moveTo>
                    <a:pt x="12665" y="0"/>
                  </a:moveTo>
                  <a:lnTo>
                    <a:pt x="5205847" y="0"/>
                  </a:lnTo>
                  <a:cubicBezTo>
                    <a:pt x="5209206" y="0"/>
                    <a:pt x="5212427" y="1334"/>
                    <a:pt x="5214802" y="3709"/>
                  </a:cubicBezTo>
                  <a:cubicBezTo>
                    <a:pt x="5217177" y="6084"/>
                    <a:pt x="5218511" y="9306"/>
                    <a:pt x="5218511" y="12665"/>
                  </a:cubicBezTo>
                  <a:lnTo>
                    <a:pt x="5218511" y="346844"/>
                  </a:lnTo>
                  <a:cubicBezTo>
                    <a:pt x="5218511" y="353839"/>
                    <a:pt x="5212841" y="359509"/>
                    <a:pt x="5205847" y="359509"/>
                  </a:cubicBezTo>
                  <a:lnTo>
                    <a:pt x="12665" y="359509"/>
                  </a:lnTo>
                  <a:cubicBezTo>
                    <a:pt x="5670" y="359509"/>
                    <a:pt x="0" y="353839"/>
                    <a:pt x="0" y="346844"/>
                  </a:cubicBezTo>
                  <a:lnTo>
                    <a:pt x="0" y="12665"/>
                  </a:lnTo>
                  <a:cubicBezTo>
                    <a:pt x="0" y="5670"/>
                    <a:pt x="5670" y="0"/>
                    <a:pt x="12665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5218511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478679" y="1595313"/>
            <a:ext cx="13508922" cy="720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8"/>
              </a:lnSpc>
            </a:pPr>
            <a:r>
              <a:rPr lang="en-US" sz="5308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PROTEIN Folding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-4316535" y="4468935"/>
            <a:ext cx="9969211" cy="1031341"/>
            <a:chOff x="0" y="0"/>
            <a:chExt cx="3475106" cy="3595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75106" cy="359509"/>
            </a:xfrm>
            <a:custGeom>
              <a:avLst/>
              <a:gdLst/>
              <a:ahLst/>
              <a:cxnLst/>
              <a:rect r="r" b="b" t="t" l="l"/>
              <a:pathLst>
                <a:path h="359509" w="3475106">
                  <a:moveTo>
                    <a:pt x="19415" y="0"/>
                  </a:moveTo>
                  <a:lnTo>
                    <a:pt x="3455691" y="0"/>
                  </a:lnTo>
                  <a:cubicBezTo>
                    <a:pt x="3466414" y="0"/>
                    <a:pt x="3475106" y="8692"/>
                    <a:pt x="3475106" y="19415"/>
                  </a:cubicBezTo>
                  <a:lnTo>
                    <a:pt x="3475106" y="340094"/>
                  </a:lnTo>
                  <a:cubicBezTo>
                    <a:pt x="3475106" y="345243"/>
                    <a:pt x="3473060" y="350181"/>
                    <a:pt x="3469420" y="353822"/>
                  </a:cubicBezTo>
                  <a:cubicBezTo>
                    <a:pt x="3465779" y="357463"/>
                    <a:pt x="3460841" y="359509"/>
                    <a:pt x="3455691" y="359509"/>
                  </a:cubicBezTo>
                  <a:lnTo>
                    <a:pt x="19415" y="359509"/>
                  </a:lnTo>
                  <a:cubicBezTo>
                    <a:pt x="8692" y="359509"/>
                    <a:pt x="0" y="350817"/>
                    <a:pt x="0" y="340094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AF69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475106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-4468935" y="4718288"/>
            <a:ext cx="9969211" cy="1031341"/>
            <a:chOff x="0" y="0"/>
            <a:chExt cx="3475106" cy="359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75106" cy="359509"/>
            </a:xfrm>
            <a:custGeom>
              <a:avLst/>
              <a:gdLst/>
              <a:ahLst/>
              <a:cxnLst/>
              <a:rect r="r" b="b" t="t" l="l"/>
              <a:pathLst>
                <a:path h="359509" w="3475106">
                  <a:moveTo>
                    <a:pt x="19415" y="0"/>
                  </a:moveTo>
                  <a:lnTo>
                    <a:pt x="3455691" y="0"/>
                  </a:lnTo>
                  <a:cubicBezTo>
                    <a:pt x="3466414" y="0"/>
                    <a:pt x="3475106" y="8692"/>
                    <a:pt x="3475106" y="19415"/>
                  </a:cubicBezTo>
                  <a:lnTo>
                    <a:pt x="3475106" y="340094"/>
                  </a:lnTo>
                  <a:cubicBezTo>
                    <a:pt x="3475106" y="345243"/>
                    <a:pt x="3473060" y="350181"/>
                    <a:pt x="3469420" y="353822"/>
                  </a:cubicBezTo>
                  <a:cubicBezTo>
                    <a:pt x="3465779" y="357463"/>
                    <a:pt x="3460841" y="359509"/>
                    <a:pt x="3455691" y="359509"/>
                  </a:cubicBezTo>
                  <a:lnTo>
                    <a:pt x="19415" y="359509"/>
                  </a:lnTo>
                  <a:cubicBezTo>
                    <a:pt x="8692" y="359509"/>
                    <a:pt x="0" y="350817"/>
                    <a:pt x="0" y="340094"/>
                  </a:cubicBezTo>
                  <a:lnTo>
                    <a:pt x="0" y="19415"/>
                  </a:lnTo>
                  <a:cubicBezTo>
                    <a:pt x="0" y="8692"/>
                    <a:pt x="8692" y="0"/>
                    <a:pt x="19415" y="0"/>
                  </a:cubicBezTo>
                  <a:close/>
                </a:path>
              </a:pathLst>
            </a:custGeom>
            <a:solidFill>
              <a:srgbClr val="ED849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475106" cy="42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794843" y="639423"/>
            <a:ext cx="9969211" cy="9579140"/>
            <a:chOff x="0" y="0"/>
            <a:chExt cx="2625636" cy="2522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25636" cy="2522901"/>
            </a:xfrm>
            <a:custGeom>
              <a:avLst/>
              <a:gdLst/>
              <a:ahLst/>
              <a:cxnLst/>
              <a:rect r="r" b="b" t="t" l="l"/>
              <a:pathLst>
                <a:path h="2522901" w="2625636">
                  <a:moveTo>
                    <a:pt x="39606" y="0"/>
                  </a:moveTo>
                  <a:lnTo>
                    <a:pt x="2586030" y="0"/>
                  </a:lnTo>
                  <a:cubicBezTo>
                    <a:pt x="2596534" y="0"/>
                    <a:pt x="2606608" y="4173"/>
                    <a:pt x="2614035" y="11600"/>
                  </a:cubicBezTo>
                  <a:cubicBezTo>
                    <a:pt x="2621463" y="19028"/>
                    <a:pt x="2625636" y="29102"/>
                    <a:pt x="2625636" y="39606"/>
                  </a:cubicBezTo>
                  <a:lnTo>
                    <a:pt x="2625636" y="2483296"/>
                  </a:lnTo>
                  <a:cubicBezTo>
                    <a:pt x="2625636" y="2493800"/>
                    <a:pt x="2621463" y="2503874"/>
                    <a:pt x="2614035" y="2511301"/>
                  </a:cubicBezTo>
                  <a:cubicBezTo>
                    <a:pt x="2606608" y="2518728"/>
                    <a:pt x="2596534" y="2522901"/>
                    <a:pt x="2586030" y="2522901"/>
                  </a:cubicBezTo>
                  <a:lnTo>
                    <a:pt x="39606" y="2522901"/>
                  </a:lnTo>
                  <a:cubicBezTo>
                    <a:pt x="29102" y="2522901"/>
                    <a:pt x="19028" y="2518728"/>
                    <a:pt x="11600" y="2511301"/>
                  </a:cubicBezTo>
                  <a:cubicBezTo>
                    <a:pt x="4173" y="2503874"/>
                    <a:pt x="0" y="2493800"/>
                    <a:pt x="0" y="2483296"/>
                  </a:cubicBezTo>
                  <a:lnTo>
                    <a:pt x="0" y="39606"/>
                  </a:lnTo>
                  <a:cubicBezTo>
                    <a:pt x="0" y="29102"/>
                    <a:pt x="4173" y="19028"/>
                    <a:pt x="11600" y="11600"/>
                  </a:cubicBezTo>
                  <a:cubicBezTo>
                    <a:pt x="19028" y="4173"/>
                    <a:pt x="29102" y="0"/>
                    <a:pt x="39606" y="0"/>
                  </a:cubicBezTo>
                  <a:close/>
                </a:path>
              </a:pathLst>
            </a:custGeom>
            <a:solidFill>
              <a:srgbClr val="D4D0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2625636" cy="2589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545490" y="345424"/>
            <a:ext cx="9969211" cy="9256115"/>
            <a:chOff x="0" y="0"/>
            <a:chExt cx="2625636" cy="24378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25636" cy="2437824"/>
            </a:xfrm>
            <a:custGeom>
              <a:avLst/>
              <a:gdLst/>
              <a:ahLst/>
              <a:cxnLst/>
              <a:rect r="r" b="b" t="t" l="l"/>
              <a:pathLst>
                <a:path h="2437824" w="2625636">
                  <a:moveTo>
                    <a:pt x="39606" y="0"/>
                  </a:moveTo>
                  <a:lnTo>
                    <a:pt x="2586030" y="0"/>
                  </a:lnTo>
                  <a:cubicBezTo>
                    <a:pt x="2596534" y="0"/>
                    <a:pt x="2606608" y="4173"/>
                    <a:pt x="2614035" y="11600"/>
                  </a:cubicBezTo>
                  <a:cubicBezTo>
                    <a:pt x="2621463" y="19028"/>
                    <a:pt x="2625636" y="29102"/>
                    <a:pt x="2625636" y="39606"/>
                  </a:cubicBezTo>
                  <a:lnTo>
                    <a:pt x="2625636" y="2398219"/>
                  </a:lnTo>
                  <a:cubicBezTo>
                    <a:pt x="2625636" y="2408723"/>
                    <a:pt x="2621463" y="2418797"/>
                    <a:pt x="2614035" y="2426224"/>
                  </a:cubicBezTo>
                  <a:cubicBezTo>
                    <a:pt x="2606608" y="2433652"/>
                    <a:pt x="2596534" y="2437824"/>
                    <a:pt x="2586030" y="2437824"/>
                  </a:cubicBezTo>
                  <a:lnTo>
                    <a:pt x="39606" y="2437824"/>
                  </a:lnTo>
                  <a:cubicBezTo>
                    <a:pt x="29102" y="2437824"/>
                    <a:pt x="19028" y="2433652"/>
                    <a:pt x="11600" y="2426224"/>
                  </a:cubicBezTo>
                  <a:cubicBezTo>
                    <a:pt x="4173" y="2418797"/>
                    <a:pt x="0" y="2408723"/>
                    <a:pt x="0" y="2398219"/>
                  </a:cubicBezTo>
                  <a:lnTo>
                    <a:pt x="0" y="39606"/>
                  </a:lnTo>
                  <a:cubicBezTo>
                    <a:pt x="0" y="29102"/>
                    <a:pt x="4173" y="19028"/>
                    <a:pt x="11600" y="11600"/>
                  </a:cubicBezTo>
                  <a:cubicBezTo>
                    <a:pt x="19028" y="4173"/>
                    <a:pt x="29102" y="0"/>
                    <a:pt x="39606" y="0"/>
                  </a:cubicBezTo>
                  <a:close/>
                </a:path>
              </a:pathLst>
            </a:custGeom>
            <a:solidFill>
              <a:srgbClr val="FFFBF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2625636" cy="2504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707458" y="345424"/>
            <a:ext cx="4314315" cy="8562293"/>
          </a:xfrm>
          <a:custGeom>
            <a:avLst/>
            <a:gdLst/>
            <a:ahLst/>
            <a:cxnLst/>
            <a:rect r="r" b="b" t="t" l="l"/>
            <a:pathLst>
              <a:path h="8562293" w="4314315">
                <a:moveTo>
                  <a:pt x="0" y="0"/>
                </a:moveTo>
                <a:lnTo>
                  <a:pt x="4314314" y="0"/>
                </a:lnTo>
                <a:lnTo>
                  <a:pt x="4314314" y="8562293"/>
                </a:lnTo>
                <a:lnTo>
                  <a:pt x="0" y="8562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99" r="-75548" b="-4545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-5400000">
            <a:off x="-3456546" y="4540848"/>
            <a:ext cx="8030157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40325D"/>
                </a:solidFill>
                <a:latin typeface="Bobby Jones"/>
                <a:ea typeface="Bobby Jones"/>
                <a:cs typeface="Bobby Jones"/>
                <a:sym typeface="Bobby Jones"/>
              </a:rPr>
              <a:t>levels of Folding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821872" y="639423"/>
            <a:ext cx="9088975" cy="10386062"/>
            <a:chOff x="0" y="0"/>
            <a:chExt cx="12118633" cy="1384808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3120733"/>
              <a:ext cx="12118633" cy="727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4"/>
                </a:lnSpc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28575"/>
              <a:ext cx="12118633" cy="10461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PRIMARY:  chain of amino acids</a:t>
              </a: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SECONDARY: sequence of amino acids are linked by hydrogen bonds</a:t>
              </a: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TERTIARY: certain attractions are present between alpha helixes and pleated sheets</a:t>
              </a: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</a:p>
            <a:p>
              <a:pPr algn="l">
                <a:lnSpc>
                  <a:spcPts val="3904"/>
                </a:lnSpc>
              </a:pPr>
              <a:r>
                <a:rPr lang="en-US" sz="3549" b="true">
                  <a:solidFill>
                    <a:srgbClr val="40325D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QUATERNARY: more than  one amino acid chain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DAGPwVig59c</dc:identifier>
  <dcterms:modified xsi:type="dcterms:W3CDTF">2011-08-01T06:04:30Z</dcterms:modified>
  <cp:revision>1</cp:revision>
  <dc:title>UNIT TWO: CELL STRUCTURES , PROTEINS</dc:title>
</cp:coreProperties>
</file>