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912" r:id="rId1"/>
  </p:sldMasterIdLst>
  <p:notesMasterIdLst>
    <p:notesMasterId r:id="rId19"/>
  </p:notesMasterIdLst>
  <p:handoutMasterIdLst>
    <p:handoutMasterId r:id="rId20"/>
  </p:handoutMasterIdLst>
  <p:sldIdLst>
    <p:sldId id="256" r:id="rId2"/>
    <p:sldId id="260" r:id="rId3"/>
    <p:sldId id="258" r:id="rId4"/>
    <p:sldId id="259" r:id="rId5"/>
    <p:sldId id="285" r:id="rId6"/>
    <p:sldId id="263" r:id="rId7"/>
    <p:sldId id="268" r:id="rId8"/>
    <p:sldId id="265" r:id="rId9"/>
    <p:sldId id="262" r:id="rId10"/>
    <p:sldId id="269" r:id="rId11"/>
    <p:sldId id="266" r:id="rId12"/>
    <p:sldId id="300" r:id="rId13"/>
    <p:sldId id="280" r:id="rId14"/>
    <p:sldId id="281" r:id="rId15"/>
    <p:sldId id="270" r:id="rId16"/>
    <p:sldId id="287" r:id="rId17"/>
    <p:sldId id="297"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rinn Obermiller" initials="BO" lastIdx="6" clrIdx="0"/>
  <p:cmAuthor id="2" name="Geneva Taylor" initials="GT" lastIdx="6" clrIdx="1"/>
  <p:cmAuthor id="3" name="Hannah McIntosh" initials="HM" lastIdx="7"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58" autoAdjust="0"/>
    <p:restoredTop sz="87717" autoAdjust="0"/>
  </p:normalViewPr>
  <p:slideViewPr>
    <p:cSldViewPr snapToGrid="0">
      <p:cViewPr varScale="1">
        <p:scale>
          <a:sx n="102" d="100"/>
          <a:sy n="102" d="100"/>
        </p:scale>
        <p:origin x="936" y="176"/>
      </p:cViewPr>
      <p:guideLst>
        <p:guide orient="horz" pos="2160"/>
        <p:guide pos="3840"/>
      </p:guideLst>
    </p:cSldViewPr>
  </p:slideViewPr>
  <p:notesTextViewPr>
    <p:cViewPr>
      <p:scale>
        <a:sx n="1" d="1"/>
        <a:sy n="1" d="1"/>
      </p:scale>
      <p:origin x="0" y="0"/>
    </p:cViewPr>
  </p:notesTextViewPr>
  <p:notesViewPr>
    <p:cSldViewPr snapToGrid="0">
      <p:cViewPr varScale="1">
        <p:scale>
          <a:sx n="54" d="100"/>
          <a:sy n="54" d="100"/>
        </p:scale>
        <p:origin x="2820"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464E213-8F3B-44C1-AEE8-8A41C7E4574C}" type="datetimeFigureOut">
              <a:rPr lang="en-US" smtClean="0"/>
              <a:t>9/5/24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9E967ED-20B3-4625-9C5E-14860AE89431}" type="slidenum">
              <a:rPr lang="en-US" smtClean="0"/>
              <a:t>‹#›</a:t>
            </a:fld>
            <a:endParaRPr lang="en-US"/>
          </a:p>
        </p:txBody>
      </p:sp>
    </p:spTree>
    <p:extLst>
      <p:ext uri="{BB962C8B-B14F-4D97-AF65-F5344CB8AC3E}">
        <p14:creationId xmlns:p14="http://schemas.microsoft.com/office/powerpoint/2010/main" val="26802882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B38B3F6-0CE9-41E2-A5A3-E220D8B77051}" type="datetimeFigureOut">
              <a:rPr lang="en-US" smtClean="0"/>
              <a:t>9/5/24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9A01736-5FBA-4C56-8655-0B838380222B}" type="slidenum">
              <a:rPr lang="en-US" smtClean="0"/>
              <a:t>‹#›</a:t>
            </a:fld>
            <a:endParaRPr lang="en-US"/>
          </a:p>
        </p:txBody>
      </p:sp>
    </p:spTree>
    <p:extLst>
      <p:ext uri="{BB962C8B-B14F-4D97-AF65-F5344CB8AC3E}">
        <p14:creationId xmlns:p14="http://schemas.microsoft.com/office/powerpoint/2010/main" val="14265052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9A01736-5FBA-4C56-8655-0B838380222B}" type="slidenum">
              <a:rPr lang="en-US" smtClean="0"/>
              <a:t>3</a:t>
            </a:fld>
            <a:endParaRPr lang="en-US"/>
          </a:p>
        </p:txBody>
      </p:sp>
    </p:spTree>
    <p:extLst>
      <p:ext uri="{BB962C8B-B14F-4D97-AF65-F5344CB8AC3E}">
        <p14:creationId xmlns:p14="http://schemas.microsoft.com/office/powerpoint/2010/main" val="28958269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 sure to thank</a:t>
            </a:r>
            <a:r>
              <a:rPr lang="en-US" baseline="0" dirty="0"/>
              <a:t> families for their time.</a:t>
            </a:r>
          </a:p>
          <a:p>
            <a:r>
              <a:rPr lang="en-US" dirty="0"/>
              <a:t>Move this slide to the end if additional slides are added.</a:t>
            </a:r>
          </a:p>
        </p:txBody>
      </p:sp>
      <p:sp>
        <p:nvSpPr>
          <p:cNvPr id="4" name="Slide Number Placeholder 3"/>
          <p:cNvSpPr>
            <a:spLocks noGrp="1"/>
          </p:cNvSpPr>
          <p:nvPr>
            <p:ph type="sldNum" sz="quarter" idx="10"/>
          </p:nvPr>
        </p:nvSpPr>
        <p:spPr/>
        <p:txBody>
          <a:bodyPr/>
          <a:lstStyle/>
          <a:p>
            <a:fld id="{99A01736-5FBA-4C56-8655-0B838380222B}" type="slidenum">
              <a:rPr lang="en-US" smtClean="0"/>
              <a:t>17</a:t>
            </a:fld>
            <a:endParaRPr lang="en-US"/>
          </a:p>
        </p:txBody>
      </p:sp>
    </p:spTree>
    <p:extLst>
      <p:ext uri="{BB962C8B-B14F-4D97-AF65-F5344CB8AC3E}">
        <p14:creationId xmlns:p14="http://schemas.microsoft.com/office/powerpoint/2010/main" val="21255835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5400" spc="-50" baseline="0">
                <a:solidFill>
                  <a:schemeClr val="tx1">
                    <a:lumMod val="85000"/>
                    <a:lumOff val="15000"/>
                  </a:schemeClr>
                </a:solidFill>
                <a:latin typeface="Georgia" panose="02040502050405020303" pitchFamily="18" charset="0"/>
              </a:defRPr>
            </a:lvl1pPr>
          </a:lstStyle>
          <a:p>
            <a:r>
              <a:rPr lang="en-US" dirty="0"/>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Arial" panose="020B0604020202020204" pitchFamily="34" charset="0"/>
                <a:cs typeface="Arial" panose="020B0604020202020204" pitchFamily="34" charset="0"/>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sp>
        <p:nvSpPr>
          <p:cNvPr id="5" name="Footer Placeholder 4"/>
          <p:cNvSpPr>
            <a:spLocks noGrp="1"/>
          </p:cNvSpPr>
          <p:nvPr>
            <p:ph type="ftr" sz="quarter" idx="11"/>
          </p:nvPr>
        </p:nvSpPr>
        <p:spPr>
          <a:xfrm>
            <a:off x="1896243" y="6401023"/>
            <a:ext cx="8460474" cy="365125"/>
          </a:xfrm>
        </p:spPr>
        <p:txBody>
          <a:bodyPr/>
          <a:lstStyle>
            <a:lvl1pPr>
              <a:defRPr sz="1100" b="1" i="1">
                <a:latin typeface="Arial" panose="020B0604020202020204" pitchFamily="34" charset="0"/>
                <a:cs typeface="Arial" panose="020B0604020202020204" pitchFamily="34" charset="0"/>
              </a:defRPr>
            </a:lvl1pPr>
          </a:lstStyle>
          <a:p>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260154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FCCB052-2EB6-4C23-97A3-852E0D5D16D6}" type="datetime1">
              <a:rPr lang="en-US" smtClean="0"/>
              <a:t>9/5/24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2402980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9819EF0-2ABF-4718-860B-25DEDE8F505F}" type="datetime1">
              <a:rPr lang="en-US" smtClean="0"/>
              <a:t>9/5/24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528006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400">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p:cNvSpPr>
            <a:spLocks noGrp="1"/>
          </p:cNvSpPr>
          <p:nvPr>
            <p:ph idx="1"/>
          </p:nvPr>
        </p:nvSpPr>
        <p:spPr/>
        <p:txBody>
          <a:bodyPr>
            <a:normAutofit/>
          </a:bodyPr>
          <a:lstStyle>
            <a:lvl1pPr marL="457200" indent="-457200">
              <a:buSzPct val="100000"/>
              <a:buFont typeface="Wingdings" panose="05000000000000000000" pitchFamily="2" charset="2"/>
              <a:buChar char="§"/>
              <a:defRPr sz="2200">
                <a:latin typeface="Arial" panose="020B0604020202020204" pitchFamily="34" charset="0"/>
                <a:cs typeface="Arial" panose="020B0604020202020204" pitchFamily="34" charset="0"/>
              </a:defRPr>
            </a:lvl1pPr>
            <a:lvl2pPr marL="569913" indent="-342900">
              <a:buFont typeface="Wingdings" panose="05000000000000000000" pitchFamily="2" charset="2"/>
              <a:buChar char="§"/>
              <a:defRPr sz="2000">
                <a:latin typeface="Arial" panose="020B0604020202020204" pitchFamily="34" charset="0"/>
                <a:cs typeface="Arial" panose="020B0604020202020204" pitchFamily="34" charset="0"/>
              </a:defRPr>
            </a:lvl2pPr>
            <a:lvl3pPr marL="741363" indent="-285750">
              <a:buFont typeface="Wingdings" panose="05000000000000000000" pitchFamily="2" charset="2"/>
              <a:buChar char="§"/>
              <a:defRPr sz="2000">
                <a:latin typeface="Arial" panose="020B0604020202020204" pitchFamily="34" charset="0"/>
                <a:cs typeface="Arial" panose="020B0604020202020204" pitchFamily="34" charset="0"/>
              </a:defRPr>
            </a:lvl3pPr>
            <a:lvl4pPr marL="966788" indent="-285750">
              <a:buFont typeface="Wingdings" panose="05000000000000000000" pitchFamily="2" charset="2"/>
              <a:buChar char="§"/>
              <a:defRPr sz="2000">
                <a:latin typeface="Arial" panose="020B0604020202020204" pitchFamily="34" charset="0"/>
                <a:cs typeface="Arial" panose="020B0604020202020204" pitchFamily="34" charset="0"/>
              </a:defRPr>
            </a:lvl4pPr>
            <a:lvl5pPr marL="1206500" indent="-285750">
              <a:buFont typeface="Wingdings" panose="05000000000000000000" pitchFamily="2" charset="2"/>
              <a:buChar char="§"/>
              <a:defRPr sz="2000">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7D89C1D5-2B3A-4549-AD89-056D591A9B50}" type="datetime1">
              <a:rPr lang="en-US" smtClean="0"/>
              <a:t>9/5/24</a:t>
            </a:fld>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
        <p:nvSpPr>
          <p:cNvPr id="7" name="Footer Placeholder 4"/>
          <p:cNvSpPr txBox="1">
            <a:spLocks/>
          </p:cNvSpPr>
          <p:nvPr userDrawn="1"/>
        </p:nvSpPr>
        <p:spPr>
          <a:xfrm>
            <a:off x="1896243" y="6401023"/>
            <a:ext cx="8460474" cy="365125"/>
          </a:xfrm>
          <a:prstGeom prst="rect">
            <a:avLst/>
          </a:prstGeom>
        </p:spPr>
        <p:txBody>
          <a:bodyPr vert="horz" lIns="91440" tIns="45720" rIns="91440" bIns="45720" rtlCol="0" anchor="ctr"/>
          <a:lstStyle>
            <a:defPPr>
              <a:defRPr lang="en-US"/>
            </a:defPPr>
            <a:lvl1pPr marL="0" algn="ctr" defTabSz="457200" rtl="0" eaLnBrk="1" latinLnBrk="0" hangingPunct="1">
              <a:defRPr sz="1100" b="1" i="1" kern="1200" cap="all" baseline="0">
                <a:solidFill>
                  <a:srgbClr val="FFFFFF"/>
                </a:solidFill>
                <a:latin typeface="Arial" panose="020B0604020202020204" pitchFamily="34" charset="0"/>
                <a:ea typeface="+mn-ea"/>
                <a:cs typeface="Arial" panose="020B060402020202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20029089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5400" b="0">
                <a:solidFill>
                  <a:schemeClr val="tx1">
                    <a:lumMod val="85000"/>
                    <a:lumOff val="15000"/>
                  </a:schemeClr>
                </a:solidFill>
                <a:latin typeface="Georgia" panose="02040502050405020303" pitchFamily="18" charset="0"/>
              </a:defRPr>
            </a:lvl1pPr>
          </a:lstStyle>
          <a:p>
            <a:r>
              <a:rPr lang="en-US" dirty="0"/>
              <a:t>Click to edit Master title style</a:t>
            </a:r>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0D293961-5508-4105-9E76-048920C42FE6}" type="datetime1">
              <a:rPr lang="en-US" smtClean="0"/>
              <a:t>9/5/24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0" name="Footer Placeholder 4"/>
          <p:cNvSpPr txBox="1">
            <a:spLocks/>
          </p:cNvSpPr>
          <p:nvPr userDrawn="1"/>
        </p:nvSpPr>
        <p:spPr>
          <a:xfrm>
            <a:off x="1896243" y="6401023"/>
            <a:ext cx="8460474" cy="365125"/>
          </a:xfrm>
          <a:prstGeom prst="rect">
            <a:avLst/>
          </a:prstGeom>
        </p:spPr>
        <p:txBody>
          <a:bodyPr vert="horz" lIns="91440" tIns="45720" rIns="91440" bIns="45720" rtlCol="0" anchor="ctr"/>
          <a:lstStyle>
            <a:defPPr>
              <a:defRPr lang="en-US"/>
            </a:defPPr>
            <a:lvl1pPr marL="0" algn="ctr" defTabSz="457200" rtl="0" eaLnBrk="1" latinLnBrk="0" hangingPunct="1">
              <a:defRPr sz="1100" b="1" i="1" kern="1200" cap="all" baseline="0">
                <a:solidFill>
                  <a:srgbClr val="FFFFFF"/>
                </a:solidFill>
                <a:latin typeface="Arial" panose="020B0604020202020204" pitchFamily="34" charset="0"/>
                <a:ea typeface="+mn-ea"/>
                <a:cs typeface="Arial" panose="020B060402020202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US" dirty="0"/>
          </a:p>
        </p:txBody>
      </p:sp>
    </p:spTree>
    <p:extLst>
      <p:ext uri="{BB962C8B-B14F-4D97-AF65-F5344CB8AC3E}">
        <p14:creationId xmlns:p14="http://schemas.microsoft.com/office/powerpoint/2010/main" val="5643133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9C6EF12-5C40-477E-ACB9-83FC221E3E92}" type="datetime1">
              <a:rPr lang="en-US" smtClean="0"/>
              <a:t>9/5/24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5040615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D4728FE-7D17-4B40-8E02-FEC87CD3EBE5}" type="datetime1">
              <a:rPr lang="en-US" smtClean="0"/>
              <a:t>9/5/24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8574220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A7D3BD5-59AB-4A34-AB26-4717B345B9A3}" type="datetime1">
              <a:rPr lang="en-US" smtClean="0"/>
              <a:t>9/5/24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0937517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7D339923-B1D9-4489-A159-4E70B4CC19CD}" type="datetime1">
              <a:rPr lang="en-US" smtClean="0"/>
              <a:t>9/5/24</a:t>
            </a:fld>
            <a:endParaRPr lang="en-US" dirty="0"/>
          </a:p>
        </p:txBody>
      </p:sp>
      <p:sp>
        <p:nvSpPr>
          <p:cNvPr id="8" name="Footer Placeholder 7"/>
          <p:cNvSpPr>
            <a:spLocks noGrp="1"/>
          </p:cNvSpPr>
          <p:nvPr>
            <p:ph type="ftr" sz="quarter" idx="11"/>
          </p:nvPr>
        </p:nvSpPr>
        <p:spPr/>
        <p:txBody>
          <a:bodyPr/>
          <a:lstStyle>
            <a:lvl1pPr>
              <a:defRPr sz="1100" b="1" i="1">
                <a:solidFill>
                  <a:srgbClr val="FFFFFF"/>
                </a:solidFill>
                <a:latin typeface="Arial" panose="020B0604020202020204" pitchFamily="34" charset="0"/>
                <a:cs typeface="Arial" panose="020B0604020202020204" pitchFamily="34" charset="0"/>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641750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D2A8E0C1-420F-451F-97BF-2F3DB7AE854F}" type="datetime1">
              <a:rPr lang="en-US" smtClean="0"/>
              <a:t>9/5/24</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3706897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34AF5B0-9B63-4822-8565-36C65C8088BC}" type="datetime1">
              <a:rPr lang="en-US" smtClean="0"/>
              <a:t>9/5/24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2299825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85AAA0C0-4914-4A4C-A380-48F2C02D8E06}" type="datetime1">
              <a:rPr lang="en-US" smtClean="0"/>
              <a:t>9/5/24</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1100" b="1" i="1" cap="all" baseline="0">
                <a:solidFill>
                  <a:srgbClr val="FFFFFF"/>
                </a:solidFill>
                <a:latin typeface="Arial" panose="020B0604020202020204" pitchFamily="34" charset="0"/>
                <a:cs typeface="Arial" panose="020B0604020202020204" pitchFamily="34" charset="0"/>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smtClean="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36444218"/>
      </p:ext>
    </p:extLst>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Georgia" panose="02040502050405020303" pitchFamily="18" charset="0"/>
          <a:ea typeface="+mj-ea"/>
          <a:cs typeface="+mj-cs"/>
        </a:defRPr>
      </a:lvl1pPr>
    </p:titleStyle>
    <p:bodyStyle>
      <a:lvl1pPr marL="91440" indent="-91440" algn="l" defTabSz="914400" rtl="0" eaLnBrk="1" latinLnBrk="0" hangingPunct="1">
        <a:lnSpc>
          <a:spcPct val="90000"/>
        </a:lnSpc>
        <a:spcBef>
          <a:spcPts val="1200"/>
        </a:spcBef>
        <a:spcAft>
          <a:spcPts val="200"/>
        </a:spcAft>
        <a:buClrTx/>
        <a:buSzPct val="100000"/>
        <a:buFont typeface="Calibri" panose="020F0502020204030204" pitchFamily="34" charset="0"/>
        <a:buChar char=" "/>
        <a:defRPr sz="2000" kern="1200">
          <a:solidFill>
            <a:schemeClr val="tx1">
              <a:lumMod val="75000"/>
              <a:lumOff val="25000"/>
            </a:schemeClr>
          </a:solidFill>
          <a:latin typeface="Arial" panose="020B0604020202020204" pitchFamily="34" charset="0"/>
          <a:ea typeface="+mn-ea"/>
          <a:cs typeface="Arial" panose="020B0604020202020204" pitchFamily="34" charset="0"/>
        </a:defRPr>
      </a:lvl1pPr>
      <a:lvl2pPr marL="384048" indent="-182880" algn="l" defTabSz="914400" rtl="0" eaLnBrk="1" latinLnBrk="0" hangingPunct="1">
        <a:lnSpc>
          <a:spcPct val="90000"/>
        </a:lnSpc>
        <a:spcBef>
          <a:spcPts val="200"/>
        </a:spcBef>
        <a:spcAft>
          <a:spcPts val="400"/>
        </a:spcAft>
        <a:buClrTx/>
        <a:buFont typeface="Calibri" pitchFamily="34" charset="0"/>
        <a:buChar char="◦"/>
        <a:defRPr sz="1800" kern="1200">
          <a:solidFill>
            <a:schemeClr val="tx1">
              <a:lumMod val="75000"/>
              <a:lumOff val="25000"/>
            </a:schemeClr>
          </a:solidFill>
          <a:latin typeface="Arial" panose="020B0604020202020204" pitchFamily="34" charset="0"/>
          <a:ea typeface="+mn-ea"/>
          <a:cs typeface="Arial" panose="020B0604020202020204" pitchFamily="34" charset="0"/>
        </a:defRPr>
      </a:lvl2pPr>
      <a:lvl3pPr marL="566928" indent="-182880" algn="l" defTabSz="914400" rtl="0" eaLnBrk="1" latinLnBrk="0" hangingPunct="1">
        <a:lnSpc>
          <a:spcPct val="90000"/>
        </a:lnSpc>
        <a:spcBef>
          <a:spcPts val="200"/>
        </a:spcBef>
        <a:spcAft>
          <a:spcPts val="400"/>
        </a:spcAft>
        <a:buClrTx/>
        <a:buFont typeface="Calibri" pitchFamily="34" charset="0"/>
        <a:buChar char="◦"/>
        <a:defRPr sz="1400" kern="1200">
          <a:solidFill>
            <a:schemeClr val="tx1">
              <a:lumMod val="75000"/>
              <a:lumOff val="25000"/>
            </a:schemeClr>
          </a:solidFill>
          <a:latin typeface="Arial" panose="020B0604020202020204" pitchFamily="34" charset="0"/>
          <a:ea typeface="+mn-ea"/>
          <a:cs typeface="Arial" panose="020B0604020202020204" pitchFamily="34" charset="0"/>
        </a:defRPr>
      </a:lvl3pPr>
      <a:lvl4pPr marL="749808" indent="-182880" algn="l" defTabSz="914400" rtl="0" eaLnBrk="1" latinLnBrk="0" hangingPunct="1">
        <a:lnSpc>
          <a:spcPct val="90000"/>
        </a:lnSpc>
        <a:spcBef>
          <a:spcPts val="200"/>
        </a:spcBef>
        <a:spcAft>
          <a:spcPts val="400"/>
        </a:spcAft>
        <a:buClrTx/>
        <a:buFont typeface="Calibri" pitchFamily="34" charset="0"/>
        <a:buChar char="◦"/>
        <a:defRPr sz="1400" kern="1200">
          <a:solidFill>
            <a:schemeClr val="tx1">
              <a:lumMod val="75000"/>
              <a:lumOff val="25000"/>
            </a:schemeClr>
          </a:solidFill>
          <a:latin typeface="Arial" panose="020B0604020202020204" pitchFamily="34" charset="0"/>
          <a:ea typeface="+mn-ea"/>
          <a:cs typeface="Arial" panose="020B0604020202020204" pitchFamily="34" charset="0"/>
        </a:defRPr>
      </a:lvl4pPr>
      <a:lvl5pPr marL="932688" indent="-182880" algn="l" defTabSz="914400" rtl="0" eaLnBrk="1" latinLnBrk="0" hangingPunct="1">
        <a:lnSpc>
          <a:spcPct val="90000"/>
        </a:lnSpc>
        <a:spcBef>
          <a:spcPts val="200"/>
        </a:spcBef>
        <a:spcAft>
          <a:spcPts val="400"/>
        </a:spcAft>
        <a:buClrTx/>
        <a:buFont typeface="Calibri" pitchFamily="34" charset="0"/>
        <a:buChar char="◦"/>
        <a:defRPr sz="1400" kern="1200">
          <a:solidFill>
            <a:schemeClr val="tx1">
              <a:lumMod val="75000"/>
              <a:lumOff val="25000"/>
            </a:schemeClr>
          </a:solidFill>
          <a:latin typeface="Arial" panose="020B0604020202020204" pitchFamily="34" charset="0"/>
          <a:ea typeface="+mn-ea"/>
          <a:cs typeface="Arial" panose="020B0604020202020204" pitchFamily="34"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tn.gov/content/tn/education/instruction/academic-standards.html"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00051" y="329744"/>
            <a:ext cx="10058400" cy="3566160"/>
          </a:xfrm>
        </p:spPr>
        <p:txBody>
          <a:bodyPr>
            <a:normAutofit/>
          </a:bodyPr>
          <a:lstStyle/>
          <a:p>
            <a:pPr algn="ctr"/>
            <a:r>
              <a:rPr lang="en-US" sz="6000" b="1" dirty="0">
                <a:solidFill>
                  <a:srgbClr val="FF0000"/>
                </a:solidFill>
                <a:latin typeface="Arial" panose="020B0604020202020204" pitchFamily="34" charset="0"/>
                <a:cs typeface="Arial" panose="020B0604020202020204" pitchFamily="34" charset="0"/>
              </a:rPr>
              <a:t>2024-2025</a:t>
            </a:r>
            <a:br>
              <a:rPr lang="en-US" sz="6000" b="1" dirty="0">
                <a:latin typeface="Arial" panose="020B0604020202020204" pitchFamily="34" charset="0"/>
                <a:cs typeface="Arial" panose="020B0604020202020204" pitchFamily="34" charset="0"/>
              </a:rPr>
            </a:br>
            <a:r>
              <a:rPr lang="en-US" sz="6000" dirty="0">
                <a:latin typeface="Arial" panose="020B0604020202020204" pitchFamily="34" charset="0"/>
                <a:cs typeface="Arial" panose="020B0604020202020204" pitchFamily="34" charset="0"/>
              </a:rPr>
              <a:t>Annual Title I &amp; Family Engagement Meeting</a:t>
            </a:r>
          </a:p>
        </p:txBody>
      </p:sp>
      <p:sp>
        <p:nvSpPr>
          <p:cNvPr id="3" name="Subtitle 2"/>
          <p:cNvSpPr>
            <a:spLocks noGrp="1"/>
          </p:cNvSpPr>
          <p:nvPr>
            <p:ph type="subTitle" idx="1"/>
          </p:nvPr>
        </p:nvSpPr>
        <p:spPr>
          <a:xfrm>
            <a:off x="1100051" y="4455620"/>
            <a:ext cx="10058400" cy="1487979"/>
          </a:xfrm>
        </p:spPr>
        <p:txBody>
          <a:bodyPr>
            <a:normAutofit/>
          </a:bodyPr>
          <a:lstStyle/>
          <a:p>
            <a:r>
              <a:rPr lang="en-US" cap="none" dirty="0">
                <a:solidFill>
                  <a:srgbClr val="FF0000"/>
                </a:solidFill>
              </a:rPr>
              <a:t>Riverwood Elementary Optional School</a:t>
            </a:r>
          </a:p>
          <a:p>
            <a:r>
              <a:rPr lang="en-US" cap="none" dirty="0">
                <a:solidFill>
                  <a:srgbClr val="FF0000"/>
                </a:solidFill>
              </a:rPr>
              <a:t>Sept.5. 2024</a:t>
            </a:r>
          </a:p>
          <a:p>
            <a:r>
              <a:rPr lang="en-US" cap="none" dirty="0">
                <a:solidFill>
                  <a:srgbClr val="FF0000"/>
                </a:solidFill>
              </a:rPr>
              <a:t>Dr. Michael Lowe, Principal</a:t>
            </a:r>
          </a:p>
        </p:txBody>
      </p:sp>
      <p:sp>
        <p:nvSpPr>
          <p:cNvPr id="4" name="TextBox 3"/>
          <p:cNvSpPr txBox="1"/>
          <p:nvPr/>
        </p:nvSpPr>
        <p:spPr>
          <a:xfrm>
            <a:off x="8581053" y="5943599"/>
            <a:ext cx="3610947" cy="369332"/>
          </a:xfrm>
          <a:prstGeom prst="rect">
            <a:avLst/>
          </a:prstGeom>
          <a:noFill/>
        </p:spPr>
        <p:txBody>
          <a:bodyPr wrap="square" rtlCol="0">
            <a:spAutoFit/>
          </a:bodyPr>
          <a:lstStyle/>
          <a:p>
            <a:r>
              <a:rPr lang="en-US" dirty="0">
                <a:solidFill>
                  <a:srgbClr val="FF0000"/>
                </a:solidFill>
                <a:latin typeface="Arial" panose="020B0604020202020204" pitchFamily="34" charset="0"/>
                <a:cs typeface="Arial" panose="020B0604020202020204" pitchFamily="34" charset="0"/>
              </a:rPr>
              <a:t>September 2024</a:t>
            </a:r>
          </a:p>
        </p:txBody>
      </p:sp>
    </p:spTree>
    <p:extLst>
      <p:ext uri="{BB962C8B-B14F-4D97-AF65-F5344CB8AC3E}">
        <p14:creationId xmlns:p14="http://schemas.microsoft.com/office/powerpoint/2010/main" val="30444862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a Parent and Family Engagement Policy?</a:t>
            </a:r>
          </a:p>
        </p:txBody>
      </p:sp>
      <p:sp>
        <p:nvSpPr>
          <p:cNvPr id="3" name="Content Placeholder 2"/>
          <p:cNvSpPr>
            <a:spLocks noGrp="1"/>
          </p:cNvSpPr>
          <p:nvPr>
            <p:ph idx="1"/>
          </p:nvPr>
        </p:nvSpPr>
        <p:spPr>
          <a:xfrm>
            <a:off x="424873" y="1845734"/>
            <a:ext cx="11508509" cy="4023360"/>
          </a:xfrm>
        </p:spPr>
        <p:txBody>
          <a:bodyPr>
            <a:normAutofit/>
          </a:bodyPr>
          <a:lstStyle/>
          <a:p>
            <a:r>
              <a:rPr lang="en-US" dirty="0">
                <a:solidFill>
                  <a:schemeClr val="tx1"/>
                </a:solidFill>
              </a:rPr>
              <a:t>These plans address how the district and school will implement the parent and family engagement requirements of ESSA.  Components should include:</a:t>
            </a:r>
          </a:p>
          <a:p>
            <a:pPr lvl="3">
              <a:buFont typeface="Arial" panose="020B0604020202020204" pitchFamily="34" charset="0"/>
              <a:buChar char="•"/>
            </a:pPr>
            <a:r>
              <a:rPr lang="en-US" dirty="0">
                <a:solidFill>
                  <a:schemeClr val="tx1"/>
                </a:solidFill>
              </a:rPr>
              <a:t>how parents and families can be involved in decision-making and activities; </a:t>
            </a:r>
          </a:p>
          <a:p>
            <a:pPr lvl="3">
              <a:buFont typeface="Arial" panose="020B0604020202020204" pitchFamily="34" charset="0"/>
              <a:buChar char="•"/>
            </a:pPr>
            <a:r>
              <a:rPr lang="en-US" dirty="0">
                <a:solidFill>
                  <a:schemeClr val="tx1"/>
                </a:solidFill>
              </a:rPr>
              <a:t>how parent and family engagement funds are being used;</a:t>
            </a:r>
          </a:p>
          <a:p>
            <a:pPr lvl="3">
              <a:buFont typeface="Arial" panose="020B0604020202020204" pitchFamily="34" charset="0"/>
              <a:buChar char="•"/>
            </a:pPr>
            <a:r>
              <a:rPr lang="en-US" dirty="0">
                <a:solidFill>
                  <a:schemeClr val="tx1"/>
                </a:solidFill>
              </a:rPr>
              <a:t>how information and training will be provided to families; and </a:t>
            </a:r>
          </a:p>
          <a:p>
            <a:pPr lvl="3">
              <a:buFont typeface="Arial" panose="020B0604020202020204" pitchFamily="34" charset="0"/>
              <a:buChar char="•"/>
            </a:pPr>
            <a:r>
              <a:rPr lang="en-US" dirty="0">
                <a:solidFill>
                  <a:schemeClr val="tx1"/>
                </a:solidFill>
              </a:rPr>
              <a:t>how the school will build capacity in families and staff for strong parent and family engagement.</a:t>
            </a:r>
          </a:p>
          <a:p>
            <a:r>
              <a:rPr lang="en-US" dirty="0">
                <a:solidFill>
                  <a:schemeClr val="tx1"/>
                </a:solidFill>
              </a:rPr>
              <a:t>You, as a Title I parent or family member, have the right to be involved in the development of these plans.</a:t>
            </a:r>
          </a:p>
          <a:p>
            <a:pPr lvl="1"/>
            <a:endParaRPr lang="en-US" dirty="0"/>
          </a:p>
          <a:p>
            <a:pPr lvl="1"/>
            <a:endParaRPr lang="en-US" dirty="0"/>
          </a:p>
          <a:p>
            <a:pPr lvl="1"/>
            <a:endParaRPr lang="en-US" dirty="0"/>
          </a:p>
          <a:p>
            <a:pPr lvl="1"/>
            <a:endParaRPr lang="en-US" dirty="0"/>
          </a:p>
          <a:p>
            <a:pPr lvl="1"/>
            <a:endParaRPr lang="en-US" dirty="0"/>
          </a:p>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10</a:t>
            </a:fld>
            <a:endParaRPr lang="en-US" dirty="0"/>
          </a:p>
        </p:txBody>
      </p:sp>
    </p:spTree>
    <p:extLst>
      <p:ext uri="{BB962C8B-B14F-4D97-AF65-F5344CB8AC3E}">
        <p14:creationId xmlns:p14="http://schemas.microsoft.com/office/powerpoint/2010/main" val="41149730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a School-Parent Compact?</a:t>
            </a:r>
          </a:p>
        </p:txBody>
      </p:sp>
      <p:sp>
        <p:nvSpPr>
          <p:cNvPr id="3" name="Content Placeholder 2"/>
          <p:cNvSpPr>
            <a:spLocks noGrp="1"/>
          </p:cNvSpPr>
          <p:nvPr>
            <p:ph idx="1"/>
          </p:nvPr>
        </p:nvSpPr>
        <p:spPr>
          <a:xfrm>
            <a:off x="480291" y="1845733"/>
            <a:ext cx="11379200" cy="4258183"/>
          </a:xfrm>
        </p:spPr>
        <p:txBody>
          <a:bodyPr>
            <a:normAutofit fontScale="92500" lnSpcReduction="10000"/>
          </a:bodyPr>
          <a:lstStyle/>
          <a:p>
            <a:r>
              <a:rPr lang="en-US" dirty="0">
                <a:solidFill>
                  <a:schemeClr val="tx1"/>
                </a:solidFill>
              </a:rPr>
              <a:t>A school-parent compact is a written commitment that outlines how the entire school community – teachers, families, and students will share the responsibility for improved academic achievement.</a:t>
            </a:r>
          </a:p>
          <a:p>
            <a:r>
              <a:rPr lang="en-US" dirty="0">
                <a:solidFill>
                  <a:schemeClr val="tx1"/>
                </a:solidFill>
              </a:rPr>
              <a:t>The compact must describe how the school will:</a:t>
            </a:r>
          </a:p>
          <a:p>
            <a:pPr lvl="3">
              <a:buFont typeface="Arial" panose="020B0604020202020204" pitchFamily="34" charset="0"/>
              <a:buChar char="•"/>
            </a:pPr>
            <a:r>
              <a:rPr lang="en-US" dirty="0">
                <a:solidFill>
                  <a:schemeClr val="tx1"/>
                </a:solidFill>
              </a:rPr>
              <a:t>provide high-quality curriculum and instruction;</a:t>
            </a:r>
          </a:p>
          <a:p>
            <a:pPr lvl="3">
              <a:buFont typeface="Arial" panose="020B0604020202020204" pitchFamily="34" charset="0"/>
              <a:buChar char="•"/>
            </a:pPr>
            <a:r>
              <a:rPr lang="en-US" dirty="0">
                <a:solidFill>
                  <a:schemeClr val="tx1"/>
                </a:solidFill>
              </a:rPr>
              <a:t>hold parent-teacher conferences, annually in elementary schools; </a:t>
            </a:r>
          </a:p>
          <a:p>
            <a:pPr lvl="3">
              <a:buFont typeface="Arial" panose="020B0604020202020204" pitchFamily="34" charset="0"/>
              <a:buChar char="•"/>
            </a:pPr>
            <a:r>
              <a:rPr lang="en-US" dirty="0">
                <a:solidFill>
                  <a:schemeClr val="tx1"/>
                </a:solidFill>
              </a:rPr>
              <a:t>provide parents with reports on their child’s progress;</a:t>
            </a:r>
          </a:p>
          <a:p>
            <a:pPr lvl="3">
              <a:buFont typeface="Arial" panose="020B0604020202020204" pitchFamily="34" charset="0"/>
              <a:buChar char="•"/>
            </a:pPr>
            <a:r>
              <a:rPr lang="en-US" dirty="0">
                <a:solidFill>
                  <a:schemeClr val="tx1"/>
                </a:solidFill>
              </a:rPr>
              <a:t>provide parents reasonable access to staff. </a:t>
            </a:r>
          </a:p>
          <a:p>
            <a:pPr lvl="3">
              <a:buFont typeface="Arial" panose="020B0604020202020204" pitchFamily="34" charset="0"/>
              <a:buChar char="•"/>
            </a:pPr>
            <a:r>
              <a:rPr lang="en-US" dirty="0">
                <a:solidFill>
                  <a:schemeClr val="tx1"/>
                </a:solidFill>
              </a:rPr>
              <a:t>provide parents opportunities to volunteer; and</a:t>
            </a:r>
          </a:p>
          <a:p>
            <a:pPr lvl="3">
              <a:buFont typeface="Arial" panose="020B0604020202020204" pitchFamily="34" charset="0"/>
              <a:buChar char="•"/>
            </a:pPr>
            <a:r>
              <a:rPr lang="en-US" dirty="0">
                <a:solidFill>
                  <a:schemeClr val="tx1"/>
                </a:solidFill>
              </a:rPr>
              <a:t>ensure regular two-way meaningful communication between family members and staff, to the extent practicable, in a language family members can understand.</a:t>
            </a:r>
          </a:p>
          <a:p>
            <a:r>
              <a:rPr lang="en-US" dirty="0">
                <a:solidFill>
                  <a:schemeClr val="tx1"/>
                </a:solidFill>
              </a:rPr>
              <a:t>You, as a Title I parent or family member, have the right to be involved in the development of the compact.</a:t>
            </a:r>
          </a:p>
          <a:p>
            <a:endParaRPr lang="en-US" dirty="0"/>
          </a:p>
          <a:p>
            <a:endParaRPr lang="en-US" dirty="0"/>
          </a:p>
          <a:p>
            <a:pPr lvl="1"/>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11</a:t>
            </a:fld>
            <a:endParaRPr lang="en-US" dirty="0"/>
          </a:p>
        </p:txBody>
      </p:sp>
    </p:spTree>
    <p:extLst>
      <p:ext uri="{BB962C8B-B14F-4D97-AF65-F5344CB8AC3E}">
        <p14:creationId xmlns:p14="http://schemas.microsoft.com/office/powerpoint/2010/main" val="6643159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a School-Parent Compact?</a:t>
            </a:r>
          </a:p>
        </p:txBody>
      </p:sp>
      <p:sp>
        <p:nvSpPr>
          <p:cNvPr id="3" name="Content Placeholder 2"/>
          <p:cNvSpPr>
            <a:spLocks noGrp="1"/>
          </p:cNvSpPr>
          <p:nvPr>
            <p:ph idx="1"/>
          </p:nvPr>
        </p:nvSpPr>
        <p:spPr>
          <a:xfrm>
            <a:off x="480291" y="1845733"/>
            <a:ext cx="11379200" cy="4258183"/>
          </a:xfrm>
        </p:spPr>
        <p:txBody>
          <a:bodyPr>
            <a:normAutofit/>
          </a:bodyPr>
          <a:lstStyle/>
          <a:p>
            <a:pPr lvl="1" algn="ctr"/>
            <a:r>
              <a:rPr lang="en-US" sz="3600" dirty="0">
                <a:solidFill>
                  <a:schemeClr val="tx1"/>
                </a:solidFill>
              </a:rPr>
              <a:t>The updated school-parent compact will be shared</a:t>
            </a:r>
            <a:r>
              <a:rPr lang="en-US" sz="3600" dirty="0"/>
              <a:t> </a:t>
            </a:r>
            <a:endParaRPr lang="en-US" sz="3600" dirty="0">
              <a:solidFill>
                <a:srgbClr val="FF0000"/>
              </a:solidFill>
            </a:endParaRPr>
          </a:p>
          <a:p>
            <a:pPr marL="0" indent="0" algn="ctr">
              <a:buNone/>
            </a:pPr>
            <a:r>
              <a:rPr lang="en-US" dirty="0">
                <a:solidFill>
                  <a:srgbClr val="FF0000"/>
                </a:solidFill>
              </a:rPr>
              <a:t> </a:t>
            </a:r>
            <a:r>
              <a:rPr lang="en-US" dirty="0">
                <a:solidFill>
                  <a:schemeClr val="tx1"/>
                </a:solidFill>
              </a:rPr>
              <a:t>ON THE RIVERWOOD ELEMENTARY HOME PAGE </a:t>
            </a:r>
          </a:p>
          <a:p>
            <a:pPr marL="0" indent="0">
              <a:buNone/>
            </a:pPr>
            <a:endParaRPr lang="en-US" dirty="0"/>
          </a:p>
          <a:p>
            <a:pPr lvl="1"/>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12</a:t>
            </a:fld>
            <a:endParaRPr lang="en-US" dirty="0"/>
          </a:p>
        </p:txBody>
      </p:sp>
    </p:spTree>
    <p:extLst>
      <p:ext uri="{BB962C8B-B14F-4D97-AF65-F5344CB8AC3E}">
        <p14:creationId xmlns:p14="http://schemas.microsoft.com/office/powerpoint/2010/main" val="4274387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What curriculum does our school use?</a:t>
            </a:r>
          </a:p>
        </p:txBody>
      </p:sp>
      <p:sp>
        <p:nvSpPr>
          <p:cNvPr id="3" name="Content Placeholder 2"/>
          <p:cNvSpPr>
            <a:spLocks noGrp="1"/>
          </p:cNvSpPr>
          <p:nvPr>
            <p:ph idx="1"/>
          </p:nvPr>
        </p:nvSpPr>
        <p:spPr/>
        <p:txBody>
          <a:bodyPr>
            <a:normAutofit/>
          </a:bodyPr>
          <a:lstStyle/>
          <a:p>
            <a:pPr>
              <a:buClrTx/>
              <a:buFont typeface="Wingdings" panose="05000000000000000000" pitchFamily="2" charset="2"/>
              <a:buChar char="§"/>
            </a:pPr>
            <a:r>
              <a:rPr lang="en-US" dirty="0">
                <a:solidFill>
                  <a:schemeClr val="tx1"/>
                </a:solidFill>
                <a:latin typeface="Arial" panose="020B0604020202020204" pitchFamily="34" charset="0"/>
                <a:cs typeface="Arial" panose="020B0604020202020204" pitchFamily="34" charset="0"/>
              </a:rPr>
              <a:t>The Tennessee Academic Standards provide a common set of expectations for what students will know and be able to do at the end of a grade for each subject area. </a:t>
            </a:r>
          </a:p>
          <a:p>
            <a:pPr>
              <a:buClrTx/>
              <a:buFont typeface="Wingdings" panose="05000000000000000000" pitchFamily="2" charset="2"/>
              <a:buChar char="§"/>
            </a:pPr>
            <a:r>
              <a:rPr lang="en-US" dirty="0">
                <a:solidFill>
                  <a:schemeClr val="tx1"/>
                </a:solidFill>
                <a:latin typeface="Arial" panose="020B0604020202020204" pitchFamily="34" charset="0"/>
                <a:cs typeface="Arial" panose="020B0604020202020204" pitchFamily="34" charset="0"/>
              </a:rPr>
              <a:t>Tennessee's academic standards form the framework for everything taught at [</a:t>
            </a:r>
            <a:r>
              <a:rPr lang="en-US" dirty="0">
                <a:solidFill>
                  <a:schemeClr val="tx1"/>
                </a:solidFill>
              </a:rPr>
              <a:t>Riverwood Elementary Optional School</a:t>
            </a:r>
            <a:r>
              <a:rPr lang="en-US" dirty="0">
                <a:solidFill>
                  <a:schemeClr val="tx1"/>
                </a:solidFill>
                <a:latin typeface="Arial" panose="020B0604020202020204" pitchFamily="34" charset="0"/>
                <a:cs typeface="Arial" panose="020B0604020202020204" pitchFamily="34" charset="0"/>
              </a:rPr>
              <a:t>]. </a:t>
            </a:r>
          </a:p>
          <a:p>
            <a:pPr>
              <a:buClrTx/>
              <a:buFont typeface="Wingdings" panose="05000000000000000000" pitchFamily="2" charset="2"/>
              <a:buChar char="§"/>
            </a:pPr>
            <a:r>
              <a:rPr lang="en-US" dirty="0">
                <a:solidFill>
                  <a:schemeClr val="tx1"/>
                </a:solidFill>
                <a:latin typeface="Arial" panose="020B0604020202020204" pitchFamily="34" charset="0"/>
                <a:cs typeface="Arial" panose="020B0604020202020204" pitchFamily="34" charset="0"/>
              </a:rPr>
              <a:t>For more information about Tennessee’s academic standards, see:</a:t>
            </a:r>
          </a:p>
          <a:p>
            <a:pPr marL="598043" lvl="3" indent="0">
              <a:buNone/>
            </a:pPr>
            <a:r>
              <a:rPr lang="en-US" dirty="0">
                <a:latin typeface="Arial" panose="020B0604020202020204" pitchFamily="34" charset="0"/>
                <a:cs typeface="Arial" panose="020B0604020202020204" pitchFamily="34" charset="0"/>
                <a:hlinkClick r:id="rId2"/>
              </a:rPr>
              <a:t>https://www.tn.gov/content/tn/education/instruction/academic-standards.html</a:t>
            </a:r>
            <a:r>
              <a:rPr lang="en-US" dirty="0">
                <a:latin typeface="Arial" panose="020B0604020202020204" pitchFamily="34" charset="0"/>
                <a:cs typeface="Arial" panose="020B0604020202020204" pitchFamily="34" charset="0"/>
              </a:rPr>
              <a:t> </a:t>
            </a:r>
          </a:p>
          <a:p>
            <a:pPr marL="0" indent="0">
              <a:buClrTx/>
              <a:buNone/>
            </a:pPr>
            <a:endParaRPr lang="en-US" dirty="0">
              <a:solidFill>
                <a:srgbClr val="FF0000"/>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4FAB73BC-B049-4115-A692-8D63A059BFB8}" type="slidenum">
              <a:rPr lang="en-US" smtClean="0"/>
              <a:pPr/>
              <a:t>13</a:t>
            </a:fld>
            <a:endParaRPr lang="en-US" dirty="0"/>
          </a:p>
        </p:txBody>
      </p:sp>
    </p:spTree>
    <p:extLst>
      <p:ext uri="{BB962C8B-B14F-4D97-AF65-F5344CB8AC3E}">
        <p14:creationId xmlns:p14="http://schemas.microsoft.com/office/powerpoint/2010/main" val="13235294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Arial" panose="020B0604020202020204" pitchFamily="34" charset="0"/>
                <a:ea typeface="Batang" pitchFamily="18" charset="-127"/>
                <a:cs typeface="Arial" panose="020B0604020202020204" pitchFamily="34" charset="0"/>
              </a:rPr>
              <a:t>What tests will my child be taking</a:t>
            </a:r>
            <a:r>
              <a:rPr lang="en-US" sz="4400" dirty="0">
                <a:latin typeface="Arial" panose="020B0604020202020204" pitchFamily="34" charset="0"/>
                <a:cs typeface="Arial" panose="020B0604020202020204" pitchFamily="34" charset="0"/>
              </a:rPr>
              <a:t>?</a:t>
            </a:r>
          </a:p>
        </p:txBody>
      </p:sp>
      <p:sp>
        <p:nvSpPr>
          <p:cNvPr id="3" name="Content Placeholder 2"/>
          <p:cNvSpPr>
            <a:spLocks noGrp="1"/>
          </p:cNvSpPr>
          <p:nvPr>
            <p:ph idx="1"/>
          </p:nvPr>
        </p:nvSpPr>
        <p:spPr/>
        <p:txBody>
          <a:bodyPr>
            <a:normAutofit/>
          </a:bodyPr>
          <a:lstStyle/>
          <a:p>
            <a:pPr marL="0" indent="0">
              <a:buClrTx/>
              <a:buNone/>
            </a:pPr>
            <a:r>
              <a:rPr lang="en-US" dirty="0">
                <a:solidFill>
                  <a:schemeClr val="tx1"/>
                </a:solidFill>
              </a:rPr>
              <a:t>      [</a:t>
            </a:r>
            <a:r>
              <a:rPr lang="en-US" dirty="0" err="1">
                <a:solidFill>
                  <a:schemeClr val="tx1"/>
                </a:solidFill>
                <a:latin typeface="Arial" panose="020B0604020202020204" pitchFamily="34" charset="0"/>
                <a:cs typeface="Arial" panose="020B0604020202020204" pitchFamily="34" charset="0"/>
              </a:rPr>
              <a:t>IReady</a:t>
            </a:r>
            <a:r>
              <a:rPr lang="en-US" dirty="0">
                <a:solidFill>
                  <a:schemeClr val="tx1"/>
                </a:solidFill>
                <a:latin typeface="Arial" panose="020B0604020202020204" pitchFamily="34" charset="0"/>
                <a:cs typeface="Arial" panose="020B0604020202020204" pitchFamily="34" charset="0"/>
              </a:rPr>
              <a:t> Testing 3 times a year.  (Fall, Winter and Spring)]</a:t>
            </a:r>
          </a:p>
          <a:p>
            <a:pPr>
              <a:buClrTx/>
              <a:buFont typeface="Wingdings" panose="05000000000000000000" pitchFamily="2" charset="2"/>
              <a:buChar char="§"/>
            </a:pPr>
            <a:r>
              <a:rPr lang="en-US" dirty="0">
                <a:solidFill>
                  <a:schemeClr val="tx1"/>
                </a:solidFill>
                <a:latin typeface="Arial" panose="020B0604020202020204" pitchFamily="34" charset="0"/>
                <a:cs typeface="Arial" panose="020B0604020202020204" pitchFamily="34" charset="0"/>
              </a:rPr>
              <a:t>[Teacher weekly assessments, School formative </a:t>
            </a:r>
            <a:r>
              <a:rPr lang="en-US" dirty="0" err="1">
                <a:solidFill>
                  <a:schemeClr val="tx1"/>
                </a:solidFill>
                <a:latin typeface="Arial" panose="020B0604020202020204" pitchFamily="34" charset="0"/>
                <a:cs typeface="Arial" panose="020B0604020202020204" pitchFamily="34" charset="0"/>
              </a:rPr>
              <a:t>assesments</a:t>
            </a:r>
            <a:r>
              <a:rPr lang="en-US" dirty="0">
                <a:solidFill>
                  <a:schemeClr val="tx1"/>
                </a:solidFill>
                <a:latin typeface="Arial" panose="020B0604020202020204" pitchFamily="34" charset="0"/>
                <a:cs typeface="Arial" panose="020B0604020202020204" pitchFamily="34" charset="0"/>
              </a:rPr>
              <a:t>]</a:t>
            </a:r>
          </a:p>
          <a:p>
            <a:pPr>
              <a:buClrTx/>
              <a:buFont typeface="Wingdings" panose="05000000000000000000" pitchFamily="2" charset="2"/>
              <a:buChar char="§"/>
            </a:pPr>
            <a:r>
              <a:rPr lang="en-US" dirty="0" err="1">
                <a:solidFill>
                  <a:schemeClr val="tx1"/>
                </a:solidFill>
                <a:latin typeface="Arial" panose="020B0604020202020204" pitchFamily="34" charset="0"/>
                <a:cs typeface="Arial" panose="020B0604020202020204" pitchFamily="34" charset="0"/>
              </a:rPr>
              <a:t>Tcap</a:t>
            </a:r>
            <a:r>
              <a:rPr lang="en-US" dirty="0">
                <a:solidFill>
                  <a:schemeClr val="tx1"/>
                </a:solidFill>
                <a:latin typeface="Arial" panose="020B0604020202020204" pitchFamily="34" charset="0"/>
                <a:cs typeface="Arial" panose="020B0604020202020204" pitchFamily="34" charset="0"/>
              </a:rPr>
              <a:t> assessments for grades 2-5</a:t>
            </a:r>
          </a:p>
          <a:p>
            <a:pPr>
              <a:buClrTx/>
              <a:buFont typeface="Wingdings" panose="05000000000000000000" pitchFamily="2" charset="2"/>
              <a:buChar char="§"/>
            </a:pPr>
            <a:r>
              <a:rPr lang="en-US" dirty="0">
                <a:solidFill>
                  <a:schemeClr val="tx1"/>
                </a:solidFill>
              </a:rPr>
              <a:t>TCAP-Alt for Functional skills students</a:t>
            </a:r>
          </a:p>
          <a:p>
            <a:pPr>
              <a:buClrTx/>
              <a:buFont typeface="Wingdings" panose="05000000000000000000" pitchFamily="2" charset="2"/>
              <a:buChar char="§"/>
            </a:pPr>
            <a:r>
              <a:rPr lang="en-US" dirty="0">
                <a:solidFill>
                  <a:schemeClr val="tx1"/>
                </a:solidFill>
                <a:latin typeface="Arial" panose="020B0604020202020204" pitchFamily="34" charset="0"/>
                <a:cs typeface="Arial" panose="020B0604020202020204" pitchFamily="34" charset="0"/>
              </a:rPr>
              <a:t>ELPA21 for ESL students </a:t>
            </a:r>
          </a:p>
        </p:txBody>
      </p:sp>
      <p:sp>
        <p:nvSpPr>
          <p:cNvPr id="4" name="Slide Number Placeholder 3"/>
          <p:cNvSpPr>
            <a:spLocks noGrp="1"/>
          </p:cNvSpPr>
          <p:nvPr>
            <p:ph type="sldNum" sz="quarter" idx="12"/>
          </p:nvPr>
        </p:nvSpPr>
        <p:spPr/>
        <p:txBody>
          <a:bodyPr/>
          <a:lstStyle/>
          <a:p>
            <a:fld id="{4FAB73BC-B049-4115-A692-8D63A059BFB8}" type="slidenum">
              <a:rPr lang="en-US" smtClean="0"/>
              <a:pPr/>
              <a:t>14</a:t>
            </a:fld>
            <a:endParaRPr lang="en-US" dirty="0"/>
          </a:p>
        </p:txBody>
      </p:sp>
    </p:spTree>
    <p:extLst>
      <p:ext uri="{BB962C8B-B14F-4D97-AF65-F5344CB8AC3E}">
        <p14:creationId xmlns:p14="http://schemas.microsoft.com/office/powerpoint/2010/main" val="3439125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can I be involved?</a:t>
            </a:r>
          </a:p>
        </p:txBody>
      </p:sp>
      <p:sp>
        <p:nvSpPr>
          <p:cNvPr id="3" name="Content Placeholder 2"/>
          <p:cNvSpPr>
            <a:spLocks noGrp="1"/>
          </p:cNvSpPr>
          <p:nvPr>
            <p:ph idx="1"/>
          </p:nvPr>
        </p:nvSpPr>
        <p:spPr>
          <a:xfrm>
            <a:off x="678731" y="1845733"/>
            <a:ext cx="11010506" cy="3961177"/>
          </a:xfrm>
        </p:spPr>
        <p:txBody>
          <a:bodyPr>
            <a:normAutofit/>
          </a:bodyPr>
          <a:lstStyle/>
          <a:p>
            <a:pPr>
              <a:buClrTx/>
              <a:buFont typeface="Wingdings" panose="05000000000000000000" pitchFamily="2" charset="2"/>
              <a:buChar char="§"/>
            </a:pPr>
            <a:r>
              <a:rPr lang="en-US" dirty="0">
                <a:solidFill>
                  <a:schemeClr val="tx1"/>
                </a:solidFill>
                <a:latin typeface="Arial" panose="020B0604020202020204" pitchFamily="34" charset="0"/>
                <a:cs typeface="Arial" panose="020B0604020202020204" pitchFamily="34" charset="0"/>
              </a:rPr>
              <a:t>We need you! Research has proven that family engagement in education has more impact on student achievement than any other factor.</a:t>
            </a:r>
          </a:p>
          <a:p>
            <a:pPr>
              <a:buClrTx/>
              <a:buFont typeface="Wingdings" panose="05000000000000000000" pitchFamily="2" charset="2"/>
              <a:buChar char="§"/>
            </a:pPr>
            <a:r>
              <a:rPr lang="en-US" dirty="0">
                <a:solidFill>
                  <a:schemeClr val="tx1"/>
                </a:solidFill>
                <a:latin typeface="Arial" panose="020B0604020202020204" pitchFamily="34" charset="0"/>
                <a:cs typeface="Arial" panose="020B0604020202020204" pitchFamily="34" charset="0"/>
              </a:rPr>
              <a:t>To get involved with the SIP, Parent and Family Engagement Policy,  the School Parent Compact, please contact the school at 901416-2310 or email Tonya Alston at alstonte@scsk12.org</a:t>
            </a:r>
            <a:endParaRPr lang="en-US" dirty="0">
              <a:solidFill>
                <a:srgbClr val="FF0000"/>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4FAB73BC-B049-4115-A692-8D63A059BFB8}" type="slidenum">
              <a:rPr lang="en-US" smtClean="0"/>
              <a:pPr/>
              <a:t>15</a:t>
            </a:fld>
            <a:endParaRPr lang="en-US" dirty="0"/>
          </a:p>
        </p:txBody>
      </p:sp>
    </p:spTree>
    <p:extLst>
      <p:ext uri="{BB962C8B-B14F-4D97-AF65-F5344CB8AC3E}">
        <p14:creationId xmlns:p14="http://schemas.microsoft.com/office/powerpoint/2010/main" val="15583849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Who can I contact for help?</a:t>
            </a:r>
          </a:p>
        </p:txBody>
      </p:sp>
      <p:sp>
        <p:nvSpPr>
          <p:cNvPr id="3" name="Content Placeholder 2"/>
          <p:cNvSpPr>
            <a:spLocks noGrp="1"/>
          </p:cNvSpPr>
          <p:nvPr>
            <p:ph idx="1"/>
          </p:nvPr>
        </p:nvSpPr>
        <p:spPr/>
        <p:txBody>
          <a:bodyPr>
            <a:normAutofit/>
          </a:bodyPr>
          <a:lstStyle/>
          <a:p>
            <a:pPr>
              <a:buClrTx/>
              <a:buFont typeface="Wingdings" panose="05000000000000000000" pitchFamily="2" charset="2"/>
              <a:buChar char="§"/>
            </a:pPr>
            <a:r>
              <a:rPr lang="en-US" dirty="0">
                <a:solidFill>
                  <a:schemeClr val="tx1"/>
                </a:solidFill>
              </a:rPr>
              <a:t>For general questions, call the front office at: </a:t>
            </a:r>
            <a:r>
              <a:rPr lang="en-US" dirty="0">
                <a:solidFill>
                  <a:srgbClr val="FF0000"/>
                </a:solidFill>
              </a:rPr>
              <a:t>(901)416-2310</a:t>
            </a:r>
          </a:p>
          <a:p>
            <a:pPr>
              <a:buClrTx/>
              <a:buFont typeface="Wingdings" panose="05000000000000000000" pitchFamily="2" charset="2"/>
              <a:buChar char="§"/>
            </a:pPr>
            <a:r>
              <a:rPr lang="en-US" dirty="0">
                <a:solidFill>
                  <a:schemeClr val="tx1"/>
                </a:solidFill>
              </a:rPr>
              <a:t>To reach the principal, </a:t>
            </a:r>
            <a:r>
              <a:rPr lang="en-US" dirty="0">
                <a:solidFill>
                  <a:srgbClr val="FF0000"/>
                </a:solidFill>
              </a:rPr>
              <a:t>[Michael Lowe], </a:t>
            </a:r>
            <a:r>
              <a:rPr lang="en-US" dirty="0">
                <a:solidFill>
                  <a:schemeClr val="tx1"/>
                </a:solidFill>
              </a:rPr>
              <a:t>call: </a:t>
            </a:r>
            <a:r>
              <a:rPr lang="en-US" dirty="0">
                <a:solidFill>
                  <a:srgbClr val="FF0000"/>
                </a:solidFill>
              </a:rPr>
              <a:t>(901)4162310</a:t>
            </a:r>
          </a:p>
          <a:p>
            <a:pPr>
              <a:buClrTx/>
              <a:buFont typeface="Wingdings" panose="05000000000000000000" pitchFamily="2" charset="2"/>
              <a:buChar char="§"/>
            </a:pPr>
            <a:r>
              <a:rPr lang="en-US" dirty="0">
                <a:solidFill>
                  <a:schemeClr val="tx1"/>
                </a:solidFill>
              </a:rPr>
              <a:t>To reach the school counselors , </a:t>
            </a:r>
            <a:r>
              <a:rPr lang="en-US" dirty="0">
                <a:solidFill>
                  <a:srgbClr val="FF0000"/>
                </a:solidFill>
              </a:rPr>
              <a:t>[Kim Owens K-2, Dr. Kim Dales 3-5) </a:t>
            </a:r>
            <a:r>
              <a:rPr lang="en-US" dirty="0">
                <a:solidFill>
                  <a:schemeClr val="tx1"/>
                </a:solidFill>
              </a:rPr>
              <a:t>call: </a:t>
            </a:r>
            <a:r>
              <a:rPr lang="en-US" dirty="0">
                <a:solidFill>
                  <a:srgbClr val="FF0000"/>
                </a:solidFill>
              </a:rPr>
              <a:t>(901) 416-2310</a:t>
            </a:r>
          </a:p>
          <a:p>
            <a:pPr>
              <a:buClrTx/>
              <a:buFont typeface="Wingdings" panose="05000000000000000000" pitchFamily="2" charset="2"/>
              <a:buChar char="§"/>
            </a:pPr>
            <a:r>
              <a:rPr lang="en-US" dirty="0">
                <a:solidFill>
                  <a:schemeClr val="tx1"/>
                </a:solidFill>
              </a:rPr>
              <a:t>To reach your child’s teacher, call the front office</a:t>
            </a:r>
            <a:endParaRPr lang="en-US" dirty="0">
              <a:solidFill>
                <a:srgbClr val="FF0000"/>
              </a:solidFill>
            </a:endParaRPr>
          </a:p>
        </p:txBody>
      </p:sp>
      <p:sp>
        <p:nvSpPr>
          <p:cNvPr id="4" name="Slide Number Placeholder 3"/>
          <p:cNvSpPr>
            <a:spLocks noGrp="1"/>
          </p:cNvSpPr>
          <p:nvPr>
            <p:ph type="sldNum" sz="quarter" idx="12"/>
          </p:nvPr>
        </p:nvSpPr>
        <p:spPr/>
        <p:txBody>
          <a:bodyPr/>
          <a:lstStyle/>
          <a:p>
            <a:fld id="{4FAB73BC-B049-4115-A692-8D63A059BFB8}" type="slidenum">
              <a:rPr lang="en-US" smtClean="0"/>
              <a:pPr/>
              <a:t>16</a:t>
            </a:fld>
            <a:endParaRPr lang="en-US" dirty="0"/>
          </a:p>
        </p:txBody>
      </p:sp>
    </p:spTree>
    <p:extLst>
      <p:ext uri="{BB962C8B-B14F-4D97-AF65-F5344CB8AC3E}">
        <p14:creationId xmlns:p14="http://schemas.microsoft.com/office/powerpoint/2010/main" val="26211304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1786" y="1304790"/>
            <a:ext cx="12040476" cy="4308872"/>
          </a:xfrm>
          <a:prstGeom prst="rect">
            <a:avLst/>
          </a:prstGeom>
          <a:noFill/>
        </p:spPr>
        <p:txBody>
          <a:bodyPr wrap="none" lIns="91440" tIns="45720" rIns="91440" bIns="45720">
            <a:spAutoFit/>
          </a:bodyPr>
          <a:lstStyle/>
          <a:p>
            <a:pPr algn="ctr"/>
            <a:r>
              <a:rPr lang="en-US" sz="6600" b="1" cap="none" spc="0" dirty="0">
                <a:ln w="22225">
                  <a:solidFill>
                    <a:schemeClr val="accent2"/>
                  </a:solidFill>
                  <a:prstDash val="solid"/>
                </a:ln>
                <a:effectLst/>
                <a:latin typeface="Arial" panose="020B0604020202020204" pitchFamily="34" charset="0"/>
                <a:cs typeface="Arial" panose="020B0604020202020204" pitchFamily="34" charset="0"/>
              </a:rPr>
              <a:t>WE JUST WANT TO SAY…</a:t>
            </a:r>
          </a:p>
          <a:p>
            <a:pPr algn="ctr"/>
            <a:r>
              <a:rPr lang="en-US" sz="12000" b="1" dirty="0">
                <a:ln w="22225">
                  <a:solidFill>
                    <a:schemeClr val="accent2"/>
                  </a:solidFill>
                  <a:prstDash val="solid"/>
                </a:ln>
                <a:solidFill>
                  <a:schemeClr val="accent2">
                    <a:lumMod val="40000"/>
                    <a:lumOff val="60000"/>
                  </a:schemeClr>
                </a:solidFill>
                <a:latin typeface="Arial" panose="020B0604020202020204" pitchFamily="34" charset="0"/>
                <a:cs typeface="Arial" panose="020B0604020202020204" pitchFamily="34" charset="0"/>
              </a:rPr>
              <a:t>THANK YOU!</a:t>
            </a:r>
          </a:p>
          <a:p>
            <a:pPr algn="ctr"/>
            <a:r>
              <a:rPr lang="en-US" sz="2400" b="0" i="0" dirty="0">
                <a:solidFill>
                  <a:srgbClr val="101518"/>
                </a:solidFill>
                <a:effectLst/>
                <a:latin typeface="Roboto" panose="02000000000000000000" pitchFamily="2" charset="0"/>
              </a:rPr>
              <a:t>“When parents and educators work together, the possibilities for children are endless.” </a:t>
            </a:r>
            <a:endParaRPr lang="en-US" sz="2400" b="1" dirty="0">
              <a:ln w="22225">
                <a:solidFill>
                  <a:schemeClr val="accent2"/>
                </a:solidFill>
                <a:prstDash val="solid"/>
              </a:ln>
              <a:solidFill>
                <a:schemeClr val="accent2">
                  <a:lumMod val="40000"/>
                  <a:lumOff val="60000"/>
                </a:schemeClr>
              </a:solidFill>
              <a:latin typeface="Arial" panose="020B0604020202020204" pitchFamily="34" charset="0"/>
              <a:cs typeface="Arial" panose="020B0604020202020204" pitchFamily="34" charset="0"/>
            </a:endParaRPr>
          </a:p>
          <a:p>
            <a:pPr algn="ctr"/>
            <a:r>
              <a:rPr lang="en-US" sz="2800" b="1" cap="none" spc="0" dirty="0">
                <a:ln w="22225">
                  <a:solidFill>
                    <a:schemeClr val="accent2"/>
                  </a:solidFill>
                  <a:prstDash val="solid"/>
                </a:ln>
                <a:solidFill>
                  <a:schemeClr val="accent2">
                    <a:lumMod val="40000"/>
                    <a:lumOff val="60000"/>
                  </a:schemeClr>
                </a:solidFill>
                <a:effectLst/>
                <a:latin typeface="Arial" panose="020B0604020202020204" pitchFamily="34" charset="0"/>
                <a:cs typeface="Arial" panose="020B0604020202020204" pitchFamily="34" charset="0"/>
              </a:rPr>
              <a:t>TONYA ALSTON PLC COACH</a:t>
            </a:r>
          </a:p>
          <a:p>
            <a:pPr algn="ctr"/>
            <a:r>
              <a:rPr lang="en-US" sz="2800" b="1" dirty="0">
                <a:ln w="22225">
                  <a:solidFill>
                    <a:schemeClr val="accent2"/>
                  </a:solidFill>
                  <a:prstDash val="solid"/>
                </a:ln>
                <a:solidFill>
                  <a:schemeClr val="accent2">
                    <a:lumMod val="40000"/>
                    <a:lumOff val="60000"/>
                  </a:schemeClr>
                </a:solidFill>
                <a:latin typeface="Arial" panose="020B0604020202020204" pitchFamily="34" charset="0"/>
                <a:cs typeface="Arial" panose="020B0604020202020204" pitchFamily="34" charset="0"/>
              </a:rPr>
              <a:t>ALSTONTE@SCSK12.ORG</a:t>
            </a:r>
            <a:endParaRPr lang="en-US" sz="2800" b="1" cap="none" spc="0" dirty="0">
              <a:ln w="22225">
                <a:solidFill>
                  <a:schemeClr val="accent2"/>
                </a:solidFill>
                <a:prstDash val="solid"/>
              </a:ln>
              <a:solidFill>
                <a:schemeClr val="accent2">
                  <a:lumMod val="40000"/>
                  <a:lumOff val="60000"/>
                </a:schemeClr>
              </a:solidFill>
              <a:effectLst/>
              <a:latin typeface="Arial" panose="020B0604020202020204" pitchFamily="34" charset="0"/>
              <a:cs typeface="Arial" panose="020B0604020202020204" pitchFamily="34" charset="0"/>
            </a:endParaRPr>
          </a:p>
        </p:txBody>
      </p:sp>
      <p:sp>
        <p:nvSpPr>
          <p:cNvPr id="6" name="Slide Number Placeholder 5"/>
          <p:cNvSpPr>
            <a:spLocks noGrp="1"/>
          </p:cNvSpPr>
          <p:nvPr>
            <p:ph type="sldNum" sz="quarter" idx="12"/>
          </p:nvPr>
        </p:nvSpPr>
        <p:spPr/>
        <p:txBody>
          <a:bodyPr/>
          <a:lstStyle/>
          <a:p>
            <a:fld id="{4FAB73BC-B049-4115-A692-8D63A059BFB8}" type="slidenum">
              <a:rPr lang="en-US" smtClean="0"/>
              <a:pPr/>
              <a:t>17</a:t>
            </a:fld>
            <a:endParaRPr lang="en-US" dirty="0"/>
          </a:p>
        </p:txBody>
      </p:sp>
    </p:spTree>
    <p:extLst>
      <p:ext uri="{BB962C8B-B14F-4D97-AF65-F5344CB8AC3E}">
        <p14:creationId xmlns:p14="http://schemas.microsoft.com/office/powerpoint/2010/main" val="36925709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are we here?</a:t>
            </a:r>
          </a:p>
        </p:txBody>
      </p:sp>
      <p:sp>
        <p:nvSpPr>
          <p:cNvPr id="3" name="Content Placeholder 2"/>
          <p:cNvSpPr>
            <a:spLocks noGrp="1"/>
          </p:cNvSpPr>
          <p:nvPr>
            <p:ph idx="1"/>
          </p:nvPr>
        </p:nvSpPr>
        <p:spPr/>
        <p:txBody>
          <a:bodyPr/>
          <a:lstStyle/>
          <a:p>
            <a:r>
              <a:rPr lang="en-US" dirty="0">
                <a:solidFill>
                  <a:schemeClr val="tx1"/>
                </a:solidFill>
              </a:rPr>
              <a:t>The Every Student Succeeds Act (ESSA) requires that each Title I school hold an annual meeting of Title I families in order to:</a:t>
            </a:r>
          </a:p>
          <a:p>
            <a:pPr lvl="3">
              <a:buFont typeface="Arial" panose="020B0604020202020204" pitchFamily="34" charset="0"/>
              <a:buChar char="•"/>
            </a:pPr>
            <a:r>
              <a:rPr lang="en-US" dirty="0">
                <a:solidFill>
                  <a:schemeClr val="tx1"/>
                </a:solidFill>
              </a:rPr>
              <a:t>inform you of your school’s participation in Title I,</a:t>
            </a:r>
          </a:p>
          <a:p>
            <a:pPr lvl="3">
              <a:buFont typeface="Arial" panose="020B0604020202020204" pitchFamily="34" charset="0"/>
              <a:buChar char="•"/>
            </a:pPr>
            <a:r>
              <a:rPr lang="en-US" dirty="0">
                <a:solidFill>
                  <a:schemeClr val="tx1"/>
                </a:solidFill>
              </a:rPr>
              <a:t>explain the requirements of Title I, and</a:t>
            </a:r>
          </a:p>
          <a:p>
            <a:pPr lvl="3">
              <a:buFont typeface="Arial" panose="020B0604020202020204" pitchFamily="34" charset="0"/>
              <a:buChar char="•"/>
            </a:pPr>
            <a:r>
              <a:rPr lang="en-US" dirty="0">
                <a:solidFill>
                  <a:schemeClr val="tx1"/>
                </a:solidFill>
              </a:rPr>
              <a:t>explain your rights as parents and family members to be involved.</a:t>
            </a:r>
          </a:p>
          <a:p>
            <a:pPr lvl="1"/>
            <a:endParaRPr lang="en-US" dirty="0"/>
          </a:p>
          <a:p>
            <a:pPr lvl="1"/>
            <a:endParaRPr lang="en-US" dirty="0"/>
          </a:p>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2</a:t>
            </a:fld>
            <a:endParaRPr lang="en-US" dirty="0"/>
          </a:p>
        </p:txBody>
      </p:sp>
    </p:spTree>
    <p:extLst>
      <p:ext uri="{BB962C8B-B14F-4D97-AF65-F5344CB8AC3E}">
        <p14:creationId xmlns:p14="http://schemas.microsoft.com/office/powerpoint/2010/main" val="29022948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will I learn?</a:t>
            </a:r>
          </a:p>
        </p:txBody>
      </p:sp>
      <p:sp>
        <p:nvSpPr>
          <p:cNvPr id="3" name="Content Placeholder 2"/>
          <p:cNvSpPr>
            <a:spLocks noGrp="1"/>
          </p:cNvSpPr>
          <p:nvPr>
            <p:ph idx="1"/>
          </p:nvPr>
        </p:nvSpPr>
        <p:spPr/>
        <p:txBody>
          <a:bodyPr numCol="2">
            <a:normAutofit fontScale="92500"/>
          </a:bodyPr>
          <a:lstStyle/>
          <a:p>
            <a:r>
              <a:rPr lang="en-US" dirty="0">
                <a:solidFill>
                  <a:schemeClr val="tx1"/>
                </a:solidFill>
              </a:rPr>
              <a:t>What is a Title I school?</a:t>
            </a:r>
          </a:p>
          <a:p>
            <a:r>
              <a:rPr lang="en-US" dirty="0">
                <a:solidFill>
                  <a:schemeClr val="tx1"/>
                </a:solidFill>
              </a:rPr>
              <a:t>What are my rights?</a:t>
            </a:r>
          </a:p>
          <a:p>
            <a:r>
              <a:rPr lang="en-US" dirty="0">
                <a:solidFill>
                  <a:schemeClr val="tx1"/>
                </a:solidFill>
              </a:rPr>
              <a:t>What can Title I funds be used for?</a:t>
            </a:r>
          </a:p>
          <a:p>
            <a:r>
              <a:rPr lang="en-US" dirty="0">
                <a:solidFill>
                  <a:schemeClr val="tx1"/>
                </a:solidFill>
              </a:rPr>
              <a:t>How does our school use Title I funds?</a:t>
            </a:r>
          </a:p>
          <a:p>
            <a:r>
              <a:rPr lang="en-US" dirty="0">
                <a:solidFill>
                  <a:schemeClr val="tx1"/>
                </a:solidFill>
              </a:rPr>
              <a:t>What is the SIP?</a:t>
            </a:r>
          </a:p>
          <a:p>
            <a:r>
              <a:rPr lang="en-US" dirty="0">
                <a:solidFill>
                  <a:schemeClr val="tx1"/>
                </a:solidFill>
              </a:rPr>
              <a:t>What are our schoolwide program goals?</a:t>
            </a:r>
          </a:p>
          <a:p>
            <a:r>
              <a:rPr lang="en-US" dirty="0">
                <a:solidFill>
                  <a:schemeClr val="tx1"/>
                </a:solidFill>
              </a:rPr>
              <a:t>How is parent and family engagement funded?</a:t>
            </a:r>
          </a:p>
          <a:p>
            <a:r>
              <a:rPr lang="en-US" dirty="0">
                <a:solidFill>
                  <a:schemeClr val="tx1"/>
                </a:solidFill>
              </a:rPr>
              <a:t>What is the Parent and Family Engagement Policy?</a:t>
            </a:r>
          </a:p>
          <a:p>
            <a:r>
              <a:rPr lang="en-US" dirty="0">
                <a:solidFill>
                  <a:schemeClr val="tx1"/>
                </a:solidFill>
              </a:rPr>
              <a:t>What is the School-Parent Compact?</a:t>
            </a:r>
          </a:p>
          <a:p>
            <a:r>
              <a:rPr lang="en-US" dirty="0">
                <a:solidFill>
                  <a:schemeClr val="tx1"/>
                </a:solidFill>
              </a:rPr>
              <a:t>What curriculum does our school use?</a:t>
            </a:r>
          </a:p>
          <a:p>
            <a:r>
              <a:rPr lang="en-US" dirty="0">
                <a:solidFill>
                  <a:schemeClr val="tx1"/>
                </a:solidFill>
              </a:rPr>
              <a:t>What tests will my child be taking?</a:t>
            </a:r>
          </a:p>
          <a:p>
            <a:r>
              <a:rPr lang="en-US" dirty="0">
                <a:solidFill>
                  <a:schemeClr val="tx1"/>
                </a:solidFill>
              </a:rPr>
              <a:t>How can I be involved?</a:t>
            </a:r>
          </a:p>
          <a:p>
            <a:r>
              <a:rPr lang="en-US" dirty="0">
                <a:solidFill>
                  <a:schemeClr val="tx1"/>
                </a:solidFill>
              </a:rPr>
              <a:t>Who can I contact for help?</a:t>
            </a:r>
          </a:p>
          <a:p>
            <a:endParaRPr lang="en-US" dirty="0"/>
          </a:p>
          <a:p>
            <a:endParaRPr lang="en-US" dirty="0"/>
          </a:p>
        </p:txBody>
      </p:sp>
      <p:sp>
        <p:nvSpPr>
          <p:cNvPr id="6" name="Content Placeholder 2" descr="list" title="list"/>
          <p:cNvSpPr txBox="1">
            <a:spLocks/>
          </p:cNvSpPr>
          <p:nvPr/>
        </p:nvSpPr>
        <p:spPr>
          <a:xfrm>
            <a:off x="5961723" y="1845732"/>
            <a:ext cx="5118169" cy="4398547"/>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Georgia" panose="02040502050405020303" pitchFamily="18" charset="0"/>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Georgia" panose="02040502050405020303" pitchFamily="18" charset="0"/>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Georgia" panose="02040502050405020303" pitchFamily="18" charset="0"/>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Georgia" panose="02040502050405020303" pitchFamily="18" charset="0"/>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Georgia" panose="02040502050405020303" pitchFamily="18" charset="0"/>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buClrTx/>
              <a:buFont typeface="Wingdings" panose="05000000000000000000" pitchFamily="2" charset="2"/>
              <a:buChar char="§"/>
            </a:pPr>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3</a:t>
            </a:fld>
            <a:endParaRPr lang="en-US" dirty="0"/>
          </a:p>
        </p:txBody>
      </p:sp>
    </p:spTree>
    <p:extLst>
      <p:ext uri="{BB962C8B-B14F-4D97-AF65-F5344CB8AC3E}">
        <p14:creationId xmlns:p14="http://schemas.microsoft.com/office/powerpoint/2010/main" val="1848579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a Title I school?</a:t>
            </a:r>
          </a:p>
        </p:txBody>
      </p:sp>
      <p:sp>
        <p:nvSpPr>
          <p:cNvPr id="3" name="Content Placeholder 2"/>
          <p:cNvSpPr>
            <a:spLocks noGrp="1"/>
          </p:cNvSpPr>
          <p:nvPr>
            <p:ph idx="1"/>
          </p:nvPr>
        </p:nvSpPr>
        <p:spPr/>
        <p:txBody>
          <a:bodyPr>
            <a:normAutofit/>
          </a:bodyPr>
          <a:lstStyle/>
          <a:p>
            <a:r>
              <a:rPr lang="en-US" dirty="0">
                <a:solidFill>
                  <a:schemeClr val="tx1"/>
                </a:solidFill>
              </a:rPr>
              <a:t>Title I was passed in 1965 under the Elementary and Secondary Education Act (ESEA). It is the largest federal assistance program for our nation’s schools. </a:t>
            </a:r>
          </a:p>
          <a:p>
            <a:r>
              <a:rPr lang="en-US" dirty="0">
                <a:solidFill>
                  <a:schemeClr val="tx1"/>
                </a:solidFill>
              </a:rPr>
              <a:t>Title I schools receive extra funding (Title I dollars) from the federal government. These dollars are used to:</a:t>
            </a:r>
          </a:p>
          <a:p>
            <a:pPr lvl="3">
              <a:buFont typeface="Arial" panose="020B0604020202020204" pitchFamily="34" charset="0"/>
              <a:buChar char="•"/>
            </a:pPr>
            <a:r>
              <a:rPr lang="en-US" dirty="0">
                <a:solidFill>
                  <a:schemeClr val="tx1"/>
                </a:solidFill>
              </a:rPr>
              <a:t>identify students experiencing academic difficulties and provide assistance to help these students;</a:t>
            </a:r>
          </a:p>
          <a:p>
            <a:pPr lvl="3">
              <a:buFont typeface="Arial" panose="020B0604020202020204" pitchFamily="34" charset="0"/>
              <a:buChar char="•"/>
            </a:pPr>
            <a:r>
              <a:rPr lang="en-US" dirty="0">
                <a:solidFill>
                  <a:schemeClr val="tx1"/>
                </a:solidFill>
              </a:rPr>
              <a:t>purchase additional staff, programs, materials, and/or supplies; and</a:t>
            </a:r>
          </a:p>
          <a:p>
            <a:pPr lvl="3">
              <a:buFont typeface="Arial" panose="020B0604020202020204" pitchFamily="34" charset="0"/>
              <a:buChar char="•"/>
            </a:pPr>
            <a:r>
              <a:rPr lang="en-US" dirty="0">
                <a:solidFill>
                  <a:schemeClr val="tx1"/>
                </a:solidFill>
              </a:rPr>
              <a:t>conduct parent and family engagement meetings, trainings, events, and/or activities.</a:t>
            </a:r>
          </a:p>
          <a:p>
            <a:pPr lvl="1"/>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4</a:t>
            </a:fld>
            <a:endParaRPr lang="en-US" dirty="0"/>
          </a:p>
        </p:txBody>
      </p:sp>
    </p:spTree>
    <p:extLst>
      <p:ext uri="{BB962C8B-B14F-4D97-AF65-F5344CB8AC3E}">
        <p14:creationId xmlns:p14="http://schemas.microsoft.com/office/powerpoint/2010/main" val="27731376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are my rights?</a:t>
            </a:r>
          </a:p>
        </p:txBody>
      </p:sp>
      <p:sp>
        <p:nvSpPr>
          <p:cNvPr id="3" name="Content Placeholder 2"/>
          <p:cNvSpPr>
            <a:spLocks noGrp="1"/>
          </p:cNvSpPr>
          <p:nvPr>
            <p:ph idx="1"/>
          </p:nvPr>
        </p:nvSpPr>
        <p:spPr>
          <a:xfrm>
            <a:off x="535709" y="1845734"/>
            <a:ext cx="11231417" cy="4398048"/>
          </a:xfrm>
        </p:spPr>
        <p:txBody>
          <a:bodyPr>
            <a:normAutofit/>
          </a:bodyPr>
          <a:lstStyle/>
          <a:p>
            <a:r>
              <a:rPr lang="en-US" dirty="0">
                <a:solidFill>
                  <a:schemeClr val="tx1"/>
                </a:solidFill>
              </a:rPr>
              <a:t>The families and parents of Title I students have a right, by law, to:</a:t>
            </a:r>
          </a:p>
          <a:p>
            <a:pPr lvl="3">
              <a:buFont typeface="Arial" panose="020B0604020202020204" pitchFamily="34" charset="0"/>
              <a:buChar char="•"/>
            </a:pPr>
            <a:r>
              <a:rPr lang="en-US" dirty="0">
                <a:solidFill>
                  <a:schemeClr val="tx1"/>
                </a:solidFill>
              </a:rPr>
              <a:t>be involved in decisions made at both the school and district level;</a:t>
            </a:r>
          </a:p>
          <a:p>
            <a:pPr lvl="3">
              <a:buFont typeface="Arial" panose="020B0604020202020204" pitchFamily="34" charset="0"/>
              <a:buChar char="•"/>
            </a:pPr>
            <a:endParaRPr lang="en-US" dirty="0">
              <a:solidFill>
                <a:schemeClr val="tx1"/>
              </a:solidFill>
            </a:endParaRPr>
          </a:p>
          <a:p>
            <a:pPr lvl="3">
              <a:buFont typeface="Arial" panose="020B0604020202020204" pitchFamily="34" charset="0"/>
              <a:buChar char="•"/>
            </a:pPr>
            <a:r>
              <a:rPr lang="en-US" dirty="0">
                <a:solidFill>
                  <a:schemeClr val="tx1"/>
                </a:solidFill>
              </a:rPr>
              <a:t>be provided with information on your child’s level of achievement on tests in reading/language arts, writing, mathematics, and science;</a:t>
            </a:r>
          </a:p>
          <a:p>
            <a:pPr lvl="3">
              <a:buFont typeface="Arial" panose="020B0604020202020204" pitchFamily="34" charset="0"/>
              <a:buChar char="•"/>
            </a:pPr>
            <a:endParaRPr lang="en-US" dirty="0">
              <a:solidFill>
                <a:schemeClr val="tx1"/>
              </a:solidFill>
            </a:endParaRPr>
          </a:p>
          <a:p>
            <a:pPr lvl="3">
              <a:buFont typeface="Arial" panose="020B0604020202020204" pitchFamily="34" charset="0"/>
              <a:buChar char="•"/>
            </a:pPr>
            <a:r>
              <a:rPr lang="en-US" dirty="0">
                <a:solidFill>
                  <a:schemeClr val="tx1"/>
                </a:solidFill>
              </a:rPr>
              <a:t>request and receive information on the qualifications of your child’s teacher and paraprofessionals who are working with your child. You can request this information by contacting the school’s main office at 901-416-2310 and request opportunities for regular meetings to formulate suggestions and to participate, as appropriate, in decisions about the education of your child. The school is required to respond to any such suggestions as soon as practicably possible.</a:t>
            </a:r>
          </a:p>
          <a:p>
            <a:endParaRPr lang="en-US" dirty="0"/>
          </a:p>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5</a:t>
            </a:fld>
            <a:endParaRPr lang="en-US" dirty="0"/>
          </a:p>
        </p:txBody>
      </p:sp>
    </p:spTree>
    <p:extLst>
      <p:ext uri="{BB962C8B-B14F-4D97-AF65-F5344CB8AC3E}">
        <p14:creationId xmlns:p14="http://schemas.microsoft.com/office/powerpoint/2010/main" val="42074717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can Title I funds be used for?</a:t>
            </a:r>
          </a:p>
        </p:txBody>
      </p:sp>
      <p:sp>
        <p:nvSpPr>
          <p:cNvPr id="3" name="Content Placeholder 2"/>
          <p:cNvSpPr>
            <a:spLocks noGrp="1"/>
          </p:cNvSpPr>
          <p:nvPr>
            <p:ph idx="1"/>
          </p:nvPr>
        </p:nvSpPr>
        <p:spPr/>
        <p:txBody>
          <a:bodyPr>
            <a:normAutofit/>
          </a:bodyPr>
          <a:lstStyle/>
          <a:p>
            <a:r>
              <a:rPr lang="en-US" dirty="0">
                <a:solidFill>
                  <a:schemeClr val="tx1"/>
                </a:solidFill>
              </a:rPr>
              <a:t>In general, Title I funds my be used for:</a:t>
            </a:r>
          </a:p>
          <a:p>
            <a:pPr lvl="3">
              <a:buFont typeface="Arial" panose="020B0604020202020204" pitchFamily="34" charset="0"/>
              <a:buChar char="•"/>
            </a:pPr>
            <a:r>
              <a:rPr lang="en-US" altLang="en-US" dirty="0">
                <a:solidFill>
                  <a:schemeClr val="tx1"/>
                </a:solidFill>
              </a:rPr>
              <a:t>smaller class sizes,</a:t>
            </a:r>
          </a:p>
          <a:p>
            <a:pPr lvl="3">
              <a:buFont typeface="Arial" panose="020B0604020202020204" pitchFamily="34" charset="0"/>
              <a:buChar char="•"/>
            </a:pPr>
            <a:r>
              <a:rPr lang="en-US" altLang="en-US" dirty="0">
                <a:solidFill>
                  <a:schemeClr val="tx1"/>
                </a:solidFill>
              </a:rPr>
              <a:t>additional teachers and paraprofessionals,</a:t>
            </a:r>
          </a:p>
          <a:p>
            <a:pPr lvl="3">
              <a:buFont typeface="Arial" panose="020B0604020202020204" pitchFamily="34" charset="0"/>
              <a:buChar char="•"/>
            </a:pPr>
            <a:r>
              <a:rPr lang="en-US" altLang="en-US" dirty="0">
                <a:solidFill>
                  <a:schemeClr val="tx1"/>
                </a:solidFill>
              </a:rPr>
              <a:t>additional training for school staff,</a:t>
            </a:r>
          </a:p>
          <a:p>
            <a:pPr lvl="3">
              <a:buFont typeface="Arial" panose="020B0604020202020204" pitchFamily="34" charset="0"/>
              <a:buChar char="•"/>
            </a:pPr>
            <a:r>
              <a:rPr lang="en-US" altLang="en-US" dirty="0">
                <a:solidFill>
                  <a:schemeClr val="tx1"/>
                </a:solidFill>
              </a:rPr>
              <a:t>extra time for instruction (before and/or after school programs),</a:t>
            </a:r>
          </a:p>
          <a:p>
            <a:pPr lvl="3">
              <a:buFont typeface="Arial" panose="020B0604020202020204" pitchFamily="34" charset="0"/>
              <a:buChar char="•"/>
            </a:pPr>
            <a:r>
              <a:rPr lang="en-US" altLang="en-US" dirty="0">
                <a:solidFill>
                  <a:schemeClr val="tx1"/>
                </a:solidFill>
              </a:rPr>
              <a:t>parent and family engagement activities, and/or</a:t>
            </a:r>
          </a:p>
          <a:p>
            <a:pPr lvl="3">
              <a:buFont typeface="Arial" panose="020B0604020202020204" pitchFamily="34" charset="0"/>
              <a:buChar char="•"/>
            </a:pPr>
            <a:r>
              <a:rPr lang="en-US" altLang="en-US" dirty="0">
                <a:solidFill>
                  <a:schemeClr val="tx1"/>
                </a:solidFill>
              </a:rPr>
              <a:t>a variety of supplemental teaching materials, equipment, and technology.</a:t>
            </a:r>
          </a:p>
          <a:p>
            <a:pPr lvl="1"/>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6</a:t>
            </a:fld>
            <a:endParaRPr lang="en-US" dirty="0"/>
          </a:p>
        </p:txBody>
      </p:sp>
    </p:spTree>
    <p:extLst>
      <p:ext uri="{BB962C8B-B14F-4D97-AF65-F5344CB8AC3E}">
        <p14:creationId xmlns:p14="http://schemas.microsoft.com/office/powerpoint/2010/main" val="16227463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What is the SIP?</a:t>
            </a:r>
            <a:endParaRPr lang="en-US" dirty="0"/>
          </a:p>
        </p:txBody>
      </p:sp>
      <p:sp>
        <p:nvSpPr>
          <p:cNvPr id="3" name="Content Placeholder 2"/>
          <p:cNvSpPr>
            <a:spLocks noGrp="1"/>
          </p:cNvSpPr>
          <p:nvPr>
            <p:ph idx="1"/>
          </p:nvPr>
        </p:nvSpPr>
        <p:spPr/>
        <p:txBody>
          <a:bodyPr>
            <a:normAutofit lnSpcReduction="10000"/>
          </a:bodyPr>
          <a:lstStyle/>
          <a:p>
            <a:r>
              <a:rPr lang="en-US" dirty="0"/>
              <a:t>The SIP is the School Improvement Plan. It includes:</a:t>
            </a:r>
          </a:p>
          <a:p>
            <a:pPr lvl="3">
              <a:buFont typeface="Arial" panose="020B0604020202020204" pitchFamily="34" charset="0"/>
              <a:buChar char="•"/>
            </a:pPr>
            <a:r>
              <a:rPr lang="en-US" dirty="0"/>
              <a:t>the identification of the school planning team and how they will be engaged in the planning process;</a:t>
            </a:r>
          </a:p>
          <a:p>
            <a:pPr lvl="3">
              <a:buFont typeface="Arial" panose="020B0604020202020204" pitchFamily="34" charset="0"/>
              <a:buChar char="•"/>
            </a:pPr>
            <a:r>
              <a:rPr lang="en-US" dirty="0"/>
              <a:t>a needs assessment and summary of academic and non-academic data;</a:t>
            </a:r>
          </a:p>
          <a:p>
            <a:pPr lvl="3">
              <a:buFont typeface="Arial" panose="020B0604020202020204" pitchFamily="34" charset="0"/>
              <a:buChar char="•"/>
            </a:pPr>
            <a:r>
              <a:rPr lang="en-US" dirty="0"/>
              <a:t>prioritized goals, strategies, and action steps to help address the academic and non-academic needs of students;</a:t>
            </a:r>
          </a:p>
          <a:p>
            <a:pPr lvl="3">
              <a:buFont typeface="Arial" panose="020B0604020202020204" pitchFamily="34" charset="0"/>
              <a:buChar char="•"/>
            </a:pPr>
            <a:r>
              <a:rPr lang="en-US" dirty="0"/>
              <a:t>teacher and staff professional development needs; and</a:t>
            </a:r>
          </a:p>
          <a:p>
            <a:pPr lvl="3">
              <a:buFont typeface="Arial" panose="020B0604020202020204" pitchFamily="34" charset="0"/>
              <a:buChar char="•"/>
            </a:pPr>
            <a:r>
              <a:rPr lang="en-US" dirty="0"/>
              <a:t>budgets and the coordination of resources.</a:t>
            </a:r>
          </a:p>
          <a:p>
            <a:r>
              <a:rPr lang="en-US" dirty="0">
                <a:solidFill>
                  <a:schemeClr val="tx1"/>
                </a:solidFill>
              </a:rPr>
              <a:t>The school must include family representatives on our school planning team.</a:t>
            </a:r>
          </a:p>
          <a:p>
            <a:pPr marL="863600" lvl="4" indent="0">
              <a:buNone/>
            </a:pPr>
            <a:r>
              <a:rPr lang="en-US" sz="1800" dirty="0">
                <a:solidFill>
                  <a:srgbClr val="FF0000"/>
                </a:solidFill>
              </a:rPr>
              <a:t>[NOTE: While families </a:t>
            </a:r>
            <a:r>
              <a:rPr lang="en-US" sz="1800" u="sng" dirty="0">
                <a:solidFill>
                  <a:srgbClr val="FF0000"/>
                </a:solidFill>
              </a:rPr>
              <a:t>must</a:t>
            </a:r>
            <a:r>
              <a:rPr lang="en-US" sz="1800" dirty="0">
                <a:solidFill>
                  <a:srgbClr val="FF0000"/>
                </a:solidFill>
              </a:rPr>
              <a:t> be involved in the SIP process, the school can determine who is involved and does not have to include all families. It is, however, best practice to have family representation on the SIP team that reflects the population and diversity of the school community.] </a:t>
            </a:r>
          </a:p>
        </p:txBody>
      </p:sp>
      <p:sp>
        <p:nvSpPr>
          <p:cNvPr id="4" name="Slide Number Placeholder 3"/>
          <p:cNvSpPr>
            <a:spLocks noGrp="1"/>
          </p:cNvSpPr>
          <p:nvPr>
            <p:ph type="sldNum" sz="quarter" idx="12"/>
          </p:nvPr>
        </p:nvSpPr>
        <p:spPr/>
        <p:txBody>
          <a:bodyPr/>
          <a:lstStyle/>
          <a:p>
            <a:fld id="{4FAB73BC-B049-4115-A692-8D63A059BFB8}" type="slidenum">
              <a:rPr lang="en-US" smtClean="0"/>
              <a:pPr/>
              <a:t>7</a:t>
            </a:fld>
            <a:endParaRPr lang="en-US" dirty="0"/>
          </a:p>
        </p:txBody>
      </p:sp>
    </p:spTree>
    <p:extLst>
      <p:ext uri="{BB962C8B-B14F-4D97-AF65-F5344CB8AC3E}">
        <p14:creationId xmlns:p14="http://schemas.microsoft.com/office/powerpoint/2010/main" val="39402745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are our schoolwide program goals?</a:t>
            </a:r>
          </a:p>
        </p:txBody>
      </p:sp>
      <p:sp>
        <p:nvSpPr>
          <p:cNvPr id="3" name="Content Placeholder 2"/>
          <p:cNvSpPr>
            <a:spLocks noGrp="1"/>
          </p:cNvSpPr>
          <p:nvPr>
            <p:ph idx="1"/>
          </p:nvPr>
        </p:nvSpPr>
        <p:spPr/>
        <p:txBody>
          <a:bodyPr/>
          <a:lstStyle/>
          <a:p>
            <a:pPr>
              <a:buClrTx/>
            </a:pPr>
            <a:r>
              <a:rPr lang="en-US" dirty="0">
                <a:solidFill>
                  <a:schemeClr val="tx1"/>
                </a:solidFill>
              </a:rPr>
              <a:t>Increase academic achievement in:</a:t>
            </a:r>
          </a:p>
          <a:p>
            <a:pPr>
              <a:buClrTx/>
            </a:pPr>
            <a:r>
              <a:rPr lang="en-US" dirty="0">
                <a:solidFill>
                  <a:schemeClr val="tx1"/>
                </a:solidFill>
              </a:rPr>
              <a:t>Math</a:t>
            </a:r>
          </a:p>
          <a:p>
            <a:pPr>
              <a:buClrTx/>
            </a:pPr>
            <a:r>
              <a:rPr lang="en-US" dirty="0">
                <a:solidFill>
                  <a:schemeClr val="tx1"/>
                </a:solidFill>
              </a:rPr>
              <a:t>English Language arts</a:t>
            </a:r>
          </a:p>
          <a:p>
            <a:pPr>
              <a:buClrTx/>
            </a:pPr>
            <a:r>
              <a:rPr lang="en-US" dirty="0">
                <a:solidFill>
                  <a:schemeClr val="tx1"/>
                </a:solidFill>
              </a:rPr>
              <a:t>Foundational Literacy</a:t>
            </a:r>
          </a:p>
          <a:p>
            <a:pPr>
              <a:buClrTx/>
            </a:pPr>
            <a:r>
              <a:rPr lang="en-US" dirty="0">
                <a:solidFill>
                  <a:schemeClr val="tx1"/>
                </a:solidFill>
              </a:rPr>
              <a:t>Improve school wide attendance </a:t>
            </a:r>
          </a:p>
          <a:p>
            <a:pPr>
              <a:buClrTx/>
            </a:pPr>
            <a:r>
              <a:rPr lang="en-US" dirty="0">
                <a:solidFill>
                  <a:schemeClr val="tx1"/>
                </a:solidFill>
              </a:rPr>
              <a:t>Increase parental involvement </a:t>
            </a:r>
          </a:p>
        </p:txBody>
      </p:sp>
      <p:sp>
        <p:nvSpPr>
          <p:cNvPr id="4" name="Slide Number Placeholder 3"/>
          <p:cNvSpPr>
            <a:spLocks noGrp="1"/>
          </p:cNvSpPr>
          <p:nvPr>
            <p:ph type="sldNum" sz="quarter" idx="12"/>
          </p:nvPr>
        </p:nvSpPr>
        <p:spPr/>
        <p:txBody>
          <a:bodyPr/>
          <a:lstStyle/>
          <a:p>
            <a:fld id="{4FAB73BC-B049-4115-A692-8D63A059BFB8}" type="slidenum">
              <a:rPr lang="en-US" smtClean="0"/>
              <a:pPr/>
              <a:t>8</a:t>
            </a:fld>
            <a:endParaRPr lang="en-US" dirty="0"/>
          </a:p>
        </p:txBody>
      </p:sp>
    </p:spTree>
    <p:extLst>
      <p:ext uri="{BB962C8B-B14F-4D97-AF65-F5344CB8AC3E}">
        <p14:creationId xmlns:p14="http://schemas.microsoft.com/office/powerpoint/2010/main" val="16469353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is parent and family engagement funded?</a:t>
            </a:r>
          </a:p>
        </p:txBody>
      </p:sp>
      <p:sp>
        <p:nvSpPr>
          <p:cNvPr id="3" name="Content Placeholder 2"/>
          <p:cNvSpPr>
            <a:spLocks noGrp="1"/>
          </p:cNvSpPr>
          <p:nvPr>
            <p:ph idx="1"/>
          </p:nvPr>
        </p:nvSpPr>
        <p:spPr/>
        <p:txBody>
          <a:bodyPr>
            <a:normAutofit/>
          </a:bodyPr>
          <a:lstStyle/>
          <a:p>
            <a:r>
              <a:rPr lang="en-US" dirty="0">
                <a:solidFill>
                  <a:schemeClr val="tx1"/>
                </a:solidFill>
              </a:rPr>
              <a:t>Any district with a Title I allocation exceeding $500,000 is required by law to set aside 1% of it’s Title I allocation for parent and family engagement.</a:t>
            </a:r>
          </a:p>
          <a:p>
            <a:r>
              <a:rPr lang="en-US" dirty="0">
                <a:solidFill>
                  <a:schemeClr val="tx1"/>
                </a:solidFill>
              </a:rPr>
              <a:t>Of that 1%, 10% may be reserved at the district for system-wide initiatives related to parent and family engagement.  The remaining 90% must be allocated to all Title I schools in the district.  </a:t>
            </a:r>
          </a:p>
          <a:p>
            <a:r>
              <a:rPr lang="en-US" dirty="0">
                <a:solidFill>
                  <a:schemeClr val="tx1"/>
                </a:solidFill>
              </a:rPr>
              <a:t>You, as Title I parents and family members, have the right to be involved in how this money is spent.</a:t>
            </a:r>
          </a:p>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9</a:t>
            </a:fld>
            <a:endParaRPr lang="en-US" dirty="0"/>
          </a:p>
        </p:txBody>
      </p:sp>
    </p:spTree>
    <p:extLst>
      <p:ext uri="{BB962C8B-B14F-4D97-AF65-F5344CB8AC3E}">
        <p14:creationId xmlns:p14="http://schemas.microsoft.com/office/powerpoint/2010/main" val="664044592"/>
      </p:ext>
    </p:extLst>
  </p:cSld>
  <p:clrMapOvr>
    <a:masterClrMapping/>
  </p:clrMapOvr>
</p:sld>
</file>

<file path=ppt/theme/theme1.xml><?xml version="1.0" encoding="utf-8"?>
<a:theme xmlns:a="http://schemas.openxmlformats.org/drawingml/2006/main" name="Retrospect">
  <a:themeElements>
    <a:clrScheme name="Custom 2">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0070C0"/>
      </a:hlink>
      <a:folHlink>
        <a:srgbClr val="0070C0"/>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5786</TotalTime>
  <Words>1345</Words>
  <Application>Microsoft Macintosh PowerPoint</Application>
  <PresentationFormat>Widescreen</PresentationFormat>
  <Paragraphs>135</Paragraphs>
  <Slides>17</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Georgia</vt:lpstr>
      <vt:lpstr>Roboto</vt:lpstr>
      <vt:lpstr>Wingdings</vt:lpstr>
      <vt:lpstr>Retrospect</vt:lpstr>
      <vt:lpstr>2024-2025 Annual Title I &amp; Family Engagement Meeting</vt:lpstr>
      <vt:lpstr>Why are we here?</vt:lpstr>
      <vt:lpstr>What will I learn?</vt:lpstr>
      <vt:lpstr>What is a Title I school?</vt:lpstr>
      <vt:lpstr>What are my rights?</vt:lpstr>
      <vt:lpstr>What can Title I funds be used for?</vt:lpstr>
      <vt:lpstr>What is the SIP?</vt:lpstr>
      <vt:lpstr>What are our schoolwide program goals?</vt:lpstr>
      <vt:lpstr>How is parent and family engagement funded?</vt:lpstr>
      <vt:lpstr>What is a Parent and Family Engagement Policy?</vt:lpstr>
      <vt:lpstr>What is a School-Parent Compact?</vt:lpstr>
      <vt:lpstr>What is a School-Parent Compact?</vt:lpstr>
      <vt:lpstr>What curriculum does our school use?</vt:lpstr>
      <vt:lpstr>What tests will my child be taking?</vt:lpstr>
      <vt:lpstr>How can I be involved?</vt:lpstr>
      <vt:lpstr>Who can I contact for help?</vt:lpstr>
      <vt:lpstr>PowerPoint Presentation</vt:lpstr>
    </vt:vector>
  </TitlesOfParts>
  <Company>State of Tennessee Dept.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[INSERT SCHOOL YEAR] Annual Title I &amp; Family Engagement Meeting</dc:title>
  <dc:creator>Brinn Obermiller</dc:creator>
  <cp:lastModifiedBy>TONYA E ALSTON</cp:lastModifiedBy>
  <cp:revision>118</cp:revision>
  <cp:lastPrinted>2024-09-05T17:19:32Z</cp:lastPrinted>
  <dcterms:created xsi:type="dcterms:W3CDTF">2018-01-17T16:59:30Z</dcterms:created>
  <dcterms:modified xsi:type="dcterms:W3CDTF">2024-09-05T18:14:41Z</dcterms:modified>
</cp:coreProperties>
</file>