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0" r:id="rId15"/>
    <p:sldId id="269" r:id="rId16"/>
    <p:sldId id="271" r:id="rId17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Wingdings 2" pitchFamily="2" charset="2"/>
      <p:regular r:id="rId27"/>
    </p:embeddedFont>
    <p:embeddedFont>
      <p:font typeface="Wingdings 3" pitchFamily="2" charset="2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0"/>
  </p:normalViewPr>
  <p:slideViewPr>
    <p:cSldViewPr snapToGrid="0">
      <p:cViewPr varScale="1">
        <p:scale>
          <a:sx n="142" d="100"/>
          <a:sy n="142" d="100"/>
        </p:scale>
        <p:origin x="7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161e275a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161e275a7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9161e275a7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9161e275a7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161e275a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161e275a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161e275a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161e275a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9792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161e275a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161e275a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9052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161e275a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161e275a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 will also receive a paper copy for signatures to be returned to school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7823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161e275a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161e275a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 will also receive a paper copy for signatures to be returned to school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1453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161e275a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161e275a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4490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fdb6974b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8fdb6974b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The purpose of the Title I, Part A program is to provide federal dollars to supplement educational opportunities for students who attend schools with high numbers or percentages of children from low-income families and are most at risk of failing to meet the state’s challenging academic achievement standards. Title I, Part A funds are to be used to provide all students significant opportunity to receive a fair, equitable, and high-quality education, and to close educational achievement gaps.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fdb6974b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fdb6974b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161e275a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161e275a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161e275a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9161e275a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161e275a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161e275a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161e275a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161e275a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161e275a7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161e275a7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Family literacy book trainings will start next month and meet every 6 weeks to discuss ways to increase your student’s literacy skills. Each family will also receive a set of books for home activities. Only K-3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309250" y="320250"/>
            <a:ext cx="8568300" cy="4503000"/>
          </a:xfrm>
          <a:prstGeom prst="rect">
            <a:avLst/>
          </a:prstGeom>
          <a:noFill/>
          <a:ln w="762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501" y="2571750"/>
            <a:ext cx="7473205" cy="38660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30509" y="2958352"/>
            <a:ext cx="7777800" cy="1700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8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sz="2400" dirty="0">
                <a:solidFill>
                  <a:srgbClr val="00B050"/>
                </a:solidFill>
              </a:rPr>
              <a:t>Annual Title I Parent Meeting</a:t>
            </a:r>
          </a:p>
          <a:p>
            <a:pPr algn="ctr">
              <a:lnSpc>
                <a:spcPct val="8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sz="1800" dirty="0">
                <a:solidFill>
                  <a:schemeClr val="tx1"/>
                </a:solidFill>
              </a:rPr>
              <a:t>August 27,  28 2024, 10:00 a.m./ 5:00 p.m.</a:t>
            </a:r>
          </a:p>
          <a:p>
            <a:pPr algn="ctr">
              <a:lnSpc>
                <a:spcPct val="8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sz="1800" dirty="0">
                <a:solidFill>
                  <a:schemeClr val="tx1"/>
                </a:solidFill>
              </a:rPr>
              <a:t>Nicholas Dominguez, Principal</a:t>
            </a:r>
          </a:p>
          <a:p>
            <a:pPr algn="ctr">
              <a:lnSpc>
                <a:spcPct val="8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Shela Ashford, Anthony Bowen, and Jennifer Jackson, Assistant Principals </a:t>
            </a:r>
          </a:p>
          <a:p>
            <a:pPr algn="ctr">
              <a:lnSpc>
                <a:spcPct val="8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sz="1800" dirty="0" err="1">
                <a:solidFill>
                  <a:schemeClr val="tx1"/>
                </a:solidFill>
              </a:rPr>
              <a:t>Lokita</a:t>
            </a:r>
            <a:r>
              <a:rPr lang="en-US" sz="1800" dirty="0">
                <a:solidFill>
                  <a:schemeClr val="tx1"/>
                </a:solidFill>
              </a:rPr>
              <a:t> Glover, Title 1 PLC Coach</a:t>
            </a:r>
          </a:p>
          <a:p>
            <a:pPr algn="ctr">
              <a:lnSpc>
                <a:spcPct val="8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sz="1800" dirty="0">
                <a:solidFill>
                  <a:schemeClr val="tx1"/>
                </a:solidFill>
              </a:rPr>
              <a:t>Jamie Hargett, RTI Interventionist</a:t>
            </a:r>
          </a:p>
          <a:p>
            <a:pPr algn="ctr">
              <a:lnSpc>
                <a:spcPct val="8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sz="1800" dirty="0">
                <a:solidFill>
                  <a:schemeClr val="tx1"/>
                </a:solidFill>
              </a:rPr>
              <a:t> Beth James and Melanie Harrison, Professional School Counselors</a:t>
            </a:r>
          </a:p>
        </p:txBody>
      </p:sp>
      <p:pic>
        <p:nvPicPr>
          <p:cNvPr id="3" name="Picture 2" descr="A wolf head with blue eyes&#10;&#10;Description automatically generated">
            <a:extLst>
              <a:ext uri="{FF2B5EF4-FFF2-40B4-BE49-F238E27FC236}">
                <a16:creationId xmlns:a16="http://schemas.microsoft.com/office/drawing/2014/main" id="{0D240144-7CDA-A48F-8E41-368C65125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0964" y="484415"/>
            <a:ext cx="2862072" cy="19231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/>
          <p:nvPr/>
        </p:nvSpPr>
        <p:spPr>
          <a:xfrm>
            <a:off x="309250" y="320250"/>
            <a:ext cx="8568300" cy="4503000"/>
          </a:xfrm>
          <a:prstGeom prst="rect">
            <a:avLst/>
          </a:prstGeom>
          <a:noFill/>
          <a:ln w="762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1"/>
          <p:cNvSpPr txBox="1"/>
          <p:nvPr/>
        </p:nvSpPr>
        <p:spPr>
          <a:xfrm>
            <a:off x="1863750" y="340419"/>
            <a:ext cx="6356885" cy="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tx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Parent’s Right to know/ Teacher Qualifications</a:t>
            </a:r>
            <a:endParaRPr sz="2000" b="1" dirty="0">
              <a:solidFill>
                <a:schemeClr val="tx2">
                  <a:lumMod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1554499" y="744071"/>
            <a:ext cx="6944041" cy="3917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5760" indent="-256032">
              <a:lnSpc>
                <a:spcPct val="8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 parents have the right to request the following: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95478" indent="-285750">
              <a:lnSpc>
                <a:spcPct val="80000"/>
              </a:lnSpc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teacher’s professional qualifications, licensure, grade(s) certification, waivers </a:t>
            </a:r>
          </a:p>
          <a:p>
            <a:pPr marL="395478" indent="-285750">
              <a:lnSpc>
                <a:spcPct val="80000"/>
              </a:lnSpc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teacher’s baccalaureate and/or graduate degree, fields of endorsement, previous teaching experience </a:t>
            </a:r>
          </a:p>
          <a:p>
            <a:pPr marL="395478" indent="-285750">
              <a:lnSpc>
                <a:spcPct val="80000"/>
              </a:lnSpc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paraprofessional’s qualifications </a:t>
            </a:r>
          </a:p>
          <a:p>
            <a:pPr marL="395478" indent="-285750">
              <a:lnSpc>
                <a:spcPct val="80000"/>
              </a:lnSpc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 annual notice of Student Education Records Privacy and notice for disclosure of School Directory Information </a:t>
            </a:r>
          </a:p>
          <a:p>
            <a:pPr marL="395478" indent="-285750">
              <a:lnSpc>
                <a:spcPct val="80000"/>
              </a:lnSpc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 assurance that their child’s name, address and telephone listing not be released to military recruiters </a:t>
            </a:r>
          </a:p>
          <a:p>
            <a:pPr marL="365760" indent="-256032">
              <a:lnSpc>
                <a:spcPct val="8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sz="1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 parents will receive information on the following:</a:t>
            </a:r>
            <a:endParaRPr lang="en-US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95478" indent="-285750">
              <a:lnSpc>
                <a:spcPct val="80000"/>
              </a:lnSpc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Their child’s level of achievement on each of the state’s academic assessments </a:t>
            </a:r>
          </a:p>
          <a:p>
            <a:pPr marL="395478" indent="-285750">
              <a:lnSpc>
                <a:spcPct val="80000"/>
              </a:lnSpc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Notification of right to transfer their child to another school in the district if the student becomes the victim of a violent crime or is assigned to an unsafe school   </a:t>
            </a:r>
          </a:p>
          <a:p>
            <a:pPr marL="395478" indent="-285750">
              <a:lnSpc>
                <a:spcPct val="80000"/>
              </a:lnSpc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District Family Involvement Policy and School Parent Involvement Policy </a:t>
            </a:r>
          </a:p>
          <a:p>
            <a:pPr marL="395478" indent="-285750">
              <a:lnSpc>
                <a:spcPct val="80000"/>
              </a:lnSpc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Their right to public school choice, Supplemental Educational Services and more effective involvement if their child’s school is identified for school improvement </a:t>
            </a:r>
          </a:p>
          <a:p>
            <a:pPr marL="365760" indent="-256032">
              <a:lnSpc>
                <a:spcPct val="80000"/>
              </a:lnSpc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endParaRPr lang="en-US" sz="2400" b="1" dirty="0"/>
          </a:p>
        </p:txBody>
      </p:sp>
      <p:pic>
        <p:nvPicPr>
          <p:cNvPr id="2" name="Picture 1" descr="A wolf head with blue eyes&#10;&#10;Description automatically generated">
            <a:extLst>
              <a:ext uri="{FF2B5EF4-FFF2-40B4-BE49-F238E27FC236}">
                <a16:creationId xmlns:a16="http://schemas.microsoft.com/office/drawing/2014/main" id="{F7F122AD-5D63-1C95-627B-A588796E2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05" y="447574"/>
            <a:ext cx="1414501" cy="13812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/>
          <p:nvPr/>
        </p:nvSpPr>
        <p:spPr>
          <a:xfrm>
            <a:off x="309250" y="320250"/>
            <a:ext cx="8568300" cy="4503000"/>
          </a:xfrm>
          <a:prstGeom prst="rect">
            <a:avLst/>
          </a:prstGeom>
          <a:noFill/>
          <a:ln w="762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 txBox="1"/>
          <p:nvPr/>
        </p:nvSpPr>
        <p:spPr>
          <a:xfrm>
            <a:off x="1417214" y="326800"/>
            <a:ext cx="6352371" cy="44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School/Parent Compact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 b="1" dirty="0">
              <a:solidFill>
                <a:srgbClr val="92D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1807535" y="775100"/>
            <a:ext cx="6870300" cy="397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PARENT/GUARDIAN AGREEMENT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 want my child to achieve; therefore, I will encourage him/her by doing the following: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See that my child gets to school on time prepared to participate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 the school in its efforts to maintain proper discipline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Establish a quiet area and time for homework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Communicate with teachers about my child’s academic progress and behavior</a:t>
            </a:r>
          </a:p>
          <a:p>
            <a:pPr eaLnBrk="1" hangingPunct="1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TEACHER/SCHOOL AGREEMENT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Provide high-quality curriculum and instruction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Conduct parent/teacher conferences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Provide parents with frequent reports on their student’s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Provide parents with reasonable access to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Provide parents opportunities to volunteer and participate in their student’s class ( when possible)</a:t>
            </a:r>
          </a:p>
          <a:p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2" name="Picture 1" descr="A wolf head with blue eyes&#10;&#10;Description automatically generated">
            <a:extLst>
              <a:ext uri="{FF2B5EF4-FFF2-40B4-BE49-F238E27FC236}">
                <a16:creationId xmlns:a16="http://schemas.microsoft.com/office/drawing/2014/main" id="{C4FACAFE-227D-6185-CC05-353DA5DA3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05" y="447574"/>
            <a:ext cx="1150595" cy="14875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/>
          <p:nvPr/>
        </p:nvSpPr>
        <p:spPr>
          <a:xfrm>
            <a:off x="309250" y="320250"/>
            <a:ext cx="8568300" cy="4503000"/>
          </a:xfrm>
          <a:prstGeom prst="rect">
            <a:avLst/>
          </a:prstGeom>
          <a:noFill/>
          <a:ln w="762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2BFFE7-6E43-B944-9EA0-E83818B4777B}"/>
              </a:ext>
            </a:extLst>
          </p:cNvPr>
          <p:cNvSpPr txBox="1"/>
          <p:nvPr/>
        </p:nvSpPr>
        <p:spPr>
          <a:xfrm>
            <a:off x="1819835" y="457200"/>
            <a:ext cx="6580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 Code of Conduct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93951D-33F1-0647-B87F-EEB791A3386E}"/>
              </a:ext>
            </a:extLst>
          </p:cNvPr>
          <p:cNvSpPr txBox="1"/>
          <p:nvPr/>
        </p:nvSpPr>
        <p:spPr>
          <a:xfrm>
            <a:off x="1461248" y="1055815"/>
            <a:ext cx="7243482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Macon- Hall Elementary Student Code of Conduct: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 am Safe, Responsible and Respectful.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 have Integrity.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 classroom, hallway, cafeteria, bathroom expectations posted throughout the school.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Available on SCS website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Speaks to the shared responsibility of children’s conduct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Gives notice of infractions as well as strategies and/or disciplinary measures for levels of offenses.</a:t>
            </a:r>
          </a:p>
        </p:txBody>
      </p:sp>
      <p:pic>
        <p:nvPicPr>
          <p:cNvPr id="2" name="Picture 1" descr="A wolf head with blue eyes&#10;&#10;Description automatically generated">
            <a:extLst>
              <a:ext uri="{FF2B5EF4-FFF2-40B4-BE49-F238E27FC236}">
                <a16:creationId xmlns:a16="http://schemas.microsoft.com/office/drawing/2014/main" id="{CDBC5246-D3B0-FCC0-B3CA-96C944AFA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06" y="447575"/>
            <a:ext cx="1057342" cy="128553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/>
          <p:nvPr/>
        </p:nvSpPr>
        <p:spPr>
          <a:xfrm>
            <a:off x="309250" y="320250"/>
            <a:ext cx="8568300" cy="4503000"/>
          </a:xfrm>
          <a:prstGeom prst="rect">
            <a:avLst/>
          </a:prstGeom>
          <a:noFill/>
          <a:ln w="762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2BFFE7-6E43-B944-9EA0-E83818B4777B}"/>
              </a:ext>
            </a:extLst>
          </p:cNvPr>
          <p:cNvSpPr txBox="1"/>
          <p:nvPr/>
        </p:nvSpPr>
        <p:spPr>
          <a:xfrm>
            <a:off x="2764991" y="320250"/>
            <a:ext cx="3233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 Code of Conduct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C60834BC-0DAB-024C-8ADD-7AB4C510A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432" y="689582"/>
            <a:ext cx="7306318" cy="4037714"/>
          </a:xfrm>
          <a:prstGeom prst="rect">
            <a:avLst/>
          </a:prstGeom>
        </p:spPr>
      </p:pic>
      <p:pic>
        <p:nvPicPr>
          <p:cNvPr id="2" name="Picture 1" descr="A wolf head with blue eyes&#10;&#10;Description automatically generated">
            <a:extLst>
              <a:ext uri="{FF2B5EF4-FFF2-40B4-BE49-F238E27FC236}">
                <a16:creationId xmlns:a16="http://schemas.microsoft.com/office/drawing/2014/main" id="{B8126A05-D586-B12C-8E93-95AA7E0E7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05" y="447575"/>
            <a:ext cx="1124527" cy="140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68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/>
          <p:nvPr/>
        </p:nvSpPr>
        <p:spPr>
          <a:xfrm>
            <a:off x="309250" y="320250"/>
            <a:ext cx="8568300" cy="4503000"/>
          </a:xfrm>
          <a:prstGeom prst="rect">
            <a:avLst/>
          </a:prstGeom>
          <a:noFill/>
          <a:ln w="762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2BFFE7-6E43-B944-9EA0-E83818B4777B}"/>
              </a:ext>
            </a:extLst>
          </p:cNvPr>
          <p:cNvSpPr txBox="1"/>
          <p:nvPr/>
        </p:nvSpPr>
        <p:spPr>
          <a:xfrm>
            <a:off x="2764991" y="320250"/>
            <a:ext cx="3233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Progressive Discipline Policy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D22DCE5F-187A-9146-847C-F50D4D881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263" y="737506"/>
            <a:ext cx="5399313" cy="3993089"/>
          </a:xfrm>
          <a:prstGeom prst="rect">
            <a:avLst/>
          </a:prstGeom>
        </p:spPr>
      </p:pic>
      <p:pic>
        <p:nvPicPr>
          <p:cNvPr id="2" name="Picture 1" descr="A wolf head with blue eyes&#10;&#10;Description automatically generated">
            <a:extLst>
              <a:ext uri="{FF2B5EF4-FFF2-40B4-BE49-F238E27FC236}">
                <a16:creationId xmlns:a16="http://schemas.microsoft.com/office/drawing/2014/main" id="{B001A894-4351-0163-B9FD-F343B60BD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05" y="447574"/>
            <a:ext cx="1414501" cy="133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60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/>
          <p:nvPr/>
        </p:nvSpPr>
        <p:spPr>
          <a:xfrm>
            <a:off x="309250" y="320250"/>
            <a:ext cx="8568300" cy="4503000"/>
          </a:xfrm>
          <a:prstGeom prst="rect">
            <a:avLst/>
          </a:prstGeom>
          <a:noFill/>
          <a:ln w="762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93951D-33F1-0647-B87F-EEB791A3386E}"/>
              </a:ext>
            </a:extLst>
          </p:cNvPr>
          <p:cNvSpPr txBox="1"/>
          <p:nvPr/>
        </p:nvSpPr>
        <p:spPr>
          <a:xfrm>
            <a:off x="1680755" y="1029789"/>
            <a:ext cx="64965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PLEASE check our website for a copy of the Parent Engagement form, the School/Parent Compact and The MH </a:t>
            </a: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Parent Handbook.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Please give us feedback on any updates or changes that you deem necessary on either contract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Thank you for your time and commitment to MHE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Closing Remarks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Questions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A9BF4F-B9BD-9C4F-A0D9-5E6DF400661E}"/>
              </a:ext>
            </a:extLst>
          </p:cNvPr>
          <p:cNvSpPr txBox="1"/>
          <p:nvPr/>
        </p:nvSpPr>
        <p:spPr>
          <a:xfrm>
            <a:off x="2507556" y="390172"/>
            <a:ext cx="3153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</a:t>
            </a:r>
          </a:p>
        </p:txBody>
      </p:sp>
      <p:pic>
        <p:nvPicPr>
          <p:cNvPr id="3" name="Picture 2" descr="A wolf head with blue eyes&#10;&#10;Description automatically generated">
            <a:extLst>
              <a:ext uri="{FF2B5EF4-FFF2-40B4-BE49-F238E27FC236}">
                <a16:creationId xmlns:a16="http://schemas.microsoft.com/office/drawing/2014/main" id="{8F70CE63-141F-A7F4-5506-259A5A7C2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05" y="447574"/>
            <a:ext cx="1414501" cy="145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34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/>
          <p:nvPr/>
        </p:nvSpPr>
        <p:spPr>
          <a:xfrm>
            <a:off x="309250" y="320250"/>
            <a:ext cx="8568300" cy="4503000"/>
          </a:xfrm>
          <a:prstGeom prst="rect">
            <a:avLst/>
          </a:prstGeom>
          <a:noFill/>
          <a:ln w="762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A9BF4F-B9BD-9C4F-A0D9-5E6DF400661E}"/>
              </a:ext>
            </a:extLst>
          </p:cNvPr>
          <p:cNvSpPr txBox="1"/>
          <p:nvPr/>
        </p:nvSpPr>
        <p:spPr>
          <a:xfrm>
            <a:off x="2066545" y="390172"/>
            <a:ext cx="6110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Parent Engagement Survey</a:t>
            </a:r>
          </a:p>
        </p:txBody>
      </p:sp>
      <p:pic>
        <p:nvPicPr>
          <p:cNvPr id="3" name="Picture 2" descr="A wolf head with blue eyes&#10;&#10;Description automatically generated">
            <a:extLst>
              <a:ext uri="{FF2B5EF4-FFF2-40B4-BE49-F238E27FC236}">
                <a16:creationId xmlns:a16="http://schemas.microsoft.com/office/drawing/2014/main" id="{8F70CE63-141F-A7F4-5506-259A5A7C2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05" y="447574"/>
            <a:ext cx="1414501" cy="1455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E4D6B3-8D26-EC3B-84D6-74211AB87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176" y="953263"/>
            <a:ext cx="3867912" cy="369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48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>
            <a:off x="309250" y="320250"/>
            <a:ext cx="8568300" cy="4503000"/>
          </a:xfrm>
          <a:prstGeom prst="rect">
            <a:avLst/>
          </a:prstGeom>
          <a:noFill/>
          <a:ln w="762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1554500" y="424225"/>
            <a:ext cx="5592250" cy="49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Agenda</a:t>
            </a:r>
          </a:p>
        </p:txBody>
      </p:sp>
      <p:sp>
        <p:nvSpPr>
          <p:cNvPr id="81" name="Google Shape;81;p16"/>
          <p:cNvSpPr txBox="1"/>
          <p:nvPr/>
        </p:nvSpPr>
        <p:spPr>
          <a:xfrm>
            <a:off x="1470660" y="1035806"/>
            <a:ext cx="7080900" cy="3683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Welcome	 			Nicholas Dominguez, Principal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Title 1 Information for Parents		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Lokita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Glover, PLC Coach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Notice of Title I School Status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Policies for Family Engagement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Reporting Pupil Progress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Parent-Teacher Conferences					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Parental Involvement Requirements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Availability of Parent Training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Status School Improvement Plan/ District-School Status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Opportunities for Additional Parent Meetings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Teacher Qualifications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Parent’s Right to Know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School/Parent Compact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Student Code of Conduct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Curriculum Information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Closing Remarks						</a:t>
            </a:r>
            <a:r>
              <a:rPr lang="en-US" dirty="0"/>
              <a:t>			</a:t>
            </a:r>
          </a:p>
        </p:txBody>
      </p:sp>
      <p:pic>
        <p:nvPicPr>
          <p:cNvPr id="3" name="Picture 2" descr="A wolf head with blue eyes&#10;&#10;Description automatically generated">
            <a:extLst>
              <a:ext uri="{FF2B5EF4-FFF2-40B4-BE49-F238E27FC236}">
                <a16:creationId xmlns:a16="http://schemas.microsoft.com/office/drawing/2014/main" id="{7A163B4C-BD82-139D-A076-410D87792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35" y="396315"/>
            <a:ext cx="9906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6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309250" y="320250"/>
            <a:ext cx="8568300" cy="4503000"/>
          </a:xfrm>
          <a:prstGeom prst="rect">
            <a:avLst/>
          </a:prstGeom>
          <a:noFill/>
          <a:ln w="762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1792941" y="389025"/>
            <a:ext cx="6451853" cy="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Welcome</a:t>
            </a:r>
            <a:endParaRPr sz="35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1105786" y="1219199"/>
            <a:ext cx="7563084" cy="3535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a Title 1 School!!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Purpose of Title1 is to provide all children significant opportunities to receive a fair, equitable, and high-quality education, and to close educational achievement gaps.</a:t>
            </a:r>
            <a:r>
              <a:rPr lang="en-US" sz="2000" b="0" i="0" dirty="0">
                <a:solidFill>
                  <a:srgbClr val="3D3E4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600" i="0" dirty="0">
                <a:solidFill>
                  <a:schemeClr val="bg2"/>
                </a:solidFill>
                <a:effectLst/>
                <a:latin typeface="Century Gothic" panose="020B0502020202020204" pitchFamily="34" charset="0"/>
              </a:rPr>
              <a:t>School-wide programs use their funds to improve the entire program of the school so that all students are impacted. </a:t>
            </a:r>
            <a:endParaRPr lang="en-US" sz="1600" i="0" dirty="0">
              <a:solidFill>
                <a:schemeClr val="bg2"/>
              </a:solidFill>
              <a:effectLst/>
              <a:latin typeface="Century Gothic" panose="020B0502020202020204" pitchFamily="34" charset="0"/>
              <a:sym typeface="Century Gothic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1 Provides: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Supplement not Supplant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Programs, materials, supplies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Technology (Promethean Boards,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DocuCams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Computers)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Staff ( Teacher Assistants, Additional Guidance Counselors, Teachers)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Parent and Family Engagement events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Picture 2" descr="A wolf head with blue eyes&#10;&#10;Description automatically generated">
            <a:extLst>
              <a:ext uri="{FF2B5EF4-FFF2-40B4-BE49-F238E27FC236}">
                <a16:creationId xmlns:a16="http://schemas.microsoft.com/office/drawing/2014/main" id="{47AAD6FB-FC17-BEA2-C4C5-E1414717C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06" y="447575"/>
            <a:ext cx="990600" cy="1054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309250" y="320250"/>
            <a:ext cx="8568300" cy="4503000"/>
          </a:xfrm>
          <a:prstGeom prst="rect">
            <a:avLst/>
          </a:prstGeom>
          <a:noFill/>
          <a:ln w="762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2034900" y="406295"/>
            <a:ext cx="5074200" cy="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Policies for Family Engagement</a:t>
            </a:r>
            <a:endParaRPr sz="2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1281953" y="923365"/>
            <a:ext cx="6777318" cy="351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5760" indent="-256032">
              <a:lnSpc>
                <a:spcPct val="9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Shelby County Schools’ Family Engagement Policy #4.502 speaks to the following goals:</a:t>
            </a:r>
          </a:p>
          <a:p>
            <a:pPr marL="365760" indent="-256032">
              <a:lnSpc>
                <a:spcPct val="90000"/>
              </a:lnSpc>
              <a:buClr>
                <a:schemeClr val="tx1">
                  <a:shade val="95000"/>
                </a:schemeClr>
              </a:buClr>
              <a:defRPr/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95478" indent="-28575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provide meaningful two-way communication</a:t>
            </a:r>
          </a:p>
          <a:p>
            <a:pPr marL="365760" indent="-256032">
              <a:lnSpc>
                <a:spcPct val="90000"/>
              </a:lnSpc>
              <a:buClr>
                <a:schemeClr val="tx1">
                  <a:shade val="95000"/>
                </a:schemeClr>
              </a:buClr>
              <a:defRPr/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95478" indent="-28575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provide meaningful and varied participation by families to support student achievement</a:t>
            </a:r>
          </a:p>
          <a:p>
            <a:pPr marL="365760" indent="-256032">
              <a:lnSpc>
                <a:spcPct val="90000"/>
              </a:lnSpc>
              <a:buClr>
                <a:schemeClr val="tx1">
                  <a:shade val="95000"/>
                </a:schemeClr>
              </a:buClr>
              <a:defRPr/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95478" indent="-28575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eliminate or reduce barriers to greater family participation</a:t>
            </a:r>
          </a:p>
          <a:p>
            <a:pPr marL="365760" indent="-256032">
              <a:lnSpc>
                <a:spcPct val="90000"/>
              </a:lnSpc>
              <a:buClr>
                <a:schemeClr val="tx1">
                  <a:shade val="95000"/>
                </a:schemeClr>
              </a:buClr>
              <a:defRPr/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95478" indent="-28575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provide training opportunities and informational seminars for families</a:t>
            </a:r>
          </a:p>
        </p:txBody>
      </p:sp>
      <p:pic>
        <p:nvPicPr>
          <p:cNvPr id="2" name="Picture 1" descr="A wolf head with blue eyes&#10;&#10;Description automatically generated">
            <a:extLst>
              <a:ext uri="{FF2B5EF4-FFF2-40B4-BE49-F238E27FC236}">
                <a16:creationId xmlns:a16="http://schemas.microsoft.com/office/drawing/2014/main" id="{18A3908C-09F0-711A-1A0C-1ACFB6996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06" y="447575"/>
            <a:ext cx="990600" cy="1054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>
            <a:off x="309250" y="320250"/>
            <a:ext cx="8568300" cy="4503000"/>
          </a:xfrm>
          <a:prstGeom prst="rect">
            <a:avLst/>
          </a:prstGeom>
          <a:noFill/>
          <a:ln w="762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2222204" y="424225"/>
            <a:ext cx="4924545" cy="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Family Engagement Plan</a:t>
            </a:r>
            <a:endParaRPr sz="35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1192306" y="1237128"/>
            <a:ext cx="7281447" cy="3155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050" dirty="0">
                <a:effectLst/>
                <a:latin typeface="Helvetica" pitchFamily="2" charset="0"/>
              </a:rPr>
              <a:t>Macon-Hall Elementary encourages parental involvement in the educational process. Therefore, we worked jointly with parents and community partners to establish expectations for parental involvement at our school.</a:t>
            </a:r>
          </a:p>
          <a:p>
            <a:r>
              <a:rPr lang="en-US" sz="1050" b="1" dirty="0">
                <a:effectLst/>
                <a:latin typeface="Helvetica" pitchFamily="2" charset="0"/>
              </a:rPr>
              <a:t>Parental Commitment</a:t>
            </a:r>
          </a:p>
          <a:p>
            <a:r>
              <a:rPr lang="en-US" sz="1050" dirty="0">
                <a:effectLst/>
                <a:latin typeface="Helvetica" pitchFamily="2" charset="0"/>
              </a:rPr>
              <a:t>MHE will promote student success by providing opportunities and encouraging parents to actively participate in the educational process. Parents will: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effectLst/>
                <a:latin typeface="Helvetica" pitchFamily="2" charset="0"/>
              </a:rPr>
              <a:t>Collaborate to revise the School/ Parent Compact and the Family Engagement Plan.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effectLst/>
                <a:latin typeface="Helvetica" pitchFamily="2" charset="0"/>
              </a:rPr>
              <a:t>Join and support the PTO by participating in their sponsored events and activities.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effectLst/>
                <a:latin typeface="Helvetica" pitchFamily="2" charset="0"/>
              </a:rPr>
              <a:t>Respond to surveys and questionnaires expressing their concerns and offer suggestions to improve parent interactions.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050" dirty="0">
                <a:effectLst/>
                <a:latin typeface="Helvetica" pitchFamily="2" charset="0"/>
              </a:rPr>
              <a:t>﻿﻿    Use their talents and resources to enhance the instructional program.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050" dirty="0">
                <a:effectLst/>
                <a:latin typeface="Helvetica" pitchFamily="2" charset="0"/>
              </a:rPr>
              <a:t>﻿﻿    Attend the Annual Title 1 meeting, Curriculum night, Family Data Night, and monthly parent workshops.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050" dirty="0">
                <a:effectLst/>
                <a:latin typeface="Helvetica" pitchFamily="2" charset="0"/>
              </a:rPr>
              <a:t>﻿﻿.   Become advocates and supporters of MHE.</a:t>
            </a:r>
          </a:p>
          <a:p>
            <a:r>
              <a:rPr lang="en-US" sz="1050" b="1" dirty="0">
                <a:effectLst/>
                <a:latin typeface="Helvetica" pitchFamily="2" charset="0"/>
              </a:rPr>
              <a:t>Title 1 /Federal Programs Commitment</a:t>
            </a:r>
          </a:p>
          <a:p>
            <a:r>
              <a:rPr lang="en-US" sz="1050" dirty="0">
                <a:effectLst/>
                <a:latin typeface="Helvetica" pitchFamily="2" charset="0"/>
              </a:rPr>
              <a:t>MHE faulty, staff, administrators, and parents will meet all Title 1 requirements by implementing the following protocols: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050" dirty="0">
                <a:effectLst/>
                <a:latin typeface="Helvetica" pitchFamily="2" charset="0"/>
              </a:rPr>
              <a:t>﻿   Advise all MHE parents and community members of our participation in Title 1 state and federal programs.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effectLst/>
                <a:latin typeface="Helvetica" pitchFamily="2" charset="0"/>
              </a:rPr>
              <a:t>Provide parents with a copy of the Family Engagement Plan, the School Compact and the MSCS Family Engagement Policy.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effectLst/>
                <a:latin typeface="Helvetica" pitchFamily="2" charset="0"/>
              </a:rPr>
              <a:t>Encourage parents to observe and volunteer in the school's programs and classrooms.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effectLst/>
                <a:latin typeface="Helvetica" pitchFamily="2" charset="0"/>
              </a:rPr>
              <a:t>Provide parents with progress reports and updated information on our school's achievement.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effectLst/>
                <a:latin typeface="Helvetica" pitchFamily="2" charset="0"/>
              </a:rPr>
              <a:t>Communicate consistently with parents through weekly newsletters, monthly calendars, Wednesday folders, progress reports and teacher/parent conferences.</a:t>
            </a:r>
          </a:p>
          <a:p>
            <a:pPr marL="609600" indent="-609600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 descr="A wolf head with blue eyes&#10;&#10;Description automatically generated">
            <a:extLst>
              <a:ext uri="{FF2B5EF4-FFF2-40B4-BE49-F238E27FC236}">
                <a16:creationId xmlns:a16="http://schemas.microsoft.com/office/drawing/2014/main" id="{9ECD4BF6-5F58-18DE-D12C-94297045F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05" y="447575"/>
            <a:ext cx="1414501" cy="9452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/>
          <p:nvPr/>
        </p:nvSpPr>
        <p:spPr>
          <a:xfrm>
            <a:off x="309250" y="320250"/>
            <a:ext cx="8568300" cy="4503000"/>
          </a:xfrm>
          <a:prstGeom prst="rect">
            <a:avLst/>
          </a:prstGeom>
          <a:noFill/>
          <a:ln w="762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1783976" y="424225"/>
            <a:ext cx="5701552" cy="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Reporting Student Progress</a:t>
            </a:r>
            <a:endParaRPr sz="2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659175" y="1967525"/>
            <a:ext cx="7080900" cy="20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427CA5-CD91-1944-A856-D52DAB21D44C}"/>
              </a:ext>
            </a:extLst>
          </p:cNvPr>
          <p:cNvSpPr/>
          <p:nvPr/>
        </p:nvSpPr>
        <p:spPr>
          <a:xfrm>
            <a:off x="1783976" y="1078675"/>
            <a:ext cx="6368548" cy="361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Macon Hall Elementary reports student progress in the following ways: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Mid nine-week progress report- Dates: September 4, November 13, February 5, and April 16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Report cards every nine weeks- October 23, January 15, March  26, and May 30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Parent-Teacher Conferences : Scheduled when necessary and district-wide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September 5 (4:30 -7 pm); February 13 (4-7 pm)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Phone calls/ emails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Communication Apps (Class Dojo)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Agendas and Weekly Thursday Folders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3" name="Picture 2" descr="A wolf head with blue eyes&#10;&#10;Description automatically generated">
            <a:extLst>
              <a:ext uri="{FF2B5EF4-FFF2-40B4-BE49-F238E27FC236}">
                <a16:creationId xmlns:a16="http://schemas.microsoft.com/office/drawing/2014/main" id="{1491B35F-7903-FA48-870E-4011336BC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05" y="447575"/>
            <a:ext cx="1414501" cy="9452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/>
          <p:nvPr/>
        </p:nvSpPr>
        <p:spPr>
          <a:xfrm>
            <a:off x="309250" y="320250"/>
            <a:ext cx="8568300" cy="4503000"/>
          </a:xfrm>
          <a:prstGeom prst="rect">
            <a:avLst/>
          </a:prstGeom>
          <a:noFill/>
          <a:ln w="762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8"/>
          <p:cNvSpPr txBox="1"/>
          <p:nvPr/>
        </p:nvSpPr>
        <p:spPr>
          <a:xfrm>
            <a:off x="1235250" y="424225"/>
            <a:ext cx="7040700" cy="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School Improvement Plan- School Status</a:t>
            </a:r>
            <a:endParaRPr sz="2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659175" y="1967525"/>
            <a:ext cx="7080900" cy="20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80DFEE-F77C-7144-AA09-61D882C1615E}"/>
              </a:ext>
            </a:extLst>
          </p:cNvPr>
          <p:cNvSpPr txBox="1"/>
          <p:nvPr/>
        </p:nvSpPr>
        <p:spPr>
          <a:xfrm>
            <a:off x="1543425" y="835724"/>
            <a:ext cx="6941399" cy="450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School Improvement Plan is a written document that shows: </a:t>
            </a:r>
          </a:p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School demographics</a:t>
            </a:r>
          </a:p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Teacher Demographics</a:t>
            </a:r>
          </a:p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School Test Scores (District CFA’s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Iready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Benchmarks, TCAP)</a:t>
            </a:r>
          </a:p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Chronic absenteeism</a:t>
            </a:r>
          </a:p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Goals for improving academic achievement in reading, math, early literacy, and chronic absenteeism</a:t>
            </a:r>
          </a:p>
          <a:p>
            <a:pPr marL="3429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Action plans to improve in areas that need to be strengthened</a:t>
            </a:r>
          </a:p>
          <a:p>
            <a:pPr lvl="1" eaLnBrk="1" hangingPunct="1">
              <a:lnSpc>
                <a:spcPct val="90000"/>
              </a:lnSpc>
            </a:pP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3" name="Picture 2" descr="A wolf head with blue eyes&#10;&#10;Description automatically generated">
            <a:extLst>
              <a:ext uri="{FF2B5EF4-FFF2-40B4-BE49-F238E27FC236}">
                <a16:creationId xmlns:a16="http://schemas.microsoft.com/office/drawing/2014/main" id="{F5B00B71-9D08-133F-B416-CD9B2B18D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05" y="447575"/>
            <a:ext cx="1139521" cy="12217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/>
          <p:nvPr/>
        </p:nvSpPr>
        <p:spPr>
          <a:xfrm>
            <a:off x="309250" y="320250"/>
            <a:ext cx="8568300" cy="4503000"/>
          </a:xfrm>
          <a:prstGeom prst="rect">
            <a:avLst/>
          </a:prstGeom>
          <a:noFill/>
          <a:ln w="762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9"/>
          <p:cNvSpPr txBox="1"/>
          <p:nvPr/>
        </p:nvSpPr>
        <p:spPr>
          <a:xfrm>
            <a:off x="1722474" y="464175"/>
            <a:ext cx="6863324" cy="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District/School Progress AYP Status:</a:t>
            </a:r>
            <a:endParaRPr sz="35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659175" y="1967525"/>
            <a:ext cx="7080900" cy="20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28EF20-C07C-864B-8BA4-9B923755B51E}"/>
              </a:ext>
            </a:extLst>
          </p:cNvPr>
          <p:cNvSpPr txBox="1"/>
          <p:nvPr/>
        </p:nvSpPr>
        <p:spPr>
          <a:xfrm>
            <a:off x="1913060" y="1049774"/>
            <a:ext cx="66727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>
              <a:buClr>
                <a:schemeClr val="tx1">
                  <a:shade val="95000"/>
                </a:schemeClr>
              </a:buClr>
              <a:defRPr/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from 2023-24</a:t>
            </a:r>
          </a:p>
          <a:p>
            <a:pPr marL="422910" indent="-285750"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Macon Hall’s Performance Scorecard Rating: Not Available yet</a:t>
            </a:r>
          </a:p>
          <a:p>
            <a:pPr marL="137160">
              <a:buClr>
                <a:schemeClr val="tx1">
                  <a:shade val="95000"/>
                </a:schemeClr>
              </a:buClr>
              <a:defRPr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Improve We Are:</a:t>
            </a:r>
          </a:p>
          <a:p>
            <a:pPr marL="868680" lvl="1" indent="-283464">
              <a:buFont typeface="Wingdings 2"/>
              <a:buChar char=""/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Implementing the Reading Wonder’s,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IReady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and the new Envision Math Curriculum with fidelity</a:t>
            </a:r>
          </a:p>
          <a:p>
            <a:pPr marL="868680" lvl="1" indent="-283464">
              <a:buFont typeface="Wingdings 2"/>
              <a:buChar char=""/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Tracking Reading/Math Data and Reteaching non-mastered standards/objectives</a:t>
            </a:r>
          </a:p>
          <a:p>
            <a:pPr marL="868680" lvl="1" indent="-283464">
              <a:buFont typeface="Wingdings 2"/>
              <a:buChar char=""/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Professional Development geared towards improving literacy and numeracy</a:t>
            </a:r>
          </a:p>
          <a:p>
            <a:pPr marL="868680" lvl="1" indent="-283464">
              <a:buFont typeface="Wingdings 2"/>
              <a:buChar char=""/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Departmentalization in Grades 2-5</a:t>
            </a:r>
          </a:p>
          <a:p>
            <a:pPr marL="868680" lvl="1" indent="-283464">
              <a:buFont typeface="Wingdings 2"/>
              <a:buChar char=""/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Response to Intervention- </a:t>
            </a:r>
          </a:p>
          <a:p>
            <a:pPr marL="868680" lvl="1" indent="-283464">
              <a:buFont typeface="Wingdings 2"/>
              <a:buChar char=""/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Tracking absenteeism rates for frequent truant students</a:t>
            </a:r>
          </a:p>
        </p:txBody>
      </p:sp>
      <p:pic>
        <p:nvPicPr>
          <p:cNvPr id="3" name="Picture 2" descr="A wolf head with blue eyes&#10;&#10;Description automatically generated">
            <a:extLst>
              <a:ext uri="{FF2B5EF4-FFF2-40B4-BE49-F238E27FC236}">
                <a16:creationId xmlns:a16="http://schemas.microsoft.com/office/drawing/2014/main" id="{E1FF5061-B5F7-8C74-0B3A-336D92A1B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05" y="447575"/>
            <a:ext cx="1414501" cy="13918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/>
          <p:nvPr/>
        </p:nvSpPr>
        <p:spPr>
          <a:xfrm>
            <a:off x="309250" y="320250"/>
            <a:ext cx="8568300" cy="4503000"/>
          </a:xfrm>
          <a:prstGeom prst="rect">
            <a:avLst/>
          </a:prstGeom>
          <a:noFill/>
          <a:ln w="762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0"/>
          <p:cNvSpPr txBox="1"/>
          <p:nvPr/>
        </p:nvSpPr>
        <p:spPr>
          <a:xfrm>
            <a:off x="1392864" y="464175"/>
            <a:ext cx="7484685" cy="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Opportunities for Parent Engagement: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92D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1652022" y="995569"/>
            <a:ext cx="7113627" cy="4078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Grandparent’s Day September 11( A-L) September 12( M-Z)</a:t>
            </a:r>
            <a:endParaRPr lang="en-US" sz="24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Family literacy Nights: Spooktacular October 24 5-7 pm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Family Literacy Trainings: October 3, January 16, March 6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Assisting with creating the Family Engagement Plan and School Compact May 2025</a:t>
            </a:r>
            <a:endParaRPr sz="2100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Picture 1" descr="A wolf head with blue eyes&#10;&#10;Description automatically generated">
            <a:extLst>
              <a:ext uri="{FF2B5EF4-FFF2-40B4-BE49-F238E27FC236}">
                <a16:creationId xmlns:a16="http://schemas.microsoft.com/office/drawing/2014/main" id="{46BFE381-8E41-C65D-1691-9EC045AE7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06" y="447574"/>
            <a:ext cx="1153460" cy="11047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13961</TotalTime>
  <Words>1388</Words>
  <Application>Microsoft Macintosh PowerPoint</Application>
  <PresentationFormat>On-screen Show (16:9)</PresentationFormat>
  <Paragraphs>143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Helvetica</vt:lpstr>
      <vt:lpstr>Century Gothic</vt:lpstr>
      <vt:lpstr>Wingdings 3</vt:lpstr>
      <vt:lpstr>Arial</vt:lpstr>
      <vt:lpstr>Wingdings 2</vt:lpstr>
      <vt:lpstr>Open Sans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LOKITA M GLOVER</dc:creator>
  <cp:lastModifiedBy>MADISON  YOUNG</cp:lastModifiedBy>
  <cp:revision>31</cp:revision>
  <dcterms:modified xsi:type="dcterms:W3CDTF">2024-12-02T02:46:00Z</dcterms:modified>
</cp:coreProperties>
</file>