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3" r:id="rId1"/>
  </p:sldMasterIdLst>
  <p:notesMasterIdLst>
    <p:notesMasterId r:id="rId23"/>
  </p:notesMasterIdLst>
  <p:sldIdLst>
    <p:sldId id="443" r:id="rId2"/>
    <p:sldId id="438" r:id="rId3"/>
    <p:sldId id="455" r:id="rId4"/>
    <p:sldId id="473" r:id="rId5"/>
    <p:sldId id="464" r:id="rId6"/>
    <p:sldId id="484" r:id="rId7"/>
    <p:sldId id="471" r:id="rId8"/>
    <p:sldId id="474" r:id="rId9"/>
    <p:sldId id="475" r:id="rId10"/>
    <p:sldId id="485" r:id="rId11"/>
    <p:sldId id="431" r:id="rId12"/>
    <p:sldId id="476" r:id="rId13"/>
    <p:sldId id="477" r:id="rId14"/>
    <p:sldId id="486" r:id="rId15"/>
    <p:sldId id="478" r:id="rId16"/>
    <p:sldId id="479" r:id="rId17"/>
    <p:sldId id="480" r:id="rId18"/>
    <p:sldId id="487" r:id="rId19"/>
    <p:sldId id="481" r:id="rId20"/>
    <p:sldId id="482" r:id="rId21"/>
    <p:sldId id="483" r:id="rId2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Untitled Section" id="{D973B472-A84D-074B-9581-5258CCF4B0E2}">
          <p14:sldIdLst>
            <p14:sldId id="443"/>
            <p14:sldId id="438"/>
            <p14:sldId id="455"/>
            <p14:sldId id="473"/>
            <p14:sldId id="464"/>
            <p14:sldId id="484"/>
            <p14:sldId id="471"/>
            <p14:sldId id="474"/>
            <p14:sldId id="475"/>
            <p14:sldId id="485"/>
            <p14:sldId id="431"/>
            <p14:sldId id="476"/>
            <p14:sldId id="477"/>
            <p14:sldId id="486"/>
            <p14:sldId id="478"/>
            <p14:sldId id="479"/>
            <p14:sldId id="480"/>
            <p14:sldId id="487"/>
            <p14:sldId id="481"/>
            <p14:sldId id="482"/>
            <p14:sldId id="483"/>
          </p14:sldIdLst>
        </p14:section>
      </p14:sectionLst>
    </p:ex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609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4000"/>
    <a:srgbClr val="0000FF"/>
    <a:srgbClr val="FF6FCF"/>
    <a:srgbClr val="8000FF"/>
    <a:srgbClr val="66FFCC"/>
    <a:srgbClr val="008080"/>
    <a:srgbClr val="00FF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3CB087DD-19A6-4A5E-B2FC-530D6B8E557C}">
  <a:tblStyle styleId="{3CB087DD-19A6-4A5E-B2FC-530D6B8E557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 showComments="0">
  <p:normalViewPr>
    <p:restoredLeft sz="15705" autoAdjust="0"/>
    <p:restoredTop sz="94660"/>
  </p:normalViewPr>
  <p:slideViewPr>
    <p:cSldViewPr snapToGrid="0">
      <p:cViewPr varScale="1">
        <p:scale>
          <a:sx n="82" d="100"/>
          <a:sy n="82" d="100"/>
        </p:scale>
        <p:origin x="-120" y="-720"/>
      </p:cViewPr>
      <p:guideLst>
        <p:guide orient="horz" pos="1620"/>
        <p:guide orient="horz" pos="60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555589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1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4.jp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5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5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4.jp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7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5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8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9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20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4.jp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21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5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4.jp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5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4.jp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5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9443" y="1237534"/>
            <a:ext cx="7163784" cy="1261884"/>
          </a:xfrm>
          <a:prstGeom prst="rect">
            <a:avLst/>
          </a:prstGeom>
          <a:ln w="76200" cmpd="tri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Chalkboard"/>
                <a:cs typeface="Chalkboard"/>
              </a:rPr>
              <a:t>TN Foundational Literacy </a:t>
            </a:r>
          </a:p>
          <a:p>
            <a:pPr algn="ctr"/>
            <a:r>
              <a:rPr lang="en-US" sz="2800" dirty="0" smtClean="0">
                <a:latin typeface="Chalkboard"/>
                <a:cs typeface="Chalkboard"/>
              </a:rPr>
              <a:t>February 17-21, 2025</a:t>
            </a:r>
            <a:endParaRPr lang="en-US" sz="2800" dirty="0">
              <a:latin typeface="Chalkboard"/>
              <a:cs typeface="Chalkboard"/>
            </a:endParaRPr>
          </a:p>
        </p:txBody>
      </p:sp>
      <p:pic>
        <p:nvPicPr>
          <p:cNvPr id="3" name="Picture 2" descr="Student Presenti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1778" y="2787262"/>
            <a:ext cx="2168977" cy="2242254"/>
          </a:xfrm>
          <a:prstGeom prst="rect">
            <a:avLst/>
          </a:prstGeom>
        </p:spPr>
      </p:pic>
      <p:pic>
        <p:nvPicPr>
          <p:cNvPr id="4" name="Picture 3" descr="Children Reading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52" y="2732681"/>
            <a:ext cx="2815568" cy="2175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104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40414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Hh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Jj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Ll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Mm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Ee</a:t>
            </a:r>
            <a:endParaRPr lang="en-US" sz="2800" b="1" dirty="0" smtClean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508218" y="2710576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they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said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she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825737" y="1505837"/>
            <a:ext cx="1936296" cy="263286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1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one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652323" y="1016000"/>
            <a:ext cx="1920569" cy="312270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green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oval</a:t>
            </a: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835856" y="4588664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enough!”</a:t>
            </a:r>
            <a:endParaRPr lang="en-US"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Wednesday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February 19,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015822" y="4217558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112246" y="363668"/>
            <a:ext cx="903134" cy="676478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5154706" y="1912471"/>
            <a:ext cx="914400" cy="1404470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7657332" y="3080435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759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081059" y="1856199"/>
            <a:ext cx="2883647" cy="190741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122706" y="1852706"/>
            <a:ext cx="2749176" cy="239059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165794" y="2048104"/>
            <a:ext cx="2807499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made, fade, _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leg, peg, _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gate, weight, _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soup, coup, _</a:t>
            </a:r>
          </a:p>
        </p:txBody>
      </p:sp>
      <p:sp>
        <p:nvSpPr>
          <p:cNvPr id="399" name="Google Shape;399;p30"/>
          <p:cNvSpPr txBox="1"/>
          <p:nvPr/>
        </p:nvSpPr>
        <p:spPr>
          <a:xfrm>
            <a:off x="6102453" y="1299882"/>
            <a:ext cx="2831127" cy="535127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30701" y="2074239"/>
            <a:ext cx="2731499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chunk + y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speed + y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mud + y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fun + y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crab + y</a:t>
            </a:r>
          </a:p>
        </p:txBody>
      </p:sp>
      <p:sp>
        <p:nvSpPr>
          <p:cNvPr id="402" name="Google Shape;402;p30"/>
          <p:cNvSpPr/>
          <p:nvPr/>
        </p:nvSpPr>
        <p:spPr>
          <a:xfrm>
            <a:off x="164353" y="1837765"/>
            <a:ext cx="2808941" cy="224117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164354" y="1329764"/>
            <a:ext cx="2808940" cy="45935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20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3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6" name="Google Shape;403;p30"/>
          <p:cNvSpPr txBox="1"/>
          <p:nvPr/>
        </p:nvSpPr>
        <p:spPr>
          <a:xfrm>
            <a:off x="3115678" y="1314823"/>
            <a:ext cx="2761289" cy="522941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latin typeface="Chalkboard"/>
                <a:ea typeface="Neucha"/>
                <a:cs typeface="Chalkboard"/>
                <a:sym typeface="Neucha"/>
              </a:rPr>
              <a:t>Adding Syllables</a:t>
            </a:r>
            <a:endParaRPr sz="18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1" name="Google Shape;401;p30"/>
          <p:cNvSpPr txBox="1"/>
          <p:nvPr/>
        </p:nvSpPr>
        <p:spPr>
          <a:xfrm>
            <a:off x="6066118" y="2044700"/>
            <a:ext cx="2911762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 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w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e</a:t>
            </a:r>
          </a:p>
          <a:p>
            <a:pPr marL="45720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 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t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oe</a:t>
            </a:r>
          </a:p>
          <a:p>
            <a:pPr marL="45720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 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h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e</a:t>
            </a:r>
            <a:endParaRPr lang="hu-HU" sz="3200" dirty="0">
              <a:latin typeface="Chalkboard"/>
              <a:ea typeface="Lato"/>
              <a:cs typeface="Chalkboard"/>
              <a:sym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2599813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4" grpId="0" animBg="1"/>
      <p:bldP spid="26" grpId="0" animBg="1"/>
      <p:bldP spid="3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5463513" y="1885739"/>
            <a:ext cx="2835120" cy="19677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5485384" y="1358800"/>
            <a:ext cx="2783715" cy="430320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Medial Sound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20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</a:t>
            </a:r>
            <a:r>
              <a:rPr lang="en-US" sz="1100" dirty="0">
                <a:latin typeface="Chalkboard"/>
                <a:ea typeface="Neucha"/>
                <a:cs typeface="Chalkboard"/>
                <a:sym typeface="Neucha"/>
              </a:rPr>
              <a:t>3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217826" y="28125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35" name="Google Shape;432;p31"/>
          <p:cNvSpPr txBox="1"/>
          <p:nvPr/>
        </p:nvSpPr>
        <p:spPr>
          <a:xfrm>
            <a:off x="575884" y="1189424"/>
            <a:ext cx="2849885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6" name="Google Shape;431;p31"/>
          <p:cNvSpPr/>
          <p:nvPr/>
        </p:nvSpPr>
        <p:spPr>
          <a:xfrm>
            <a:off x="561116" y="1811891"/>
            <a:ext cx="2849887" cy="1820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430;p31"/>
          <p:cNvSpPr txBox="1"/>
          <p:nvPr/>
        </p:nvSpPr>
        <p:spPr>
          <a:xfrm>
            <a:off x="635854" y="2060805"/>
            <a:ext cx="2870947" cy="287074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>
              <a:lnSpc>
                <a:spcPct val="150000"/>
              </a:lnSpc>
            </a:pPr>
            <a:r>
              <a:rPr lang="en-US" sz="3200" dirty="0">
                <a:latin typeface="Chalkboard"/>
                <a:ea typeface="Lato"/>
                <a:cs typeface="Chalkboard"/>
                <a:sym typeface="Lato"/>
              </a:rPr>
              <a:t> 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w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e</a:t>
            </a:r>
            <a:endParaRPr lang="en-US" sz="3200" strike="sngStrike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>
              <a:lnSpc>
                <a:spcPct val="150000"/>
              </a:lnSpc>
            </a:pPr>
            <a:r>
              <a:rPr lang="en-US" sz="3200" dirty="0">
                <a:latin typeface="Chalkboard"/>
                <a:ea typeface="Lato"/>
                <a:cs typeface="Chalkboard"/>
                <a:sym typeface="Lato"/>
              </a:rPr>
              <a:t>   t</a:t>
            </a:r>
            <a:r>
              <a:rPr lang="en-US" sz="3200" strike="sngStrike" dirty="0">
                <a:latin typeface="Chalkboard"/>
                <a:ea typeface="Lato"/>
                <a:cs typeface="Chalkboard"/>
                <a:sym typeface="Lato"/>
              </a:rPr>
              <a:t>o</a:t>
            </a:r>
            <a:r>
              <a:rPr lang="en-US" sz="3200" dirty="0">
                <a:latin typeface="Chalkboard"/>
                <a:ea typeface="Lato"/>
                <a:cs typeface="Chalkboard"/>
                <a:sym typeface="Lato"/>
              </a:rPr>
              <a:t>e</a:t>
            </a:r>
          </a:p>
          <a:p>
            <a:pPr marL="457200" lvl="0">
              <a:lnSpc>
                <a:spcPct val="150000"/>
              </a:lnSpc>
            </a:pPr>
            <a:r>
              <a:rPr lang="en-US" sz="3200" dirty="0">
                <a:latin typeface="Chalkboard"/>
                <a:ea typeface="Lato"/>
                <a:cs typeface="Chalkboard"/>
                <a:sym typeface="Lato"/>
              </a:rPr>
              <a:t>   h</a:t>
            </a:r>
            <a:r>
              <a:rPr lang="en-US" sz="3200" strike="sngStrike" dirty="0">
                <a:latin typeface="Chalkboard"/>
                <a:ea typeface="Lato"/>
                <a:cs typeface="Chalkboard"/>
                <a:sym typeface="Lato"/>
              </a:rPr>
              <a:t>e</a:t>
            </a:r>
            <a:endParaRPr lang="hu-HU" sz="3200" strike="sngStrike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2" name="Google Shape;404;p30"/>
          <p:cNvSpPr txBox="1"/>
          <p:nvPr/>
        </p:nvSpPr>
        <p:spPr>
          <a:xfrm>
            <a:off x="5519654" y="2131521"/>
            <a:ext cx="2783715" cy="2816282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h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u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g, c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u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t</a:t>
            </a:r>
          </a:p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p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ss, gn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t</a:t>
            </a:r>
          </a:p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h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i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m, c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u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b</a:t>
            </a:r>
            <a:endParaRPr lang="en-US" sz="32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4" name="Picture 3" descr="Girl speaking.jp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5393" y="2702830"/>
            <a:ext cx="1548959" cy="199718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784351" y="2375648"/>
            <a:ext cx="3287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7787340" y="2976284"/>
            <a:ext cx="445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800" dirty="0"/>
          </a:p>
        </p:txBody>
      </p:sp>
      <p:sp>
        <p:nvSpPr>
          <p:cNvPr id="30" name="TextBox 29"/>
          <p:cNvSpPr txBox="1"/>
          <p:nvPr/>
        </p:nvSpPr>
        <p:spPr>
          <a:xfrm>
            <a:off x="7787338" y="3573930"/>
            <a:ext cx="445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0614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" grpId="0" animBg="1"/>
      <p:bldP spid="35" grpId="0" animBg="1"/>
      <p:bldP spid="37" grpId="0" animBg="1"/>
      <p:bldP spid="4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649715" y="1772348"/>
            <a:ext cx="7235462" cy="280622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2955674" y="1211204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679247" y="2117299"/>
            <a:ext cx="7176397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b="1" dirty="0">
                <a:latin typeface="Chalkboard"/>
                <a:cs typeface="Chalkboard"/>
              </a:rPr>
              <a:t>Dizzy dogs drool </a:t>
            </a:r>
            <a:r>
              <a:rPr lang="en-US" sz="2800" dirty="0">
                <a:latin typeface="Chalkboard"/>
                <a:cs typeface="Chalkboard"/>
              </a:rPr>
              <a:t>and cats rule. </a:t>
            </a:r>
          </a:p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750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20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</a:t>
            </a:r>
            <a:r>
              <a:rPr lang="en-US" sz="1100" dirty="0">
                <a:latin typeface="Chalkboard"/>
                <a:ea typeface="Neucha"/>
                <a:cs typeface="Chalkboard"/>
                <a:sym typeface="Neucha"/>
              </a:rPr>
              <a:t>3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570" y="3319551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100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" grpId="0" animBg="1"/>
      <p:bldP spid="43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40414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Hh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Jj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Ll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Mm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Ee</a:t>
            </a:r>
            <a:endParaRPr lang="en-US" sz="2800" b="1" dirty="0" smtClean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508218" y="2710576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they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said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she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825737" y="1505837"/>
            <a:ext cx="1936296" cy="263286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1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one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652323" y="1016000"/>
            <a:ext cx="1920569" cy="312270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green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oval</a:t>
            </a: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835856" y="4588664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enough!”</a:t>
            </a:r>
            <a:endParaRPr lang="en-US"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Thursday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February 20,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015822" y="4217558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112246" y="363668"/>
            <a:ext cx="903134" cy="676478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5154706" y="1912471"/>
            <a:ext cx="914400" cy="1404470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7657332" y="3080435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522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5991412" y="1807882"/>
            <a:ext cx="2973294" cy="239059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137647" y="1733177"/>
            <a:ext cx="2719294" cy="283882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165795" y="2048104"/>
            <a:ext cx="2732794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soup, hoop, _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peel, meal, _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mail, sail, _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hose, nose, _</a:t>
            </a:r>
            <a:endParaRPr lang="en-US" sz="2200" dirty="0" smtClean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99" name="Google Shape;399;p30"/>
          <p:cNvSpPr txBox="1"/>
          <p:nvPr/>
        </p:nvSpPr>
        <p:spPr>
          <a:xfrm>
            <a:off x="6036235" y="1195294"/>
            <a:ext cx="2898589" cy="612588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30701" y="1987176"/>
            <a:ext cx="2731499" cy="2906463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dirt + y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spook + y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cloud + y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crust + y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rain + y</a:t>
            </a:r>
            <a:endParaRPr lang="en-US" sz="26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164354" y="1807882"/>
            <a:ext cx="2719294" cy="194236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134472" y="1240118"/>
            <a:ext cx="2744948" cy="54900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807134" y="0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805329" y="251254"/>
            <a:ext cx="1046400" cy="69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20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4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114462" y="148334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6" name="Google Shape;403;p30"/>
          <p:cNvSpPr txBox="1"/>
          <p:nvPr/>
        </p:nvSpPr>
        <p:spPr>
          <a:xfrm>
            <a:off x="3107763" y="1165412"/>
            <a:ext cx="2723631" cy="544792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Adding Syllables</a:t>
            </a:r>
            <a:endParaRPr lang="en-US"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1" name="Google Shape;401;p30"/>
          <p:cNvSpPr txBox="1"/>
          <p:nvPr/>
        </p:nvSpPr>
        <p:spPr>
          <a:xfrm>
            <a:off x="6007053" y="2074239"/>
            <a:ext cx="2941294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 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d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ay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 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m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oo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 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s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ee</a:t>
            </a:r>
          </a:p>
        </p:txBody>
      </p:sp>
    </p:spTree>
    <p:extLst>
      <p:ext uri="{BB962C8B-B14F-4D97-AF65-F5344CB8AC3E}">
        <p14:creationId xmlns:p14="http://schemas.microsoft.com/office/powerpoint/2010/main" val="4256192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4" grpId="0" animBg="1"/>
      <p:bldP spid="26" grpId="0" animBg="1"/>
      <p:bldP spid="3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5463513" y="1807882"/>
            <a:ext cx="2835120" cy="328706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5485384" y="1358800"/>
            <a:ext cx="2783715" cy="430320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Medial Sound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20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4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217826" y="28125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35" name="Google Shape;432;p31"/>
          <p:cNvSpPr txBox="1"/>
          <p:nvPr/>
        </p:nvSpPr>
        <p:spPr>
          <a:xfrm>
            <a:off x="575884" y="1189424"/>
            <a:ext cx="3100912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6" name="Google Shape;431;p31"/>
          <p:cNvSpPr/>
          <p:nvPr/>
        </p:nvSpPr>
        <p:spPr>
          <a:xfrm>
            <a:off x="605415" y="1733176"/>
            <a:ext cx="3100914" cy="298824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430;p31"/>
          <p:cNvSpPr txBox="1"/>
          <p:nvPr/>
        </p:nvSpPr>
        <p:spPr>
          <a:xfrm>
            <a:off x="635854" y="2060805"/>
            <a:ext cx="3085241" cy="287074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>
              <a:lnSpc>
                <a:spcPct val="130000"/>
              </a:lnSpc>
            </a:pP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 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 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</a:t>
            </a:r>
            <a:r>
              <a:rPr lang="en-US" sz="3200" dirty="0">
                <a:latin typeface="Chalkboard"/>
                <a:ea typeface="Lato"/>
                <a:cs typeface="Chalkboard"/>
                <a:sym typeface="Lato"/>
              </a:rPr>
              <a:t>d</a:t>
            </a:r>
            <a:r>
              <a:rPr lang="en-US" sz="3200" strike="sngStrike" dirty="0">
                <a:latin typeface="Chalkboard"/>
                <a:ea typeface="Lato"/>
                <a:cs typeface="Chalkboard"/>
                <a:sym typeface="Lato"/>
              </a:rPr>
              <a:t>ay</a:t>
            </a:r>
          </a:p>
          <a:p>
            <a:pPr marL="457200" lvl="0">
              <a:lnSpc>
                <a:spcPct val="130000"/>
              </a:lnSpc>
            </a:pPr>
            <a:r>
              <a:rPr lang="en-US" sz="3200" dirty="0">
                <a:latin typeface="Chalkboard"/>
                <a:ea typeface="Lato"/>
                <a:cs typeface="Chalkboard"/>
                <a:sym typeface="Lato"/>
              </a:rPr>
              <a:t>   m</a:t>
            </a:r>
            <a:r>
              <a:rPr lang="en-US" sz="3200" strike="sngStrike" dirty="0">
                <a:latin typeface="Chalkboard"/>
                <a:ea typeface="Lato"/>
                <a:cs typeface="Chalkboard"/>
                <a:sym typeface="Lato"/>
              </a:rPr>
              <a:t>oo</a:t>
            </a:r>
          </a:p>
          <a:p>
            <a:pPr marL="457200" lvl="0">
              <a:lnSpc>
                <a:spcPct val="130000"/>
              </a:lnSpc>
            </a:pPr>
            <a:r>
              <a:rPr lang="en-US" sz="3200" dirty="0">
                <a:latin typeface="Chalkboard"/>
                <a:ea typeface="Lato"/>
                <a:cs typeface="Chalkboard"/>
                <a:sym typeface="Lato"/>
              </a:rPr>
              <a:t>   s</a:t>
            </a:r>
            <a:r>
              <a:rPr lang="en-US" sz="3200" strike="sngStrike" dirty="0">
                <a:latin typeface="Chalkboard"/>
                <a:ea typeface="Lato"/>
                <a:cs typeface="Chalkboard"/>
                <a:sym typeface="Lato"/>
              </a:rPr>
              <a:t>ee</a:t>
            </a:r>
          </a:p>
        </p:txBody>
      </p:sp>
      <p:sp>
        <p:nvSpPr>
          <p:cNvPr id="42" name="Google Shape;404;p30"/>
          <p:cNvSpPr txBox="1"/>
          <p:nvPr/>
        </p:nvSpPr>
        <p:spPr>
          <a:xfrm>
            <a:off x="5519654" y="2131521"/>
            <a:ext cx="2783715" cy="2816282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g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u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m, h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o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p</a:t>
            </a:r>
          </a:p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b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u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n, t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u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ck</a:t>
            </a:r>
          </a:p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m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th, l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ck</a:t>
            </a:r>
            <a:endParaRPr lang="en-US" sz="32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4" name="Picture 3" descr="Girl speaking.jp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5393" y="2702830"/>
            <a:ext cx="1548959" cy="199718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664823" y="2375646"/>
            <a:ext cx="4631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7652870" y="2991222"/>
            <a:ext cx="4601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800" dirty="0"/>
          </a:p>
        </p:txBody>
      </p:sp>
      <p:sp>
        <p:nvSpPr>
          <p:cNvPr id="30" name="TextBox 29"/>
          <p:cNvSpPr txBox="1"/>
          <p:nvPr/>
        </p:nvSpPr>
        <p:spPr>
          <a:xfrm>
            <a:off x="7640916" y="3606798"/>
            <a:ext cx="5020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96331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" grpId="0" animBg="1"/>
      <p:bldP spid="35" grpId="0" animBg="1"/>
      <p:bldP spid="37" grpId="0" animBg="1"/>
      <p:bldP spid="4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649715" y="1772348"/>
            <a:ext cx="7235462" cy="280622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2955674" y="1211204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679422" y="2132068"/>
            <a:ext cx="7176397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b="1" dirty="0">
                <a:latin typeface="Chalkboard"/>
                <a:cs typeface="Chalkboard"/>
              </a:rPr>
              <a:t>Backward Bill backed </a:t>
            </a:r>
            <a:r>
              <a:rPr lang="en-US" sz="2800" dirty="0">
                <a:latin typeface="Chalkboard"/>
                <a:cs typeface="Chalkboard"/>
              </a:rPr>
              <a:t>down the hill. </a:t>
            </a:r>
          </a:p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750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20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4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570" y="3319551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452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" grpId="0" animBg="1"/>
      <p:bldP spid="43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40414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Hh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Jj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Ll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Mm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Ee</a:t>
            </a:r>
            <a:endParaRPr lang="en-US" sz="2800" b="1" dirty="0" smtClean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508218" y="2710576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they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said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she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825737" y="1505837"/>
            <a:ext cx="1936296" cy="263286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1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one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652323" y="1016000"/>
            <a:ext cx="1920569" cy="312270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green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oval</a:t>
            </a: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835856" y="4588664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enough!”</a:t>
            </a:r>
            <a:endParaRPr lang="en-US"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Friday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February 21,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076741" y="4211421"/>
            <a:ext cx="1182840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112246" y="363668"/>
            <a:ext cx="903134" cy="676478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5154706" y="1912471"/>
            <a:ext cx="914400" cy="1404470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7657332" y="3080435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193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095999" y="1733177"/>
            <a:ext cx="2913529" cy="328706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197412" y="1748117"/>
            <a:ext cx="2674470" cy="268941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165794" y="2048104"/>
            <a:ext cx="2852323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 smtClean="0">
                <a:latin typeface="Chalkboard"/>
                <a:ea typeface="Lato"/>
                <a:cs typeface="Chalkboard"/>
                <a:sym typeface="Lato"/>
              </a:rPr>
              <a:t>wood, good, _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 smtClean="0">
                <a:latin typeface="Chalkboard"/>
                <a:ea typeface="Lato"/>
                <a:cs typeface="Chalkboard"/>
                <a:sym typeface="Lato"/>
              </a:rPr>
              <a:t>fed, red, _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 smtClean="0">
                <a:latin typeface="Chalkboard"/>
                <a:ea typeface="Lato"/>
                <a:cs typeface="Chalkboard"/>
                <a:sym typeface="Lato"/>
              </a:rPr>
              <a:t>lime, dime, _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 smtClean="0">
                <a:latin typeface="Chalkboard"/>
                <a:ea typeface="Lato"/>
                <a:cs typeface="Chalkboard"/>
                <a:sym typeface="Lato"/>
              </a:rPr>
              <a:t>cut, what, _</a:t>
            </a:r>
          </a:p>
        </p:txBody>
      </p:sp>
      <p:sp>
        <p:nvSpPr>
          <p:cNvPr id="399" name="Google Shape;399;p30"/>
          <p:cNvSpPr txBox="1"/>
          <p:nvPr/>
        </p:nvSpPr>
        <p:spPr>
          <a:xfrm>
            <a:off x="6102453" y="1374588"/>
            <a:ext cx="2907075" cy="416112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212352" y="2044356"/>
            <a:ext cx="2664789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sad + </a:t>
            </a:r>
            <a:r>
              <a:rPr lang="en-US" sz="2600" dirty="0" err="1" smtClean="0">
                <a:latin typeface="Chalkboard"/>
                <a:ea typeface="Lato"/>
                <a:cs typeface="Chalkboard"/>
                <a:sym typeface="Lato"/>
              </a:rPr>
              <a:t>ly</a:t>
            </a:r>
            <a:endParaRPr lang="en-US" sz="26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wild + </a:t>
            </a:r>
            <a:r>
              <a:rPr lang="en-US" sz="2600" dirty="0" err="1" smtClean="0">
                <a:latin typeface="Chalkboard"/>
                <a:ea typeface="Lato"/>
                <a:cs typeface="Chalkboard"/>
                <a:sym typeface="Lato"/>
              </a:rPr>
              <a:t>ly</a:t>
            </a:r>
            <a:endParaRPr lang="en-US" sz="26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most + </a:t>
            </a:r>
            <a:r>
              <a:rPr lang="en-US" sz="2600" dirty="0" err="1" smtClean="0">
                <a:latin typeface="Chalkboard"/>
                <a:ea typeface="Lato"/>
                <a:cs typeface="Chalkboard"/>
                <a:sym typeface="Lato"/>
              </a:rPr>
              <a:t>ly</a:t>
            </a:r>
            <a:endParaRPr lang="en-US" sz="26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dear + </a:t>
            </a:r>
            <a:r>
              <a:rPr lang="en-US" sz="2600" dirty="0" err="1" smtClean="0">
                <a:latin typeface="Chalkboard"/>
                <a:ea typeface="Lato"/>
                <a:cs typeface="Chalkboard"/>
                <a:sym typeface="Lato"/>
              </a:rPr>
              <a:t>ly</a:t>
            </a:r>
            <a:endParaRPr lang="en-US" sz="26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part + </a:t>
            </a:r>
            <a:r>
              <a:rPr lang="en-US" sz="2600" dirty="0" err="1" smtClean="0">
                <a:latin typeface="Chalkboard"/>
                <a:ea typeface="Lato"/>
                <a:cs typeface="Chalkboard"/>
                <a:sym typeface="Lato"/>
              </a:rPr>
              <a:t>ly</a:t>
            </a:r>
            <a:endParaRPr lang="en-US" sz="26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149412" y="1822823"/>
            <a:ext cx="2853764" cy="224117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164353" y="1306763"/>
            <a:ext cx="2838823" cy="48235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20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</a:t>
            </a:r>
            <a:r>
              <a:rPr lang="en-US" sz="1100" dirty="0">
                <a:latin typeface="Chalkboard"/>
                <a:ea typeface="Neucha"/>
                <a:cs typeface="Chalkboard"/>
                <a:sym typeface="Neucha"/>
              </a:rPr>
              <a:t>5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6" name="Google Shape;403;p30"/>
          <p:cNvSpPr txBox="1"/>
          <p:nvPr/>
        </p:nvSpPr>
        <p:spPr>
          <a:xfrm>
            <a:off x="3212353" y="1308692"/>
            <a:ext cx="2659529" cy="506100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latin typeface="Chalkboard"/>
                <a:ea typeface="Neucha"/>
                <a:cs typeface="Chalkboard"/>
                <a:sym typeface="Neucha"/>
              </a:rPr>
              <a:t>Adding Syllables</a:t>
            </a:r>
            <a:endParaRPr sz="18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1" name="Google Shape;401;p30"/>
          <p:cNvSpPr txBox="1"/>
          <p:nvPr/>
        </p:nvSpPr>
        <p:spPr>
          <a:xfrm>
            <a:off x="6095651" y="2074239"/>
            <a:ext cx="2913878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 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b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ow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latin typeface="Chalkboard"/>
                <a:ea typeface="Lato"/>
                <a:cs typeface="Chalkboard"/>
                <a:sym typeface="Lato"/>
              </a:rPr>
              <a:t> 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kn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ee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latin typeface="Chalkboard"/>
                <a:ea typeface="Lato"/>
                <a:cs typeface="Chalkboard"/>
                <a:sym typeface="Lato"/>
              </a:rPr>
              <a:t> 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h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igh</a:t>
            </a:r>
            <a:endParaRPr lang="hu-HU" sz="3200" dirty="0">
              <a:latin typeface="Chalkboard"/>
              <a:ea typeface="Lato"/>
              <a:cs typeface="Chalkboard"/>
              <a:sym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3414068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4" grpId="0" animBg="1"/>
      <p:bldP spid="26" grpId="0" animBg="1"/>
      <p:bldP spid="3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40414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Hh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Jj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Ll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Mm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Ee</a:t>
            </a:r>
            <a:endParaRPr lang="en-US" sz="2800" b="1" dirty="0" smtClean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508218" y="2710576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they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said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she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825737" y="1505837"/>
            <a:ext cx="1936296" cy="263286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1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one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652323" y="1016000"/>
            <a:ext cx="1920569" cy="312270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green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oval</a:t>
            </a: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835856" y="4588664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enough!”</a:t>
            </a:r>
            <a:endParaRPr lang="en-US"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Monday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February 17,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015822" y="4217558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112246" y="363668"/>
            <a:ext cx="903134" cy="676478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5154706" y="1912471"/>
            <a:ext cx="914400" cy="1404470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7657332" y="3080435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487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5463513" y="1885739"/>
            <a:ext cx="2835120" cy="19677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5485384" y="1358800"/>
            <a:ext cx="2783715" cy="430320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Medial Sound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20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</a:t>
            </a:r>
            <a:r>
              <a:rPr lang="en-US" sz="1100" dirty="0">
                <a:latin typeface="Chalkboard"/>
                <a:ea typeface="Neucha"/>
                <a:cs typeface="Chalkboard"/>
                <a:sym typeface="Neucha"/>
              </a:rPr>
              <a:t>5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217826" y="28125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35" name="Google Shape;432;p31"/>
          <p:cNvSpPr txBox="1"/>
          <p:nvPr/>
        </p:nvSpPr>
        <p:spPr>
          <a:xfrm>
            <a:off x="605767" y="1294012"/>
            <a:ext cx="3278940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6" name="Google Shape;431;p31"/>
          <p:cNvSpPr/>
          <p:nvPr/>
        </p:nvSpPr>
        <p:spPr>
          <a:xfrm>
            <a:off x="605414" y="1797122"/>
            <a:ext cx="3279291" cy="294643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430;p31"/>
          <p:cNvSpPr txBox="1"/>
          <p:nvPr/>
        </p:nvSpPr>
        <p:spPr>
          <a:xfrm>
            <a:off x="620914" y="2120570"/>
            <a:ext cx="3248852" cy="287074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>
              <a:lnSpc>
                <a:spcPct val="130000"/>
              </a:lnSpc>
            </a:pP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  </a:t>
            </a:r>
            <a:r>
              <a:rPr lang="en-US" sz="3200" dirty="0">
                <a:latin typeface="Chalkboard"/>
                <a:ea typeface="Lato"/>
                <a:cs typeface="Chalkboard"/>
                <a:sym typeface="Lato"/>
              </a:rPr>
              <a:t>b</a:t>
            </a:r>
            <a:r>
              <a:rPr lang="en-US" sz="3200" strike="sngStrike" dirty="0">
                <a:latin typeface="Chalkboard"/>
                <a:ea typeface="Lato"/>
                <a:cs typeface="Chalkboard"/>
                <a:sym typeface="Lato"/>
              </a:rPr>
              <a:t>ow</a:t>
            </a:r>
          </a:p>
          <a:p>
            <a:pPr marL="457200" lvl="0">
              <a:lnSpc>
                <a:spcPct val="130000"/>
              </a:lnSpc>
            </a:pPr>
            <a:r>
              <a:rPr lang="en-US" sz="3200" dirty="0">
                <a:latin typeface="Chalkboard"/>
                <a:ea typeface="Lato"/>
                <a:cs typeface="Chalkboard"/>
                <a:sym typeface="Lato"/>
              </a:rPr>
              <a:t>   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kn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ee</a:t>
            </a:r>
            <a:endParaRPr lang="en-US" sz="3200" strike="sngStrike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>
              <a:lnSpc>
                <a:spcPct val="130000"/>
              </a:lnSpc>
            </a:pPr>
            <a:r>
              <a:rPr lang="en-US" sz="3200" dirty="0">
                <a:latin typeface="Chalkboard"/>
                <a:ea typeface="Lato"/>
                <a:cs typeface="Chalkboard"/>
                <a:sym typeface="Lato"/>
              </a:rPr>
              <a:t>   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h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igh</a:t>
            </a:r>
            <a:endParaRPr lang="hu-HU" sz="3200" strike="sngStrike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2" name="Google Shape;404;p30"/>
          <p:cNvSpPr txBox="1"/>
          <p:nvPr/>
        </p:nvSpPr>
        <p:spPr>
          <a:xfrm>
            <a:off x="5578719" y="2131521"/>
            <a:ext cx="2783715" cy="2816282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c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sh, r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n</a:t>
            </a:r>
          </a:p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p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o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d, n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o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t</a:t>
            </a:r>
          </a:p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s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u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m, b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i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n</a:t>
            </a:r>
            <a:endParaRPr lang="en-US" sz="32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4" name="Picture 3" descr="Girl speaking.jp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9293" y="2702830"/>
            <a:ext cx="1509059" cy="199718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784352" y="2390588"/>
            <a:ext cx="50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7772398" y="3050988"/>
            <a:ext cx="4601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800" dirty="0"/>
          </a:p>
        </p:txBody>
      </p:sp>
      <p:sp>
        <p:nvSpPr>
          <p:cNvPr id="30" name="TextBox 29"/>
          <p:cNvSpPr txBox="1"/>
          <p:nvPr/>
        </p:nvSpPr>
        <p:spPr>
          <a:xfrm>
            <a:off x="7790328" y="3651623"/>
            <a:ext cx="4870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75770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" grpId="0" animBg="1"/>
      <p:bldP spid="35" grpId="0" animBg="1"/>
      <p:bldP spid="37" grpId="0" animBg="1"/>
      <p:bldP spid="4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649715" y="1772348"/>
            <a:ext cx="7235462" cy="280622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2955674" y="1211204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634599" y="2132068"/>
            <a:ext cx="7176397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dirty="0">
                <a:latin typeface="Chalkboard"/>
                <a:cs typeface="Chalkboard"/>
              </a:rPr>
              <a:t>Purple </a:t>
            </a:r>
            <a:r>
              <a:rPr lang="en-US" sz="2800" b="1" dirty="0">
                <a:latin typeface="Chalkboard"/>
                <a:cs typeface="Chalkboard"/>
              </a:rPr>
              <a:t>penguins </a:t>
            </a:r>
            <a:r>
              <a:rPr lang="en-US" sz="2800" dirty="0">
                <a:latin typeface="Chalkboard"/>
                <a:cs typeface="Chalkboard"/>
              </a:rPr>
              <a:t>like </a:t>
            </a:r>
            <a:r>
              <a:rPr lang="en-US" sz="2800" b="1" dirty="0">
                <a:latin typeface="Chalkboard"/>
                <a:cs typeface="Chalkboard"/>
              </a:rPr>
              <a:t>pizza </a:t>
            </a:r>
            <a:r>
              <a:rPr lang="en-US" sz="2800" dirty="0">
                <a:latin typeface="Chalkboard"/>
                <a:cs typeface="Chalkboard"/>
              </a:rPr>
              <a:t>and </a:t>
            </a:r>
            <a:r>
              <a:rPr lang="en-US" sz="2800" b="1" dirty="0" smtClean="0">
                <a:latin typeface="Chalkboard"/>
                <a:cs typeface="Chalkboard"/>
              </a:rPr>
              <a:t>pickles. </a:t>
            </a:r>
            <a:endParaRPr lang="en-US" sz="2800" dirty="0">
              <a:latin typeface="Chalkboard"/>
              <a:cs typeface="Chalkboard"/>
            </a:endParaRPr>
          </a:p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Lato"/>
                <a:ea typeface="Lato"/>
                <a:cs typeface="Lato"/>
                <a:sym typeface="Lato"/>
              </a:rPr>
              <a:t>.</a:t>
            </a: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750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20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5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570" y="3319551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784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" grpId="0" animBg="1"/>
      <p:bldP spid="43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051175" y="1688353"/>
            <a:ext cx="2958353" cy="328706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182471" y="1718235"/>
            <a:ext cx="2569882" cy="328706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179294" y="2092413"/>
            <a:ext cx="2853765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hat, bat, _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went, dent, _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more, core, _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lake, snake, _</a:t>
            </a:r>
            <a:endParaRPr lang="en-US" sz="24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99" name="Google Shape;399;p30"/>
          <p:cNvSpPr txBox="1"/>
          <p:nvPr/>
        </p:nvSpPr>
        <p:spPr>
          <a:xfrm>
            <a:off x="6036235" y="1255059"/>
            <a:ext cx="2958353" cy="46093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75000" y="2044700"/>
            <a:ext cx="2572308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melt + </a:t>
            </a:r>
            <a:r>
              <a:rPr lang="en-US" sz="2400" dirty="0" err="1" smtClean="0">
                <a:latin typeface="Chalkboard"/>
                <a:ea typeface="Lato"/>
                <a:cs typeface="Chalkboard"/>
                <a:sym typeface="Lato"/>
              </a:rPr>
              <a:t>ed</a:t>
            </a:r>
            <a:endParaRPr lang="en-US" sz="24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twist + </a:t>
            </a:r>
            <a:r>
              <a:rPr lang="en-US" sz="2400" dirty="0" err="1" smtClean="0">
                <a:latin typeface="Chalkboard"/>
                <a:ea typeface="Lato"/>
                <a:cs typeface="Chalkboard"/>
                <a:sym typeface="Lato"/>
              </a:rPr>
              <a:t>ed</a:t>
            </a:r>
            <a:endParaRPr lang="en-US" sz="24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plant + </a:t>
            </a:r>
            <a:r>
              <a:rPr lang="en-US" sz="2400" dirty="0" err="1" smtClean="0">
                <a:latin typeface="Chalkboard"/>
                <a:ea typeface="Lato"/>
                <a:cs typeface="Chalkboard"/>
                <a:sym typeface="Lato"/>
              </a:rPr>
              <a:t>ed</a:t>
            </a:r>
            <a:endParaRPr lang="en-US" sz="24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lift + </a:t>
            </a:r>
            <a:r>
              <a:rPr lang="en-US" sz="2400" dirty="0" err="1" smtClean="0">
                <a:latin typeface="Chalkboard"/>
                <a:ea typeface="Lato"/>
                <a:cs typeface="Chalkboard"/>
                <a:sym typeface="Lato"/>
              </a:rPr>
              <a:t>ed</a:t>
            </a:r>
            <a:endParaRPr lang="en-US" sz="24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rent + </a:t>
            </a:r>
            <a:r>
              <a:rPr lang="en-US" sz="2400" dirty="0" err="1" smtClean="0">
                <a:latin typeface="Chalkboard"/>
                <a:ea typeface="Lato"/>
                <a:cs typeface="Chalkboard"/>
                <a:sym typeface="Lato"/>
              </a:rPr>
              <a:t>ed</a:t>
            </a:r>
            <a:endParaRPr lang="en-US" sz="24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1" name="Google Shape;401;p30"/>
          <p:cNvSpPr txBox="1"/>
          <p:nvPr/>
        </p:nvSpPr>
        <p:spPr>
          <a:xfrm>
            <a:off x="6066118" y="2044700"/>
            <a:ext cx="2928470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     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b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uy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  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h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e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  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s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ay</a:t>
            </a:r>
            <a:endParaRPr lang="hu-HU" sz="32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213906" y="1733176"/>
            <a:ext cx="2789270" cy="37353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228599" y="1240118"/>
            <a:ext cx="2744695" cy="48923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Make a Rhyme</a:t>
            </a:r>
            <a:r>
              <a:rPr lang="en-US" sz="2400" b="1" dirty="0" smtClean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0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68456" y="237592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smtClean="0">
                <a:latin typeface="Chalkboard"/>
                <a:ea typeface="Neucha"/>
                <a:cs typeface="Chalkboard"/>
                <a:sym typeface="Neucha"/>
              </a:rPr>
              <a:t>Week 20</a:t>
            </a:r>
            <a:endParaRPr lang="en-US" sz="1100" dirty="0" smtClean="0">
              <a:latin typeface="Chalkboard"/>
              <a:ea typeface="Neucha"/>
              <a:cs typeface="Chalkboard"/>
              <a:sym typeface="Neucha"/>
            </a:endParaRP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1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158761" y="177872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6" name="Google Shape;403;p30"/>
          <p:cNvSpPr txBox="1"/>
          <p:nvPr/>
        </p:nvSpPr>
        <p:spPr>
          <a:xfrm>
            <a:off x="3182471" y="1225177"/>
            <a:ext cx="2569882" cy="499968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latin typeface="Chalkboard"/>
                <a:ea typeface="Neucha"/>
                <a:cs typeface="Chalkboard"/>
                <a:sym typeface="Neucha"/>
              </a:rPr>
              <a:t>Adding Syllables</a:t>
            </a:r>
            <a:endParaRPr sz="1800" b="1" dirty="0">
              <a:latin typeface="Chalkboard"/>
              <a:ea typeface="Neucha"/>
              <a:cs typeface="Chalkboard"/>
              <a:sym typeface="Neucha"/>
            </a:endParaRPr>
          </a:p>
        </p:txBody>
      </p:sp>
    </p:spTree>
    <p:extLst>
      <p:ext uri="{BB962C8B-B14F-4D97-AF65-F5344CB8AC3E}">
        <p14:creationId xmlns:p14="http://schemas.microsoft.com/office/powerpoint/2010/main" val="3524141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1" grpId="0" animBg="1"/>
      <p:bldP spid="404" grpId="0" animBg="1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5463512" y="1778000"/>
            <a:ext cx="2873663" cy="343647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5485384" y="1358800"/>
            <a:ext cx="2821910" cy="430320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Medial Sound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20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1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217826" y="28125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35" name="Google Shape;432;p31"/>
          <p:cNvSpPr txBox="1"/>
          <p:nvPr/>
        </p:nvSpPr>
        <p:spPr>
          <a:xfrm>
            <a:off x="575884" y="1189424"/>
            <a:ext cx="3159410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6" name="Google Shape;431;p31"/>
          <p:cNvSpPr/>
          <p:nvPr/>
        </p:nvSpPr>
        <p:spPr>
          <a:xfrm>
            <a:off x="561116" y="1688353"/>
            <a:ext cx="3174178" cy="328707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430;p31"/>
          <p:cNvSpPr txBox="1"/>
          <p:nvPr/>
        </p:nvSpPr>
        <p:spPr>
          <a:xfrm>
            <a:off x="552824" y="2060805"/>
            <a:ext cx="3182470" cy="287074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>
              <a:lnSpc>
                <a:spcPct val="130000"/>
              </a:lnSpc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    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 </a:t>
            </a:r>
            <a:r>
              <a:rPr lang="en-US" sz="2000" dirty="0">
                <a:latin typeface="Chalkboard"/>
                <a:ea typeface="Lato"/>
                <a:cs typeface="Chalkboard"/>
                <a:sym typeface="Lato"/>
              </a:rPr>
              <a:t> </a:t>
            </a:r>
            <a:r>
              <a:rPr lang="en-US" sz="3200" dirty="0">
                <a:latin typeface="Chalkboard"/>
                <a:ea typeface="Lato"/>
                <a:cs typeface="Chalkboard"/>
                <a:sym typeface="Lato"/>
              </a:rPr>
              <a:t>b</a:t>
            </a:r>
            <a:r>
              <a:rPr lang="en-US" sz="3200" strike="sngStrike" dirty="0">
                <a:latin typeface="Chalkboard"/>
                <a:ea typeface="Lato"/>
                <a:cs typeface="Chalkboard"/>
                <a:sym typeface="Lato"/>
              </a:rPr>
              <a:t>uy</a:t>
            </a:r>
          </a:p>
          <a:p>
            <a:pPr marL="457200" lvl="0">
              <a:lnSpc>
                <a:spcPct val="130000"/>
              </a:lnSpc>
            </a:pPr>
            <a:r>
              <a:rPr lang="en-US" sz="3200" dirty="0">
                <a:latin typeface="Chalkboard"/>
                <a:ea typeface="Lato"/>
                <a:cs typeface="Chalkboard"/>
                <a:sym typeface="Lato"/>
              </a:rPr>
              <a:t>   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 </a:t>
            </a:r>
            <a:r>
              <a:rPr lang="en-US" sz="3200" dirty="0">
                <a:latin typeface="Chalkboard"/>
                <a:ea typeface="Lato"/>
                <a:cs typeface="Chalkboard"/>
                <a:sym typeface="Lato"/>
              </a:rPr>
              <a:t>h</a:t>
            </a:r>
            <a:r>
              <a:rPr lang="en-US" sz="3200" strike="sngStrike" dirty="0">
                <a:latin typeface="Chalkboard"/>
                <a:ea typeface="Lato"/>
                <a:cs typeface="Chalkboard"/>
                <a:sym typeface="Lato"/>
              </a:rPr>
              <a:t>e</a:t>
            </a:r>
          </a:p>
          <a:p>
            <a:pPr marL="457200" lvl="0">
              <a:lnSpc>
                <a:spcPct val="130000"/>
              </a:lnSpc>
            </a:pPr>
            <a:r>
              <a:rPr lang="en-US" sz="3200" dirty="0">
                <a:latin typeface="Chalkboard"/>
                <a:ea typeface="Lato"/>
                <a:cs typeface="Chalkboard"/>
                <a:sym typeface="Lato"/>
              </a:rPr>
              <a:t>    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s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ay</a:t>
            </a:r>
          </a:p>
        </p:txBody>
      </p:sp>
      <p:sp>
        <p:nvSpPr>
          <p:cNvPr id="42" name="Google Shape;404;p30"/>
          <p:cNvSpPr txBox="1"/>
          <p:nvPr/>
        </p:nvSpPr>
        <p:spPr>
          <a:xfrm>
            <a:off x="5519654" y="2131521"/>
            <a:ext cx="2783715" cy="2816282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p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t, d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i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g</a:t>
            </a:r>
          </a:p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th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e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m g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o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t</a:t>
            </a:r>
          </a:p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b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u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s, g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s</a:t>
            </a:r>
            <a:endParaRPr lang="en-US" sz="32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4" name="Picture 3" descr="Girl speaking.jp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5393" y="2702830"/>
            <a:ext cx="1548959" cy="1997181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7712635" y="2976282"/>
            <a:ext cx="4781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800" dirty="0"/>
          </a:p>
        </p:txBody>
      </p:sp>
      <p:sp>
        <p:nvSpPr>
          <p:cNvPr id="27" name="TextBox 26"/>
          <p:cNvSpPr txBox="1"/>
          <p:nvPr/>
        </p:nvSpPr>
        <p:spPr>
          <a:xfrm>
            <a:off x="7700682" y="3681505"/>
            <a:ext cx="4781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7703670" y="2354729"/>
            <a:ext cx="4781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70231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" grpId="0" animBg="1"/>
      <p:bldP spid="35" grpId="0" animBg="1"/>
      <p:bldP spid="37" grpId="0" animBg="1"/>
      <p:bldP spid="42" grpId="0" animBg="1"/>
      <p:bldP spid="29" grpId="0"/>
      <p:bldP spid="27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649715" y="1772348"/>
            <a:ext cx="7235462" cy="280622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2955674" y="1211204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664481" y="2132068"/>
            <a:ext cx="7176397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b="1" dirty="0">
                <a:latin typeface="Chalkboard"/>
                <a:cs typeface="Chalkboard"/>
              </a:rPr>
              <a:t>Flat, floppy fish </a:t>
            </a:r>
            <a:r>
              <a:rPr lang="en-US" sz="2800" dirty="0">
                <a:latin typeface="Chalkboard"/>
                <a:cs typeface="Chalkboard"/>
              </a:rPr>
              <a:t>went flying through the water. </a:t>
            </a: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750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20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1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570" y="3319551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795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" grpId="0" animBg="1"/>
      <p:bldP spid="4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40414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Hh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Jj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Ll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Mm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Ee</a:t>
            </a:r>
            <a:endParaRPr lang="en-US" sz="2800" b="1" dirty="0" smtClean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508218" y="2710576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they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said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she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825737" y="1505837"/>
            <a:ext cx="1936296" cy="263286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1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one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652323" y="1016000"/>
            <a:ext cx="1920569" cy="312270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green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oval</a:t>
            </a: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835856" y="4588664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enough!”</a:t>
            </a:r>
            <a:endParaRPr lang="en-US"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Tuesday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February 18,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015822" y="4217558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112246" y="363668"/>
            <a:ext cx="903134" cy="676478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5154706" y="1912471"/>
            <a:ext cx="914400" cy="1404470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7657332" y="3080435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377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051177" y="1763060"/>
            <a:ext cx="2928470" cy="313764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137647" y="1822824"/>
            <a:ext cx="2674471" cy="239058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179295" y="2062874"/>
            <a:ext cx="2702500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rose, hose, _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real, feel, _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mall, tall, _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same, game, _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99" name="Google Shape;399;p30"/>
          <p:cNvSpPr txBox="1"/>
          <p:nvPr/>
        </p:nvSpPr>
        <p:spPr>
          <a:xfrm>
            <a:off x="6066118" y="1255059"/>
            <a:ext cx="2913529" cy="535642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74999" y="2044700"/>
            <a:ext cx="2622177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shout + </a:t>
            </a:r>
            <a:r>
              <a:rPr lang="en-US" sz="2400" dirty="0" err="1" smtClean="0">
                <a:latin typeface="Chalkboard"/>
                <a:ea typeface="Lato"/>
                <a:cs typeface="Chalkboard"/>
                <a:sym typeface="Lato"/>
              </a:rPr>
              <a:t>ed</a:t>
            </a:r>
            <a:endParaRPr lang="en-US" sz="24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wait + </a:t>
            </a:r>
            <a:r>
              <a:rPr lang="en-US" sz="2400" dirty="0" err="1" smtClean="0">
                <a:latin typeface="Chalkboard"/>
                <a:ea typeface="Lato"/>
                <a:cs typeface="Chalkboard"/>
                <a:sym typeface="Lato"/>
              </a:rPr>
              <a:t>ed</a:t>
            </a:r>
            <a:endParaRPr lang="en-US" sz="24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heat + </a:t>
            </a:r>
            <a:r>
              <a:rPr lang="en-US" sz="2400" dirty="0" err="1" smtClean="0">
                <a:latin typeface="Chalkboard"/>
                <a:ea typeface="Lato"/>
                <a:cs typeface="Chalkboard"/>
                <a:sym typeface="Lato"/>
              </a:rPr>
              <a:t>ed</a:t>
            </a:r>
            <a:endParaRPr lang="en-US" sz="24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pound + </a:t>
            </a:r>
            <a:r>
              <a:rPr lang="en-US" sz="2400" dirty="0" err="1" smtClean="0">
                <a:latin typeface="Chalkboard"/>
                <a:ea typeface="Lato"/>
                <a:cs typeface="Chalkboard"/>
                <a:sym typeface="Lato"/>
              </a:rPr>
              <a:t>ed</a:t>
            </a:r>
            <a:endParaRPr lang="en-US" sz="24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list + </a:t>
            </a:r>
            <a:r>
              <a:rPr lang="en-US" sz="2400" dirty="0" err="1" smtClean="0">
                <a:latin typeface="Chalkboard"/>
                <a:ea typeface="Lato"/>
                <a:cs typeface="Chalkboard"/>
                <a:sym typeface="Lato"/>
              </a:rPr>
              <a:t>ed</a:t>
            </a:r>
            <a:endParaRPr lang="en-US" sz="24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1" name="Google Shape;401;p30"/>
          <p:cNvSpPr txBox="1"/>
          <p:nvPr/>
        </p:nvSpPr>
        <p:spPr>
          <a:xfrm>
            <a:off x="6110941" y="1955053"/>
            <a:ext cx="2926528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 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b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e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 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h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i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 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t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oo</a:t>
            </a:r>
          </a:p>
        </p:txBody>
      </p:sp>
      <p:sp>
        <p:nvSpPr>
          <p:cNvPr id="402" name="Google Shape;402;p30"/>
          <p:cNvSpPr/>
          <p:nvPr/>
        </p:nvSpPr>
        <p:spPr>
          <a:xfrm>
            <a:off x="209175" y="1792941"/>
            <a:ext cx="2674471" cy="239059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228599" y="1255059"/>
            <a:ext cx="2655047" cy="53406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836667" y="0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865092" y="222822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20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2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040631" y="222181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6" name="Google Shape;403;p30"/>
          <p:cNvSpPr txBox="1"/>
          <p:nvPr/>
        </p:nvSpPr>
        <p:spPr>
          <a:xfrm>
            <a:off x="3137646" y="1270000"/>
            <a:ext cx="2658505" cy="544792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800" b="1" dirty="0" smtClean="0">
                <a:latin typeface="Chalkboard"/>
                <a:ea typeface="Neucha"/>
                <a:cs typeface="Chalkboard"/>
                <a:sym typeface="Neucha"/>
              </a:rPr>
              <a:t>Adding Syllables</a:t>
            </a:r>
            <a:endParaRPr lang="en-US" sz="1800" b="1" dirty="0">
              <a:latin typeface="Chalkboard"/>
              <a:ea typeface="Neucha"/>
              <a:cs typeface="Chalkboard"/>
              <a:sym typeface="Neucha"/>
            </a:endParaRPr>
          </a:p>
        </p:txBody>
      </p:sp>
    </p:spTree>
    <p:extLst>
      <p:ext uri="{BB962C8B-B14F-4D97-AF65-F5344CB8AC3E}">
        <p14:creationId xmlns:p14="http://schemas.microsoft.com/office/powerpoint/2010/main" val="905471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1" grpId="0" animBg="1"/>
      <p:bldP spid="404" grpId="0" animBg="1"/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5463512" y="1778000"/>
            <a:ext cx="2963312" cy="373529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5485384" y="1358800"/>
            <a:ext cx="2926498" cy="430320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Medial Sound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20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2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217826" y="28125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35" name="Google Shape;432;p31"/>
          <p:cNvSpPr txBox="1"/>
          <p:nvPr/>
        </p:nvSpPr>
        <p:spPr>
          <a:xfrm>
            <a:off x="283882" y="1189424"/>
            <a:ext cx="3406589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6" name="Google Shape;431;p31"/>
          <p:cNvSpPr/>
          <p:nvPr/>
        </p:nvSpPr>
        <p:spPr>
          <a:xfrm>
            <a:off x="283882" y="1733175"/>
            <a:ext cx="3451412" cy="313765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430;p31"/>
          <p:cNvSpPr txBox="1"/>
          <p:nvPr/>
        </p:nvSpPr>
        <p:spPr>
          <a:xfrm>
            <a:off x="292207" y="2075747"/>
            <a:ext cx="3398264" cy="287074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>
              <a:lnSpc>
                <a:spcPct val="130000"/>
              </a:lnSpc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     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b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e</a:t>
            </a:r>
            <a:endParaRPr lang="en-US" sz="3200" strike="sngStrike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>
              <a:lnSpc>
                <a:spcPct val="130000"/>
              </a:lnSpc>
            </a:pPr>
            <a:r>
              <a:rPr lang="en-US" sz="3200" dirty="0">
                <a:latin typeface="Chalkboard"/>
                <a:ea typeface="Lato"/>
                <a:cs typeface="Chalkboard"/>
                <a:sym typeface="Lato"/>
              </a:rPr>
              <a:t>   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 h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i</a:t>
            </a:r>
            <a:endParaRPr lang="en-US" sz="3200" strike="sngStrike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>
              <a:lnSpc>
                <a:spcPct val="130000"/>
              </a:lnSpc>
            </a:pPr>
            <a:r>
              <a:rPr lang="en-US" sz="3200" dirty="0">
                <a:latin typeface="Chalkboard"/>
                <a:ea typeface="Lato"/>
                <a:cs typeface="Chalkboard"/>
                <a:sym typeface="Lato"/>
              </a:rPr>
              <a:t>   </a:t>
            </a:r>
            <a:r>
              <a:rPr lang="en-US" sz="3200" dirty="0" smtClean="0">
                <a:latin typeface="Chalkboard"/>
                <a:ea typeface="Lato"/>
                <a:cs typeface="Chalkboard"/>
                <a:sym typeface="Lato"/>
              </a:rPr>
              <a:t>   t</a:t>
            </a:r>
            <a:r>
              <a:rPr lang="en-US" sz="3200" strike="sngStrike" dirty="0" smtClean="0">
                <a:latin typeface="Chalkboard"/>
                <a:ea typeface="Lato"/>
                <a:cs typeface="Chalkboard"/>
                <a:sym typeface="Lato"/>
              </a:rPr>
              <a:t>oo</a:t>
            </a:r>
            <a:endParaRPr lang="en-US" sz="3200" strike="sngStrike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2" name="Google Shape;404;p30"/>
          <p:cNvSpPr txBox="1"/>
          <p:nvPr/>
        </p:nvSpPr>
        <p:spPr>
          <a:xfrm>
            <a:off x="5498353" y="2166471"/>
            <a:ext cx="2924545" cy="2870979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r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o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d, c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o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t</a:t>
            </a:r>
          </a:p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p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o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p, r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i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p</a:t>
            </a:r>
          </a:p>
          <a:p>
            <a:pPr marL="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s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u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n, d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o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t</a:t>
            </a:r>
            <a:endParaRPr lang="en-US" sz="32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4" name="Picture 3" descr="Girl speaking.jp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5393" y="2702830"/>
            <a:ext cx="1548959" cy="199718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873998" y="2315882"/>
            <a:ext cx="3735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7876986" y="3021105"/>
            <a:ext cx="5199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800" dirty="0"/>
          </a:p>
        </p:txBody>
      </p:sp>
      <p:sp>
        <p:nvSpPr>
          <p:cNvPr id="30" name="TextBox 29"/>
          <p:cNvSpPr txBox="1"/>
          <p:nvPr/>
        </p:nvSpPr>
        <p:spPr>
          <a:xfrm>
            <a:off x="7862045" y="3648634"/>
            <a:ext cx="3735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66287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" grpId="0" animBg="1"/>
      <p:bldP spid="35" grpId="0" animBg="1"/>
      <p:bldP spid="37" grpId="0" animBg="1"/>
      <p:bldP spid="42" grpId="0" animBg="1"/>
      <p:bldP spid="2" grpId="0"/>
      <p:bldP spid="29" grpId="0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649715" y="1772348"/>
            <a:ext cx="7235462" cy="280622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2955674" y="1211204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694189" y="2146665"/>
            <a:ext cx="7176397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b="1" dirty="0">
                <a:latin typeface="Chalkboard"/>
                <a:cs typeface="Chalkboard"/>
              </a:rPr>
              <a:t>Crazy cats crawl </a:t>
            </a:r>
            <a:r>
              <a:rPr lang="en-US" sz="2800" dirty="0">
                <a:latin typeface="Chalkboard"/>
                <a:cs typeface="Chalkboard"/>
              </a:rPr>
              <a:t>around town</a:t>
            </a:r>
            <a:r>
              <a:rPr lang="en-US" sz="2800" b="1" dirty="0">
                <a:latin typeface="Chalkboard"/>
                <a:cs typeface="Chalkboard"/>
              </a:rPr>
              <a:t>. </a:t>
            </a:r>
            <a:endParaRPr lang="en-US" sz="2800" dirty="0">
              <a:latin typeface="Chalkboard"/>
              <a:cs typeface="Chalkboard"/>
            </a:endParaRPr>
          </a:p>
          <a:p>
            <a:r>
              <a:rPr lang="en-US" sz="2800" b="1" dirty="0" smtClean="0">
                <a:latin typeface="Chalkboard"/>
                <a:cs typeface="Chalkboard"/>
              </a:rPr>
              <a:t> </a:t>
            </a:r>
            <a:endParaRPr lang="en-US" sz="2800" dirty="0">
              <a:latin typeface="Chalkboard"/>
              <a:cs typeface="Chalkboard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750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20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2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570" y="3319551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244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" grpId="0" animBg="1"/>
      <p:bldP spid="435" grpId="0" animBg="1"/>
    </p:bld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12228</TotalTime>
  <Words>928</Words>
  <Application>Microsoft Macintosh PowerPoint</Application>
  <PresentationFormat>On-screen Show (16:9)</PresentationFormat>
  <Paragraphs>399</Paragraphs>
  <Slides>21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SCS Prek</cp:lastModifiedBy>
  <cp:revision>744</cp:revision>
  <dcterms:modified xsi:type="dcterms:W3CDTF">2024-08-01T20:19:41Z</dcterms:modified>
</cp:coreProperties>
</file>