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529" r:id="rId6"/>
    <p:sldId id="271" r:id="rId7"/>
    <p:sldId id="530" r:id="rId8"/>
    <p:sldId id="531" r:id="rId9"/>
    <p:sldId id="53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6A162E-86BF-D80E-3DBB-D9A58CF2AAE2}" v="1500" dt="2020-08-28T17:51:16.208"/>
    <p1510:client id="{A7DF2DFF-84D6-4160-BC71-54DB03862863}" v="1105" dt="2020-08-28T17:42:10.158"/>
    <p1510:client id="{42886CD2-CBC6-A709-F0DD-0B541B804670}" v="5209" dt="2020-08-28T17:04:51.285"/>
    <p1510:client id="{D7AE82F4-C5D7-8162-EB4D-D6AB33D8F614}" v="1480" dt="2020-08-28T17:44:21.445"/>
    <p1510:client id="{D8B99744-728F-4A00-162F-A9D92FC68F14}" v="2929" dt="2020-08-28T17:10:28.5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6B02D-DD21-4D7C-B851-5548FE8A7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F70CE7-A3BB-4838-9E49-DD1A62A17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FB597-15EC-43B2-89DF-AE7B296A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4BACC-C7D5-485B-9CBC-CD5DD18A8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89AE0-A7CA-4241-B182-8B5110495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1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82261-AB2B-4E9E-B7B8-041618689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9AA61D-5DC1-46BF-B00F-1B9D45094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C500E-8DD0-45C1-BC48-2C749DEF2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BA2FC-EDE7-410F-B247-1AFF9B882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053F-D783-4575-89C5-B727BB008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0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D5BD0E-65E5-438D-AAC1-F4BCE9B5F5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E3FD8A-1086-4081-8264-6C9FDC94F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40BC1-9AA4-4F60-9BD0-E0460F007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2C839-2F4A-4F8C-8D99-8B88A3CB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B7D42-21E6-4D22-8736-E63421EA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2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51697-5187-436C-A847-D749D6B18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B2B20-49E2-40EB-9884-EB4D06956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FB7B8-5F9E-48A4-907D-38C57B5F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FA051-605C-4BC4-85EA-C3E9E77CD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AAF9B-6185-4EDD-95EC-472A6D669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6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36408-4E33-4BD8-BDAA-415E799D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91CD9-43E5-48FC-AA6A-95F4D6438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61ED3-5314-4D7E-B7A1-69077D654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19F07-B443-45A0-A3E1-B92B567D6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9DF48-B266-4661-982E-82870AE1F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1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9609E-DB3D-44CE-8D8B-E8F28E73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38870-79F6-4AD7-96DC-EC659D5C2E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53DDF-CC30-41F8-B54E-1D89D7275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D914B-DD45-4F27-A64E-8843F401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B58F9-3228-4212-AE9E-F52DA1DF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F6007-F46A-4692-9F56-CC388474E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7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2F282-03D0-4D2A-AC24-32873611C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EF9C9-33EE-4B02-8BD7-ECFC38BFB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A10A5C-EC36-4888-8DA5-BACC85522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FE319E-AD57-4C88-AFC7-FA39A5CBE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97CBD-C3A3-42A1-BB6A-EA5356EEFA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6C8450-93DC-494A-8FAA-3BFBBAD14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F20220-D48A-4907-92D9-7D66F61D8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B21103-BCE2-49B4-BD7A-404987A23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1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2C7D1-F364-4F53-9F04-0314EFA3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D226FE-BB51-4D48-B618-248E0115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B6C3F-635E-435E-BBE0-1094E4C14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C9641-E481-4F5D-9ABF-A3133EEB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7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14FF2-3B8B-4C7F-8F95-BABC1E60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8B6ACF-8FBA-44E5-9B21-7F02391B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FCB2B-9A2A-4E06-8BA7-3654B65D8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0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22490-0698-4C42-BE8F-4A2EC443F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2219A-D48A-487B-AA19-6F2D3B661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CF08A4-34EF-4E69-854D-0BE3074FE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F0D4D9-CA55-40FE-BF20-15BC68E8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CEC31-E0EE-45C0-BFD0-59436307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4DAAC-CD43-4625-9DA7-76D0A629A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3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F404A-9F02-46DA-9B89-A410F3398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5FE491-F863-42D0-ADEC-00A36D0950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07228-D550-4739-9199-2EEF269B0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D34D3-38F7-4584-A52F-5649DE4F6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45960-636C-4AE3-B59A-AED4ABC1F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E1EE4-B1A7-4D93-A9FA-8D4DF0BD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2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1D140-8D3D-4D3C-8CA0-BC665177D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661A5-A626-434B-8408-68584CF3E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70C2C-21F0-4E70-BB13-E53AB847F3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7517C-0FE8-4F8B-8629-A0F12B9D383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2AD2C-F5B5-4A8F-B69D-597338AFE6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BD856-F894-4421-80D8-A5E147D50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AA9F7-FC52-4C78-A0B8-96F6EC77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4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ichael-thompson-eportfolio.wikidot.com/start:wh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://k3hamilton.com/orientation/faqs_frequently_asked_questions_and_answer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OYu35BbMNU" TargetMode="External"/><Relationship Id="rId7" Type="http://schemas.openxmlformats.org/officeDocument/2006/relationships/hyperlink" Target="https://www.tn.gov/content/dam/tn/stateboardofeducation/documents/2.103_High_School_Policy_10-20-17.pdf" TargetMode="External"/><Relationship Id="rId2" Type="http://schemas.openxmlformats.org/officeDocument/2006/relationships/hyperlink" Target="https://scsk12-my.sharepoint.com/:p:/r/personal/dardens_scsk12_org/_layouts/15/Doc.aspx?sourcedoc=%7b0B0D391E-6494-4214-8BF7-E7444535329F%7d&amp;file=BELLRINGER%20Advisory%20Lesson.pptx&amp;wdOrigin=OFFICECOM-WEB.MAIN.MRU&amp;action=edit&amp;mobileredirect=tr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KKmUtUPIqF4" TargetMode="External"/><Relationship Id="rId5" Type="http://schemas.openxmlformats.org/officeDocument/2006/relationships/hyperlink" Target="https://www.youtube.com/watch?v=oKxK2dLk_Ng" TargetMode="External"/><Relationship Id="rId4" Type="http://schemas.openxmlformats.org/officeDocument/2006/relationships/hyperlink" Target="https://youtu.be/5ZccXJ_71s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YJBvfM" TargetMode="External"/><Relationship Id="rId2" Type="http://schemas.openxmlformats.org/officeDocument/2006/relationships/hyperlink" Target="https://scsk12-my.sharepoint.com/:p:/r/personal/dardens_scsk12_org/_layouts/15/Doc.aspx?sourcedoc=%7b0B0D391E-6494-4214-8BF7-E7444535329F%7d&amp;file=BELLRINGER%20Advisory%20Lesson.pptx&amp;wdOrigin=OFFICECOM-WEB.MAIN.MRU&amp;action=edit&amp;mobileredirect=tr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0p4rEImJqZ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vF9AEe-ozc" TargetMode="External"/><Relationship Id="rId2" Type="http://schemas.openxmlformats.org/officeDocument/2006/relationships/hyperlink" Target="https://scsk12-my.sharepoint.com/:p:/r/personal/dardens_scsk12_org/_layouts/15/Doc.aspx?sourcedoc=%7b0B0D391E-6494-4214-8BF7-E7444535329F%7d&amp;file=BELLRINGER%20Advisory%20Lesson.pptx&amp;wdOrigin=OFFICECOM-WEB.MAIN.MRU&amp;action=edit&amp;mobileredirect=tru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asmussen.edu/student-experience/college-life/netiquette-guidelines-every-online-student-needs-to-know/" TargetMode="External"/><Relationship Id="rId4" Type="http://schemas.openxmlformats.org/officeDocument/2006/relationships/hyperlink" Target="https://www.ted.com/talks/sal_khan_let_s_use_video_to_reinvent_education?language=en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csk12-my.sharepoint.com/:p:/r/personal/dardens_scsk12_org/_layouts/15/Doc.aspx?sourcedoc=%7b0B0D391E-6494-4214-8BF7-E7444535329F%7d&amp;file=BELLRINGER%20Advisory%20Lesson.pptx&amp;wdOrigin=OFFICECOM-WEB.MAIN.MRU&amp;action=edit&amp;mobileredirect=tr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04F3F1-6E23-4A70-AEA6-9FEC67A918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-1" b="262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A5053A-CE75-4571-9544-9E0CA2910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i="1"/>
              <a:t>Westwood’s Virtual Learning </a:t>
            </a:r>
            <a:br>
              <a:rPr lang="en-US" sz="4400" b="1" i="1"/>
            </a:br>
            <a:r>
              <a:rPr lang="en-US" sz="4400" b="1" i="1"/>
              <a:t>Student Orientation Guide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BBC53-19D8-401F-8692-75313241A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5275706" cy="1208141"/>
          </a:xfrm>
        </p:spPr>
        <p:txBody>
          <a:bodyPr>
            <a:normAutofit/>
          </a:bodyPr>
          <a:lstStyle/>
          <a:p>
            <a:pPr algn="l"/>
            <a:r>
              <a:rPr lang="en-US" sz="2000" b="1" i="1"/>
              <a:t>Grades 9-12</a:t>
            </a:r>
          </a:p>
          <a:p>
            <a:pPr algn="l"/>
            <a:r>
              <a:rPr lang="en-US" sz="2000" b="1" i="1"/>
              <a:t>20-21 SY</a:t>
            </a:r>
          </a:p>
          <a:p>
            <a:pPr algn="l"/>
            <a:r>
              <a:rPr lang="en-US" sz="2000" b="1" i="1"/>
              <a:t>Learn. Live. Love. It’s the Longhorn Way!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1A6914-A4AF-410D-B1C1-B5CF7AF96D7E}"/>
              </a:ext>
            </a:extLst>
          </p:cNvPr>
          <p:cNvSpPr txBox="1"/>
          <p:nvPr/>
        </p:nvSpPr>
        <p:spPr>
          <a:xfrm>
            <a:off x="9751909" y="6870700"/>
            <a:ext cx="244009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 tooltip="http://k3hamilton.com/orientation/faqs_frequently_asked_questions_and_answers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915336-0050-4FAA-8DCF-4D1C22B08018}"/>
              </a:ext>
            </a:extLst>
          </p:cNvPr>
          <p:cNvSpPr txBox="1"/>
          <p:nvPr/>
        </p:nvSpPr>
        <p:spPr>
          <a:xfrm>
            <a:off x="9884958" y="6657945"/>
            <a:ext cx="23070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michael-thompson-eportfolio.wikidot.com/start:wh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6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72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0D446974-7D2F-403D-9CA3-504FE2785D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202" r="1" b="7373"/>
          <a:stretch/>
        </p:blipFill>
        <p:spPr>
          <a:xfrm>
            <a:off x="0" y="41096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AutoShape 4" descr="For Families: How do I help my student log in to Clever? – Help Center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663884" y="8023209"/>
            <a:ext cx="9144000" cy="16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CE8588F-4C43-4134-B2B4-516592D5C7D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024154" y="41096"/>
            <a:ext cx="6024133" cy="22529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i="1">
                <a:solidFill>
                  <a:srgbClr val="00B0F0"/>
                </a:solidFill>
                <a:latin typeface="Cooper Black" panose="0208090404030B020404" pitchFamily="18" charset="0"/>
              </a:rPr>
              <a:t>Longhorn Nation: </a:t>
            </a:r>
            <a:br>
              <a:rPr lang="en-US" sz="3200" i="1">
                <a:solidFill>
                  <a:srgbClr val="00B0F0"/>
                </a:solidFill>
                <a:latin typeface="Cooper Black" panose="0208090404030B020404" pitchFamily="18" charset="0"/>
              </a:rPr>
            </a:br>
            <a:r>
              <a:rPr lang="en-US" sz="3200" i="1">
                <a:solidFill>
                  <a:srgbClr val="00B0F0"/>
                </a:solidFill>
                <a:latin typeface="Cooper Black" panose="0208090404030B020404" pitchFamily="18" charset="0"/>
              </a:rPr>
              <a:t>Reimagining our roles as leaders of learning</a:t>
            </a:r>
            <a:br>
              <a:rPr lang="en-US" sz="3200" i="1">
                <a:solidFill>
                  <a:srgbClr val="00B0F0"/>
                </a:solidFill>
                <a:latin typeface="Cooper Black" panose="0208090404030B020404" pitchFamily="18" charset="0"/>
              </a:rPr>
            </a:br>
            <a:endParaRPr lang="en-US" b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C02C29-1569-4702-8167-0D5F1021DCD0}"/>
              </a:ext>
            </a:extLst>
          </p:cNvPr>
          <p:cNvSpPr txBox="1"/>
          <p:nvPr/>
        </p:nvSpPr>
        <p:spPr>
          <a:xfrm>
            <a:off x="6487886" y="2641600"/>
            <a:ext cx="5109028" cy="36933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/>
              <a:t>Leadership and Support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/>
              <a:t>Julia Callaway, Principal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/>
              <a:t>Benjamin Walker, Assistant Principal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/>
              <a:t>Shalifia Darden, Professional School Counselor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/>
              <a:t>Dawn Inman, PLC Coach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/>
              <a:t>Carla Ross, Instructional Coach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/>
              <a:t>Angela Knox, Instructional Facilitator and Freshman Administrator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/>
              <a:t>Tamara Lewis, Communications Specialist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/>
              <a:t>Ricky Richardson, Instructional Technology Lead Teacher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/>
              <a:t>Zinker Williams, Lead Sped Teacher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9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65F98D88-83E3-441B-A57D-9F7C6C85C8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575103"/>
              </p:ext>
            </p:extLst>
          </p:nvPr>
        </p:nvGraphicFramePr>
        <p:xfrm>
          <a:off x="242047" y="-1649505"/>
          <a:ext cx="11456617" cy="105892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6447">
                  <a:extLst>
                    <a:ext uri="{9D8B030D-6E8A-4147-A177-3AD203B41FA5}">
                      <a16:colId xmlns:a16="http://schemas.microsoft.com/office/drawing/2014/main" val="2323801191"/>
                    </a:ext>
                  </a:extLst>
                </a:gridCol>
                <a:gridCol w="1976417">
                  <a:extLst>
                    <a:ext uri="{9D8B030D-6E8A-4147-A177-3AD203B41FA5}">
                      <a16:colId xmlns:a16="http://schemas.microsoft.com/office/drawing/2014/main" val="923471918"/>
                    </a:ext>
                  </a:extLst>
                </a:gridCol>
                <a:gridCol w="2034923">
                  <a:extLst>
                    <a:ext uri="{9D8B030D-6E8A-4147-A177-3AD203B41FA5}">
                      <a16:colId xmlns:a16="http://schemas.microsoft.com/office/drawing/2014/main" val="1207105845"/>
                    </a:ext>
                  </a:extLst>
                </a:gridCol>
                <a:gridCol w="1906276">
                  <a:extLst>
                    <a:ext uri="{9D8B030D-6E8A-4147-A177-3AD203B41FA5}">
                      <a16:colId xmlns:a16="http://schemas.microsoft.com/office/drawing/2014/main" val="2879071452"/>
                    </a:ext>
                  </a:extLst>
                </a:gridCol>
                <a:gridCol w="3812554">
                  <a:extLst>
                    <a:ext uri="{9D8B030D-6E8A-4147-A177-3AD203B41FA5}">
                      <a16:colId xmlns:a16="http://schemas.microsoft.com/office/drawing/2014/main" val="3694243129"/>
                    </a:ext>
                  </a:extLst>
                </a:gridCol>
              </a:tblGrid>
              <a:tr h="45768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Times New Roman"/>
                          <a:cs typeface="Times New Roman"/>
                        </a:rPr>
                        <a:t>Staff Rally- 7:45 AM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Teacher Content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Student Activities and CFUS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Microsoft TEAMS Practice Skills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Technical Refinement and Suggestions for Improvement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445168"/>
                  </a:ext>
                </a:extLst>
              </a:tr>
              <a:tr h="61501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0" i="0" u="none" strike="noStrike" noProof="0">
                          <a:latin typeface="Times New Roman"/>
                        </a:rPr>
                        <a:t>Homeroom 8 AM-8:20 AM</a:t>
                      </a:r>
                      <a:endParaRPr lang="en-US" sz="9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u="none">
                          <a:latin typeface="Times New Roman"/>
                          <a:cs typeface="Times New Roman"/>
                          <a:hlinkClick r:id="rId2"/>
                        </a:rPr>
                        <a:t>HR Orientation</a:t>
                      </a:r>
                      <a:r>
                        <a:rPr lang="en-US" u="none"/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  <a:hlinkClick r:id="rId2"/>
                        </a:rPr>
                        <a:t>Wellness Checks</a:t>
                      </a:r>
                      <a:r>
                        <a:rPr lang="en-US" sz="900">
                          <a:latin typeface="Times New Roman"/>
                          <a:cs typeface="Times New Roman"/>
                        </a:rPr>
                        <a:t> and chat box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Technology Checks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Insert physical activity (stretches, breaking, focus strategy)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KUD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34401"/>
                  </a:ext>
                </a:extLst>
              </a:tr>
              <a:tr h="135874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 D1/D2   8:30-9:35 AM</a:t>
                      </a:r>
                    </a:p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/>
                          <a:cs typeface="Times New Roman"/>
                        </a:rPr>
                        <a:t>Announcements /Attendance Video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Introduction of Teacher Videos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 b="0" i="0" u="none" strike="noStrike" noProof="0"/>
                        <a:t>School's Orientation Video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lvl="0" algn="ctr">
                        <a:buNone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lvl="0" algn="ctr">
                        <a:buNone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Explain the Student Intro Activity Scavenger Hunt/TDQs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latin typeface="Times New Roman"/>
                          <a:cs typeface="Times New Roman"/>
                        </a:rPr>
                        <a:t>1. Students take notes from the orientation video of important details as the teacher pauses to explain </a:t>
                      </a:r>
                      <a:endParaRPr lang="en-US"/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Teacher checks understanding of school orientation video  and has students to respond in the chat box.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2. Students answer questions on paper; enter all responses into the chat; conduct a scavenger hunt for peers with similar answers.</a:t>
                      </a:r>
                    </a:p>
                    <a:p>
                      <a:pPr marL="171450" lvl="0" indent="-171450" algn="ctr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Students email their answers to their teachers in complete sentences.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Access a file in Chat Box </a:t>
                      </a:r>
                      <a:endParaRPr lang="en-US"/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Download it and record their answers on paper.</a:t>
                      </a:r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Students can like or use emojis for students with similar experiences/connections </a:t>
                      </a:r>
                      <a:endParaRPr lang="en-US"/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Email functions</a:t>
                      </a:r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870183"/>
                  </a:ext>
                </a:extLst>
              </a:tr>
              <a:tr h="8224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D3/D4</a:t>
                      </a:r>
                      <a:r>
                        <a:rPr lang="en-US" sz="9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900">
                          <a:latin typeface="Times New Roman"/>
                          <a:cs typeface="Times New Roman"/>
                        </a:rPr>
                        <a:t>9:45-10:50  AM</a:t>
                      </a:r>
                    </a:p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/>
                          <a:cs typeface="Times New Roman"/>
                        </a:rPr>
                        <a:t>Classroom Investment Plans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Advisory SEL 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1. Teacher models how to access and complete the Microsoft form for the Investment Plan.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/>
                          <a:cs typeface="Times New Roman"/>
                        </a:rPr>
                        <a:t>Ice Breaker: Name the TV show  or Name the Lego 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1. Draft  personal culture plan for the year as independent practice.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2. Complete Microsoft form with responses.</a:t>
                      </a:r>
                    </a:p>
                    <a:p>
                      <a:pPr lvl="0" algn="ctr">
                        <a:buNone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Raise your Hand Feature</a:t>
                      </a:r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Learn to work independently</a:t>
                      </a:r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Complete Microsoft Forms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217905"/>
                  </a:ext>
                </a:extLst>
              </a:tr>
              <a:tr h="1702012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D5/D6</a:t>
                      </a:r>
                      <a:r>
                        <a:rPr lang="en-US" sz="9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900">
                          <a:latin typeface="Times New Roman"/>
                          <a:cs typeface="Times New Roman"/>
                        </a:rPr>
                        <a:t>11:00-12:05 PM*</a:t>
                      </a:r>
                    </a:p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/>
                          <a:cs typeface="Times New Roman"/>
                        </a:rPr>
                        <a:t>Virtual Learning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Norms and Digital Citizenship 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1. Code of Conduct File 15 min; model how to annotate with highlighter in MS Word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 b="0" i="0" u="none" strike="noStrike" noProof="0"/>
                        <a:t>2. Video (Digital Citizen)/Discussion </a:t>
                      </a:r>
                      <a:r>
                        <a:rPr lang="en-US" sz="900" b="0" i="0" u="none" strike="noStrike" noProof="0">
                          <a:hlinkClick r:id="rId3"/>
                        </a:rPr>
                        <a:t>https://youtu.be/NOYu35BbMNU</a:t>
                      </a:r>
                      <a:endParaRPr lang="en-US" sz="900"/>
                    </a:p>
                    <a:p>
                      <a:pPr lvl="0" algn="l">
                        <a:buNone/>
                      </a:pPr>
                      <a:r>
                        <a:rPr lang="en-US" sz="900" b="0" i="0" u="none" strike="noStrike" noProof="0"/>
                        <a:t>3. Video (Digital Footprint)/Disci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 b="0" i="0" u="none" strike="noStrike" noProof="0">
                          <a:latin typeface="Calibri"/>
                          <a:hlinkClick r:id="rId4"/>
                        </a:rPr>
                        <a:t>https://youtu.be/5ZccXJ_71sY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 b="0" i="0" u="none" strike="noStrike" noProof="0">
                          <a:latin typeface="Calibri"/>
                        </a:rPr>
                        <a:t>4. Synchronous vs. Asynchronous Learning Video </a:t>
                      </a:r>
                      <a:r>
                        <a:rPr lang="en-US" sz="900" b="0" i="0" u="none" strike="noStrike" noProof="0">
                          <a:hlinkClick r:id="rId5"/>
                        </a:rPr>
                        <a:t>https://www.youtube.com/watch?v=oKxK2dLk_Ng</a:t>
                      </a:r>
                      <a:endParaRPr lang="en-US" sz="900" b="0" i="0" u="none" strike="noStrike" noProof="0">
                        <a:latin typeface="Calibri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>
                          <a:latin typeface="Times New Roman"/>
                        </a:rPr>
                        <a:t>Close Read of key points of COD and complete 5 CFUs for summaries to each video.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latin typeface="Times New Roman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>
                          <a:latin typeface="Times New Roman"/>
                        </a:rPr>
                        <a:t>Engage with discussion using proper etiquette.  Respond to peer entries using emojis 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Download the COD file to computer; Close Read of key points and 2 CFUs</a:t>
                      </a:r>
                      <a:endParaRPr lang="en-US" sz="900"/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3- Summaries: Communication with the teacher  through chat box and provide full sentence responses to each video.  Respond to peers.</a:t>
                      </a:r>
                      <a:endParaRPr lang="en-US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116711"/>
                  </a:ext>
                </a:extLst>
              </a:tr>
              <a:tr h="27174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/>
                          <a:cs typeface="Times New Roman"/>
                        </a:rPr>
                        <a:t>Lunch(*) Staff and Students 12:05-12:40 PM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170076"/>
                  </a:ext>
                </a:extLst>
              </a:tr>
              <a:tr h="929666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D7/D8</a:t>
                      </a:r>
                      <a:r>
                        <a:rPr lang="en-US" sz="9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900">
                          <a:latin typeface="Times New Roman"/>
                          <a:cs typeface="Times New Roman"/>
                        </a:rPr>
                        <a:t>12:40-1:45 PM</a:t>
                      </a:r>
                    </a:p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/>
                          <a:cs typeface="Times New Roman"/>
                        </a:rPr>
                        <a:t>Introduction to Online Learning and the Instructional Framework (Model Lesson)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1. Review the Longhorn Instructional Framework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2. Engage students with lesson plan to model teacher and student actions; insert discussion and CFUs where needed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/>
                          <a:cs typeface="Times New Roman"/>
                        </a:rPr>
                        <a:t>Activity 2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1. Students get FAQs for Online Classes in the chat box.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2. Students answer FAQs in a complete sentence and email responses to their HR Teacher.</a:t>
                      </a:r>
                    </a:p>
                    <a:p>
                      <a:pPr lvl="0" algn="ctr">
                        <a:buNone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/>
                          <a:cs typeface="Times New Roman"/>
                        </a:rPr>
                        <a:t>Students download file.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Enter responses/notes.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Use Chat box for CFUs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57125"/>
                  </a:ext>
                </a:extLst>
              </a:tr>
              <a:tr h="73658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D9/D10</a:t>
                      </a:r>
                      <a:r>
                        <a:rPr lang="en-US" sz="900" baseline="0">
                          <a:latin typeface="Times New Roman"/>
                          <a:cs typeface="Times New Roman"/>
                        </a:rPr>
                        <a:t> 1:55-3:00 PM</a:t>
                      </a:r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marL="0" indent="0" algn="ctr">
                        <a:buNone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Staff Close Out 4:05-4:15 PM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0" i="0" u="none" strike="noStrike" noProof="0">
                          <a:hlinkClick r:id="rId6"/>
                        </a:rPr>
                        <a:t>https://www.youtube.com/watch?v=KKmUtUPIqF4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Teachers will review the counseling section of the Orientation slide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TN State Law of Graduation Requirements- </a:t>
                      </a:r>
                      <a:r>
                        <a:rPr lang="en-US" sz="900" b="0" i="0" u="none" strike="noStrike" noProof="0">
                          <a:hlinkClick r:id="rId7"/>
                        </a:rPr>
                        <a:t>https://www.tn.gov/content/dam/tn/stateboardofeducation/documents/2.103_High_School_Policy_10-20-17.pdf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Credits Attainment</a:t>
                      </a:r>
                      <a:endParaRPr lang="en-US" sz="900" b="0" i="0" u="none" strike="noStrike" noProof="0"/>
                    </a:p>
                    <a:p>
                      <a:pPr lvl="0" algn="ctr">
                        <a:buNone/>
                      </a:pPr>
                      <a:r>
                        <a:rPr lang="en-US" sz="900" b="0" i="0" u="none" strike="noStrike" noProof="0"/>
                        <a:t>Student Schedule 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Transcript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Teachers will schedule study hall groups and create groups of students to complete their assignments from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3-4 each day, they cannot turn off their computer 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/>
                          <a:cs typeface="Times New Roman"/>
                        </a:rPr>
                        <a:t>Activity 3 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1. Students share their thoughts on using mindfulness as a practice at Westwood.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2. Observe slides on Credits; Give an overview of the state law for high schools. </a:t>
                      </a:r>
                      <a:endParaRPr lang="en-US"/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3. Fill out Credit form with classes (based on grade level the time will vary)</a:t>
                      </a:r>
                      <a:endParaRPr lang="en-US"/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4. Questions and schedules; Schedule change requests</a:t>
                      </a:r>
                      <a:endParaRPr lang="en-US"/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5. PowerSchool App</a:t>
                      </a:r>
                      <a:endParaRPr lang="en-US"/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6. Exit Ticket Kahoot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Students View Schedule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A Days mandatory study hall 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B Days mandatory tutoring/intervention with only 9th/10th period teacher</a:t>
                      </a:r>
                    </a:p>
                    <a:p>
                      <a:pPr lvl="0" algn="l">
                        <a:buNone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Additional tutoring with teachers will take place from 3-4</a:t>
                      </a:r>
                    </a:p>
                    <a:p>
                      <a:pPr lvl="0" algn="l">
                        <a:buNone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Share their thoughts about the TN Law for High School in Chat Box</a:t>
                      </a:r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Submit Course Change Request using google link in the chat box</a:t>
                      </a:r>
                      <a:endParaRPr lang="en-US"/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r>
                        <a:rPr lang="en-US" sz="1000"/>
                        <a:t>Submit answers for Exit Ticket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Times New Roman"/>
                        <a:cs typeface="Times New Roman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Download PowerSchool app as homework.</a:t>
                      </a:r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r>
                        <a:rPr lang="en-US" sz="900">
                          <a:latin typeface="Times New Roman"/>
                          <a:cs typeface="Times New Roman"/>
                        </a:rPr>
                        <a:t>Do a quick research on mindfulness.  Have one idea for wellness check-ins for the homework</a:t>
                      </a:r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681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36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65F98D88-83E3-441B-A57D-9F7C6C85C8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732266"/>
              </p:ext>
            </p:extLst>
          </p:nvPr>
        </p:nvGraphicFramePr>
        <p:xfrm>
          <a:off x="77164" y="0"/>
          <a:ext cx="11636867" cy="8169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3609">
                  <a:extLst>
                    <a:ext uri="{9D8B030D-6E8A-4147-A177-3AD203B41FA5}">
                      <a16:colId xmlns:a16="http://schemas.microsoft.com/office/drawing/2014/main" val="2323801191"/>
                    </a:ext>
                  </a:extLst>
                </a:gridCol>
                <a:gridCol w="2007512">
                  <a:extLst>
                    <a:ext uri="{9D8B030D-6E8A-4147-A177-3AD203B41FA5}">
                      <a16:colId xmlns:a16="http://schemas.microsoft.com/office/drawing/2014/main" val="923471918"/>
                    </a:ext>
                  </a:extLst>
                </a:gridCol>
                <a:gridCol w="2066939">
                  <a:extLst>
                    <a:ext uri="{9D8B030D-6E8A-4147-A177-3AD203B41FA5}">
                      <a16:colId xmlns:a16="http://schemas.microsoft.com/office/drawing/2014/main" val="1207105845"/>
                    </a:ext>
                  </a:extLst>
                </a:gridCol>
                <a:gridCol w="1936269">
                  <a:extLst>
                    <a:ext uri="{9D8B030D-6E8A-4147-A177-3AD203B41FA5}">
                      <a16:colId xmlns:a16="http://schemas.microsoft.com/office/drawing/2014/main" val="2879071452"/>
                    </a:ext>
                  </a:extLst>
                </a:gridCol>
                <a:gridCol w="3872538">
                  <a:extLst>
                    <a:ext uri="{9D8B030D-6E8A-4147-A177-3AD203B41FA5}">
                      <a16:colId xmlns:a16="http://schemas.microsoft.com/office/drawing/2014/main" val="3694243129"/>
                    </a:ext>
                  </a:extLst>
                </a:gridCol>
              </a:tblGrid>
              <a:tr h="734121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Staff Rally- 7:45 AM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Teacher Content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Student Activities and CFUS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Microsoft TEAMS Practice Skills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Technical Refinement and Suggestions for Improvement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445168"/>
                  </a:ext>
                </a:extLst>
              </a:tr>
              <a:tr h="73412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8:00-8:20</a:t>
                      </a:r>
                    </a:p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Homeroom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  <a:hlinkClick r:id="rId2"/>
                        </a:rPr>
                        <a:t>Wellness Checks</a:t>
                      </a:r>
                      <a:r>
                        <a:rPr lang="en-US" sz="1000">
                          <a:latin typeface="Times New Roman"/>
                          <a:cs typeface="Times New Roman"/>
                        </a:rPr>
                        <a:t> and chat box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Technology Checks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Insert physical activity (stretches, breaking, focus strategy)</a:t>
                      </a:r>
                    </a:p>
                    <a:p>
                      <a:pPr lvl="0" algn="ctr">
                        <a:buNone/>
                      </a:pPr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76509"/>
                  </a:ext>
                </a:extLst>
              </a:tr>
              <a:tr h="1097141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D1/D2   8:30-9:35 AM</a:t>
                      </a: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House of Community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House of Leadership </a:t>
                      </a:r>
                      <a:endParaRPr lang="en-US" sz="1000"/>
                    </a:p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House of  Innovations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House of  Heritage</a:t>
                      </a:r>
                    </a:p>
                    <a:p>
                      <a:pPr lvl="0" algn="ctr">
                        <a:buNone/>
                      </a:pPr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Teacher Intro Videos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Westwood HS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Smart Goal PPT</a:t>
                      </a:r>
                      <a:endParaRPr lang="en-US" sz="1000"/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>
                          <a:latin typeface="Times New Roman"/>
                        </a:rPr>
                        <a:t>Mission, Vision, and Core Values Microsoft Form for Student Investment Plan </a:t>
                      </a:r>
                      <a:r>
                        <a:rPr lang="en-US" sz="1000" b="0" i="0" u="none" strike="noStrike" noProof="0"/>
                        <a:t>https://bit.ly/3gK1gms</a:t>
                      </a:r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0" i="0" u="none" strike="noStrike" noProof="0"/>
                        <a:t>Khan Academy Video on How to Create Smart Goals </a:t>
                      </a:r>
                      <a:r>
                        <a:rPr lang="en-US" sz="1000" b="0" i="0" u="none" strike="noStrike" noProof="0">
                          <a:hlinkClick r:id="rId3"/>
                        </a:rPr>
                        <a:t>https://bit.ly/2YJBvfM</a:t>
                      </a:r>
                    </a:p>
                    <a:p>
                      <a:pPr lvl="0" algn="ctr">
                        <a:buNone/>
                      </a:pPr>
                      <a:endParaRPr lang="en-US" sz="100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>
                          <a:latin typeface="Times New Roman"/>
                        </a:rPr>
                        <a:t>Teacher checks understanding of Smart Goal PPT and has students to respond in the chat box.</a:t>
                      </a:r>
                      <a:endParaRPr lang="en-US" sz="1000" b="0" i="0" u="none" strike="noStrike" noProof="0"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endParaRPr lang="en-US" sz="1000" b="0" i="0" u="none" strike="noStrike" noProof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/>
                    </a:p>
                    <a:p>
                      <a:pPr marL="171450" lvl="0" indent="-171450" algn="l">
                        <a:buFont typeface="Arial,Sans-Serif"/>
                        <a:buChar char="•"/>
                      </a:pPr>
                      <a:r>
                        <a:rPr lang="en-US" sz="1000" b="0" i="0" u="none" strike="noStrike" noProof="0">
                          <a:latin typeface="Times New Roman"/>
                        </a:rPr>
                        <a:t>Access the assignment tab</a:t>
                      </a:r>
                      <a:endParaRPr lang="en-US" sz="1000" b="0" i="0" u="none" strike="noStrike" noProof="0"/>
                    </a:p>
                    <a:p>
                      <a:pPr marL="171450" lvl="0" indent="-171450" algn="l">
                        <a:buFont typeface="Arial,Sans-Serif"/>
                        <a:buChar char="•"/>
                      </a:pPr>
                      <a:r>
                        <a:rPr lang="en-US" sz="1000" b="0" i="0" u="none" strike="noStrike" noProof="0">
                          <a:latin typeface="Times New Roman"/>
                        </a:rPr>
                        <a:t>Download it and record their answers on paper.</a:t>
                      </a:r>
                      <a:endParaRPr lang="en-US" sz="1000" b="0" i="0" u="none" strike="noStrike" noProof="0"/>
                    </a:p>
                    <a:p>
                      <a:pPr marL="171450" lvl="0" indent="-171450" algn="l">
                        <a:buFont typeface="Arial,Sans-Serif"/>
                        <a:buChar char="•"/>
                      </a:pPr>
                      <a:r>
                        <a:rPr lang="en-US" sz="1000" b="0" i="0" u="none" strike="noStrike" noProof="0">
                          <a:latin typeface="Times New Roman"/>
                        </a:rPr>
                        <a:t>Students will submit assignment</a:t>
                      </a:r>
                    </a:p>
                    <a:p>
                      <a:pPr lvl="0" algn="ctr">
                        <a:buNone/>
                      </a:pPr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870183"/>
                  </a:ext>
                </a:extLst>
              </a:tr>
              <a:tr h="1028677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D3/D4</a:t>
                      </a:r>
                      <a:r>
                        <a:rPr lang="en-US" sz="10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000">
                          <a:latin typeface="Times New Roman"/>
                          <a:cs typeface="Times New Roman"/>
                        </a:rPr>
                        <a:t>9:45-10:50  AM</a:t>
                      </a: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Students will learn the importance of  maintaining  a good GPA..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latin typeface="Times New Roman"/>
                          <a:cs typeface="Times New Roman"/>
                        </a:rPr>
                        <a:t>Students will learn about what is a GPA . Show GPA video  and</a:t>
                      </a: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US" sz="1000" b="0" i="0" u="none" strike="noStrike" noProof="0">
                          <a:hlinkClick r:id="rId4"/>
                        </a:rPr>
                        <a:t>https://www.youtube.com/watch?v=0p4rEImJqZU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 Students will complete an activity. </a:t>
                      </a:r>
                      <a:r>
                        <a:rPr lang="en-US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The teachers will display the questions in the chat box . Students will do all calculations on paper and submit answers in the chat box. 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217905"/>
                  </a:ext>
                </a:extLst>
              </a:tr>
              <a:tr h="848488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D5/D6</a:t>
                      </a:r>
                      <a:r>
                        <a:rPr lang="en-US" sz="10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000">
                          <a:latin typeface="Times New Roman"/>
                          <a:cs typeface="Times New Roman"/>
                        </a:rPr>
                        <a:t>11:00-12:05 PM*</a:t>
                      </a: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The student will learn how to analyze a Credit Review Form and High School Transcript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The teacher will review from a powerpoint presentation the parts of a High School Transcript and Credit review form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Teacher will download the following douments: Transcript and Credit Review Form for students to 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116711"/>
                  </a:ext>
                </a:extLst>
              </a:tr>
              <a:tr h="3362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Lunch(*) Staff and Students 12:05-12:40 PM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170076"/>
                  </a:ext>
                </a:extLst>
              </a:tr>
              <a:tr h="1097143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D7/D8</a:t>
                      </a:r>
                      <a:r>
                        <a:rPr lang="en-US" sz="10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000">
                          <a:latin typeface="Times New Roman"/>
                          <a:cs typeface="Times New Roman"/>
                        </a:rPr>
                        <a:t>12:40-1:45 PM</a:t>
                      </a: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BAG Report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Compact Form</a:t>
                      </a:r>
                    </a:p>
                    <a:p>
                      <a:pPr lvl="0" algn="ctr">
                        <a:buNone/>
                      </a:pPr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 Teacher will review and discuss each component of the BAG report and compact  form . </a:t>
                      </a:r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The teacher and students will annotate the B.A.G report and  Parent /Student/ Teacher Compact Form 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57125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D9/D10</a:t>
                      </a:r>
                      <a:r>
                        <a:rPr lang="en-US" sz="1000" baseline="0">
                          <a:latin typeface="Times New Roman"/>
                          <a:cs typeface="Times New Roman"/>
                        </a:rPr>
                        <a:t> 1:55-3:00 PM</a:t>
                      </a:r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marL="0" indent="0" algn="ctr">
                        <a:buNone/>
                      </a:pPr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Staff Close Out 4:05-4:15 PM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Culminating Activity-Teacher will review important information that the student should remember</a:t>
                      </a:r>
                    </a:p>
                    <a:p>
                      <a:pPr lvl="0" algn="ctr">
                        <a:buNone/>
                      </a:pPr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lvl="0" algn="ctr">
                        <a:buNone/>
                      </a:pPr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Review Key Points things that the student should know from each session</a:t>
                      </a: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The student will write a summary outlining at least (5) take aways from the following: GPA, How to calculate, parts of a high school transcript, Credit review form 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681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21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65F98D88-83E3-441B-A57D-9F7C6C85C8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938313"/>
              </p:ext>
            </p:extLst>
          </p:nvPr>
        </p:nvGraphicFramePr>
        <p:xfrm>
          <a:off x="75500" y="0"/>
          <a:ext cx="11636870" cy="79789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3610">
                  <a:extLst>
                    <a:ext uri="{9D8B030D-6E8A-4147-A177-3AD203B41FA5}">
                      <a16:colId xmlns:a16="http://schemas.microsoft.com/office/drawing/2014/main" val="2323801191"/>
                    </a:ext>
                  </a:extLst>
                </a:gridCol>
                <a:gridCol w="2007513">
                  <a:extLst>
                    <a:ext uri="{9D8B030D-6E8A-4147-A177-3AD203B41FA5}">
                      <a16:colId xmlns:a16="http://schemas.microsoft.com/office/drawing/2014/main" val="923471918"/>
                    </a:ext>
                  </a:extLst>
                </a:gridCol>
                <a:gridCol w="2066940">
                  <a:extLst>
                    <a:ext uri="{9D8B030D-6E8A-4147-A177-3AD203B41FA5}">
                      <a16:colId xmlns:a16="http://schemas.microsoft.com/office/drawing/2014/main" val="1207105845"/>
                    </a:ext>
                  </a:extLst>
                </a:gridCol>
                <a:gridCol w="1936269">
                  <a:extLst>
                    <a:ext uri="{9D8B030D-6E8A-4147-A177-3AD203B41FA5}">
                      <a16:colId xmlns:a16="http://schemas.microsoft.com/office/drawing/2014/main" val="2879071452"/>
                    </a:ext>
                  </a:extLst>
                </a:gridCol>
                <a:gridCol w="3872538">
                  <a:extLst>
                    <a:ext uri="{9D8B030D-6E8A-4147-A177-3AD203B41FA5}">
                      <a16:colId xmlns:a16="http://schemas.microsoft.com/office/drawing/2014/main" val="3694243129"/>
                    </a:ext>
                  </a:extLst>
                </a:gridCol>
              </a:tblGrid>
              <a:tr h="513360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Times New Roman"/>
                          <a:cs typeface="Times New Roman"/>
                        </a:rPr>
                        <a:t>Staff Rally- 7:45 AM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Teacher Content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Student Activities and CFUS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Microsoft TEAMS Practice Skills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Technical Refinement and Suggestions for Improvement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445168"/>
                  </a:ext>
                </a:extLst>
              </a:tr>
              <a:tr h="57374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Homeroom 8 AM- 8:20 AM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  <a:hlinkClick r:id="rId2"/>
                        </a:rPr>
                        <a:t>Wellness Checks</a:t>
                      </a:r>
                      <a:r>
                        <a:rPr lang="en-US" sz="1000">
                          <a:latin typeface="Times New Roman"/>
                          <a:cs typeface="Times New Roman"/>
                        </a:rPr>
                        <a:t> and chat box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Technology Checks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Insert physical activity (stretches, breaking, focus strategy)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000" b="0" i="0" u="none" strike="noStrike" noProof="0">
                          <a:latin typeface="Calibri"/>
                          <a:hlinkClick r:id="rId3"/>
                        </a:rPr>
                        <a:t>https://youtu.be/CvF9AEe-ozc</a:t>
                      </a:r>
                      <a:r>
                        <a:rPr lang="en-US" sz="1000" b="0" i="0" u="none" strike="noStrike" noProof="0">
                          <a:latin typeface="Calibri"/>
                        </a:rPr>
                        <a:t> 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119500"/>
                  </a:ext>
                </a:extLst>
              </a:tr>
              <a:tr h="1097141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D1/D2   8:30-9:35 AM</a:t>
                      </a: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Times New Roman"/>
                          <a:cs typeface="Times New Roman"/>
                        </a:rPr>
                        <a:t>Longhorn Instructional Technology Training- Student Notebook Teacher PD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000" b="0" i="0" u="none" strike="noStrike" noProof="0">
                          <a:hlinkClick r:id="rId4"/>
                        </a:rPr>
                        <a:t>https://www.ted.com/talks/sal_khan_let_s_use_video_to_reinvent_education?language=en</a:t>
                      </a:r>
                      <a:endParaRPr lang="en-US" sz="1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000" b="0" i="0" u="none" strike="noStrike" noProof="0"/>
                    </a:p>
                    <a:p>
                      <a:pPr lvl="0" algn="ctr">
                        <a:buNone/>
                      </a:pPr>
                      <a:endParaRPr lang="en-US" sz="1000" b="0" i="0" u="none" strike="noStrike" noProof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/>
                        <a:buChar char="•"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Make their notebook</a:t>
                      </a:r>
                    </a:p>
                    <a:p>
                      <a:pPr marL="342900" lvl="0" indent="-342900" algn="l">
                        <a:buFont typeface="Arial"/>
                        <a:buChar char="•"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Create tabs</a:t>
                      </a:r>
                    </a:p>
                    <a:p>
                      <a:pPr marL="342900" lvl="0" indent="-342900" algn="l">
                        <a:buFont typeface="Arial"/>
                        <a:buChar char="•"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Make entries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870183"/>
                  </a:ext>
                </a:extLst>
              </a:tr>
              <a:tr h="1028677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D3/D4</a:t>
                      </a:r>
                      <a:r>
                        <a:rPr lang="en-US" sz="10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000">
                          <a:latin typeface="Times New Roman"/>
                          <a:cs typeface="Times New Roman"/>
                        </a:rPr>
                        <a:t>9:45-10:50  AM</a:t>
                      </a: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latin typeface="Times New Roman"/>
                          <a:cs typeface="Times New Roman"/>
                        </a:rPr>
                        <a:t>Khan Academy- My Study Buddy (7:30 min)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000" b="0" i="0" u="none" strike="noStrike" noProof="0">
                          <a:hlinkClick r:id="rId4"/>
                        </a:rPr>
                        <a:t>https://www.ted.com/talks/sal_khan_let_s_use_video_to_reinvent_education?language=en</a:t>
                      </a:r>
                      <a:endParaRPr lang="en-US" sz="1000" b="0" i="0" u="none" strike="noStrike" noProof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/>
                    </a:p>
                    <a:p>
                      <a:pPr lvl="0" algn="ctr">
                        <a:buNone/>
                      </a:pPr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000">
                          <a:latin typeface="Times New Roman"/>
                          <a:cs typeface="Times New Roman"/>
                        </a:rPr>
                        <a:t>Create a Khan Academy Login</a:t>
                      </a:r>
                    </a:p>
                    <a:p>
                      <a:pPr marL="285750" lvl="0" indent="-285750" algn="l">
                        <a:buFont typeface="Arial"/>
                        <a:buChar char="•"/>
                      </a:pPr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10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217905"/>
                  </a:ext>
                </a:extLst>
              </a:tr>
              <a:tr h="848488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200">
                          <a:latin typeface="Times New Roman"/>
                          <a:cs typeface="Times New Roman"/>
                        </a:rPr>
                        <a:t>D5/D6</a:t>
                      </a:r>
                      <a:r>
                        <a:rPr lang="en-US" sz="12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>
                          <a:latin typeface="Times New Roman"/>
                          <a:cs typeface="Times New Roman"/>
                        </a:rPr>
                        <a:t>11:00-12:05 PM*</a:t>
                      </a: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latin typeface="Times New Roman"/>
                          <a:cs typeface="Times New Roman"/>
                        </a:rPr>
                        <a:t>Introduce RACE &amp; ACE Formats 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Times New Roman"/>
                          <a:cs typeface="Times New Roman"/>
                        </a:rPr>
                        <a:t>Students write in chat box and respond to at least one other student in the chat box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116711"/>
                  </a:ext>
                </a:extLst>
              </a:tr>
              <a:tr h="3362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Times New Roman"/>
                          <a:cs typeface="Times New Roman"/>
                        </a:rPr>
                        <a:t>Lunch(*) Staff and Students 12:05-12:40 PM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170076"/>
                  </a:ext>
                </a:extLst>
              </a:tr>
              <a:tr h="1097143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200">
                          <a:latin typeface="Times New Roman"/>
                          <a:cs typeface="Times New Roman"/>
                        </a:rPr>
                        <a:t>D7/D8</a:t>
                      </a:r>
                      <a:r>
                        <a:rPr lang="en-US" sz="12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>
                          <a:latin typeface="Times New Roman"/>
                          <a:cs typeface="Times New Roman"/>
                        </a:rPr>
                        <a:t>12:40-1:45 PM</a:t>
                      </a:r>
                    </a:p>
                    <a:p>
                      <a:pPr algn="ctr"/>
                      <a:endParaRPr lang="en-US" sz="1200">
                        <a:latin typeface="Times New Roman"/>
                        <a:cs typeface="Times New Roman"/>
                      </a:endParaRPr>
                    </a:p>
                    <a:p>
                      <a:pPr algn="ctr"/>
                      <a:endParaRPr lang="en-US" sz="12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Virtual tour of Online Learning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Online </a:t>
                      </a:r>
                      <a:r>
                        <a:rPr lang="en-US" sz="1400" err="1">
                          <a:latin typeface="Times New Roman"/>
                          <a:cs typeface="Times New Roman"/>
                        </a:rPr>
                        <a:t>Nettiquette</a:t>
                      </a:r>
                      <a:endParaRPr lang="en-US" sz="1400"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>
                          <a:hlinkClick r:id="rId5"/>
                        </a:rPr>
                        <a:t>https://www.rasmussen.edu/student-experience/college-life/netiquette-guidelines-every-online-student-needs-to-know/</a:t>
                      </a:r>
                      <a:endParaRPr lang="en-US"/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57125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200">
                          <a:latin typeface="Times New Roman"/>
                          <a:cs typeface="Times New Roman"/>
                        </a:rPr>
                        <a:t>D9/D10</a:t>
                      </a:r>
                      <a:r>
                        <a:rPr lang="en-US" sz="1200" baseline="0">
                          <a:latin typeface="Times New Roman"/>
                          <a:cs typeface="Times New Roman"/>
                        </a:rPr>
                        <a:t> 1:55-3:00 PM</a:t>
                      </a:r>
                      <a:endParaRPr lang="en-US" sz="1200">
                        <a:latin typeface="Times New Roman"/>
                        <a:cs typeface="Times New Roman"/>
                      </a:endParaRPr>
                    </a:p>
                    <a:p>
                      <a:pPr marL="0" indent="0" algn="ctr">
                        <a:buNone/>
                      </a:pPr>
                      <a:endParaRPr lang="en-US" sz="1200">
                        <a:latin typeface="Times New Roman"/>
                        <a:cs typeface="Times New Roman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sz="1200">
                          <a:latin typeface="Times New Roman"/>
                          <a:cs typeface="Times New Roman"/>
                        </a:rPr>
                        <a:t>Staff Close Out 4:05-4:15 PM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681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596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65F98D88-83E3-441B-A57D-9F7C6C85C8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523782"/>
              </p:ext>
            </p:extLst>
          </p:nvPr>
        </p:nvGraphicFramePr>
        <p:xfrm>
          <a:off x="75500" y="0"/>
          <a:ext cx="11636870" cy="87714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3610">
                  <a:extLst>
                    <a:ext uri="{9D8B030D-6E8A-4147-A177-3AD203B41FA5}">
                      <a16:colId xmlns:a16="http://schemas.microsoft.com/office/drawing/2014/main" val="2323801191"/>
                    </a:ext>
                  </a:extLst>
                </a:gridCol>
                <a:gridCol w="2007513">
                  <a:extLst>
                    <a:ext uri="{9D8B030D-6E8A-4147-A177-3AD203B41FA5}">
                      <a16:colId xmlns:a16="http://schemas.microsoft.com/office/drawing/2014/main" val="923471918"/>
                    </a:ext>
                  </a:extLst>
                </a:gridCol>
                <a:gridCol w="2066940">
                  <a:extLst>
                    <a:ext uri="{9D8B030D-6E8A-4147-A177-3AD203B41FA5}">
                      <a16:colId xmlns:a16="http://schemas.microsoft.com/office/drawing/2014/main" val="1207105845"/>
                    </a:ext>
                  </a:extLst>
                </a:gridCol>
                <a:gridCol w="1936269">
                  <a:extLst>
                    <a:ext uri="{9D8B030D-6E8A-4147-A177-3AD203B41FA5}">
                      <a16:colId xmlns:a16="http://schemas.microsoft.com/office/drawing/2014/main" val="2879071452"/>
                    </a:ext>
                  </a:extLst>
                </a:gridCol>
                <a:gridCol w="3872538">
                  <a:extLst>
                    <a:ext uri="{9D8B030D-6E8A-4147-A177-3AD203B41FA5}">
                      <a16:colId xmlns:a16="http://schemas.microsoft.com/office/drawing/2014/main" val="3694243129"/>
                    </a:ext>
                  </a:extLst>
                </a:gridCol>
              </a:tblGrid>
              <a:tr h="734121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Staff Rally- 7:45 AM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>
                          <a:latin typeface="Times New Roman"/>
                          <a:cs typeface="Times New Roman"/>
                        </a:rPr>
                        <a:t>Freshman Success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Teacher Content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Student Activities and CFUS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Microsoft TEAMS Practice Skills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Technical Refinement and Suggestions for Improvement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445168"/>
                  </a:ext>
                </a:extLst>
              </a:tr>
              <a:tr h="734121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8:00-8:20</a:t>
                      </a:r>
                    </a:p>
                    <a:p>
                      <a:pPr algn="ctr"/>
                      <a:r>
                        <a:rPr lang="en-US" sz="1600">
                          <a:latin typeface="Times New Roman"/>
                          <a:cs typeface="Times New Roman"/>
                        </a:rPr>
                        <a:t>Homeroom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>
                          <a:latin typeface="Times New Roman"/>
                          <a:cs typeface="Times New Roman"/>
                          <a:hlinkClick r:id="rId2"/>
                        </a:rPr>
                        <a:t>Wellness Checks</a:t>
                      </a:r>
                      <a:r>
                        <a:rPr lang="en-US" sz="1600">
                          <a:latin typeface="Times New Roman"/>
                          <a:cs typeface="Times New Roman"/>
                        </a:rPr>
                        <a:t> and chat box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>
                          <a:latin typeface="Times New Roman"/>
                          <a:cs typeface="Times New Roman"/>
                        </a:rPr>
                        <a:t>Technology Checks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>
                          <a:latin typeface="Times New Roman"/>
                          <a:cs typeface="Times New Roman"/>
                        </a:rPr>
                        <a:t>Insert physical activity (stretches, breaking, focus strategy)</a:t>
                      </a:r>
                    </a:p>
                    <a:p>
                      <a:pPr lvl="0" algn="ctr">
                        <a:buNone/>
                      </a:pPr>
                      <a:endParaRPr lang="en-US" sz="16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76509"/>
                  </a:ext>
                </a:extLst>
              </a:tr>
              <a:tr h="1097141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D1/D2   8:30-9:35 AM</a:t>
                      </a: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Times New Roman"/>
                          <a:cs typeface="Times New Roman"/>
                        </a:rPr>
                        <a:t>House of Community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>
                          <a:latin typeface="Times New Roman"/>
                          <a:cs typeface="Times New Roman"/>
                        </a:rPr>
                        <a:t>House of Leadership </a:t>
                      </a:r>
                      <a:endParaRPr lang="en-US" sz="1200"/>
                    </a:p>
                    <a:p>
                      <a:pPr lvl="0" algn="ctr">
                        <a:buNone/>
                      </a:pPr>
                      <a:r>
                        <a:rPr lang="en-US" sz="1200">
                          <a:latin typeface="Times New Roman"/>
                          <a:cs typeface="Times New Roman"/>
                        </a:rPr>
                        <a:t>House of  Innovations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>
                          <a:latin typeface="Times New Roman"/>
                          <a:cs typeface="Times New Roman"/>
                        </a:rPr>
                        <a:t>House of  Heritage</a:t>
                      </a:r>
                    </a:p>
                    <a:p>
                      <a:pPr lvl="0" algn="ctr">
                        <a:buNone/>
                      </a:pPr>
                      <a:endParaRPr lang="en-US" sz="1400">
                        <a:latin typeface="Times New Roman"/>
                        <a:cs typeface="Times New Roman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Teacher Intro Videos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Westwood HS Smart Goal PPT</a:t>
                      </a: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0" i="0" u="none" strike="noStrike" noProof="0"/>
                        <a:t>Khan Academy Video on How to Create Smart Goals https://bit.ly/2YJBvfM</a:t>
                      </a:r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870183"/>
                  </a:ext>
                </a:extLst>
              </a:tr>
              <a:tr h="1028677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D3/D4</a:t>
                      </a:r>
                      <a:r>
                        <a:rPr lang="en-US" sz="14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9:45-10:50  AM</a:t>
                      </a: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/>
                        <a:cs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217905"/>
                  </a:ext>
                </a:extLst>
              </a:tr>
              <a:tr h="848488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D5/D6</a:t>
                      </a:r>
                      <a:r>
                        <a:rPr lang="en-US" sz="14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11:00-12:05 PM*</a:t>
                      </a: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116711"/>
                  </a:ext>
                </a:extLst>
              </a:tr>
              <a:tr h="3362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Times New Roman"/>
                          <a:cs typeface="Times New Roman"/>
                        </a:rPr>
                        <a:t>Lunch(*) Staff and Students 12:05-12:40 PM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170076"/>
                  </a:ext>
                </a:extLst>
              </a:tr>
              <a:tr h="1097143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D7/D8</a:t>
                      </a:r>
                      <a:r>
                        <a:rPr lang="en-US" sz="1400" baseline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12:40-1:45 PM</a:t>
                      </a: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57125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D9/D10</a:t>
                      </a:r>
                      <a:r>
                        <a:rPr lang="en-US" sz="1400" baseline="0">
                          <a:latin typeface="Times New Roman"/>
                          <a:cs typeface="Times New Roman"/>
                        </a:rPr>
                        <a:t> 1:55-3:00 PM</a:t>
                      </a:r>
                      <a:endParaRPr lang="en-US" sz="1400">
                        <a:latin typeface="Times New Roman"/>
                        <a:cs typeface="Times New Roman"/>
                      </a:endParaRPr>
                    </a:p>
                    <a:p>
                      <a:pPr marL="0" indent="0" algn="ctr">
                        <a:buNone/>
                      </a:pP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Staff Close Out 4:05-4:15 PM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681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86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C2381D8DE11D46AF5D8B112D153186" ma:contentTypeVersion="11" ma:contentTypeDescription="Create a new document." ma:contentTypeScope="" ma:versionID="05ce51dd30c2c88dd796fec5b76782e7">
  <xsd:schema xmlns:xsd="http://www.w3.org/2001/XMLSchema" xmlns:xs="http://www.w3.org/2001/XMLSchema" xmlns:p="http://schemas.microsoft.com/office/2006/metadata/properties" xmlns:ns3="204cca37-6ba1-465b-8fae-53bac367531e" xmlns:ns4="1d64bc40-025e-4e81-be8e-5d301e9112f8" targetNamespace="http://schemas.microsoft.com/office/2006/metadata/properties" ma:root="true" ma:fieldsID="a8cc416bf2fd70cc93caf12863bffcaf" ns3:_="" ns4:_="">
    <xsd:import namespace="204cca37-6ba1-465b-8fae-53bac367531e"/>
    <xsd:import namespace="1d64bc40-025e-4e81-be8e-5d301e9112f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4cca37-6ba1-465b-8fae-53bac367531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64bc40-025e-4e81-be8e-5d301e9112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3A4B02-7E5A-40FA-B861-7B58F2F369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297073-AD29-46EA-A62F-31D0244E9FE5}">
  <ds:schemaRefs>
    <ds:schemaRef ds:uri="1d64bc40-025e-4e81-be8e-5d301e9112f8"/>
    <ds:schemaRef ds:uri="204cca37-6ba1-465b-8fae-53bac367531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85F8669-1762-4B3D-99C3-FA715AB801ED}">
  <ds:schemaRefs>
    <ds:schemaRef ds:uri="204cca37-6ba1-465b-8fae-53bac367531e"/>
    <ds:schemaRef ds:uri="1d64bc40-025e-4e81-be8e-5d301e9112f8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878</Words>
  <Application>Microsoft Office PowerPoint</Application>
  <PresentationFormat>Widescreen</PresentationFormat>
  <Paragraphs>226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Arial,Sans-Serif</vt:lpstr>
      <vt:lpstr>Calibri</vt:lpstr>
      <vt:lpstr>Calibri Light</vt:lpstr>
      <vt:lpstr>Cooper Black</vt:lpstr>
      <vt:lpstr>Times New Roman</vt:lpstr>
      <vt:lpstr>Office Theme</vt:lpstr>
      <vt:lpstr>Westwood’s Virtual Learning  Student Orientation Guide</vt:lpstr>
      <vt:lpstr>Longhorn Nation:  Reimagining our roles as leaders of learning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Longhorn Nation:  Reimagining our roles as leaders of learning</dc:title>
  <dc:creator>JULIA R CALLAWAY</dc:creator>
  <cp:lastModifiedBy>DAWN M INMAN</cp:lastModifiedBy>
  <cp:revision>3</cp:revision>
  <dcterms:created xsi:type="dcterms:W3CDTF">2020-08-27T21:57:21Z</dcterms:created>
  <dcterms:modified xsi:type="dcterms:W3CDTF">2020-08-28T18:26:18Z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0x010100B5C2381D8DE11D46AF5D8B112D153186</vt:lpwstr>
  </property>
</Properties>
</file>