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11" r:id="rId6"/>
    <p:sldId id="305" r:id="rId7"/>
    <p:sldId id="291" r:id="rId8"/>
    <p:sldId id="292" r:id="rId9"/>
    <p:sldId id="294" r:id="rId10"/>
    <p:sldId id="296" r:id="rId11"/>
    <p:sldId id="299" r:id="rId12"/>
    <p:sldId id="301" r:id="rId13"/>
    <p:sldId id="310" r:id="rId14"/>
    <p:sldId id="304" r:id="rId15"/>
    <p:sldId id="306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AC9943-8D9C-487A-A61A-116CF03FD43A}" v="1" dt="2024-09-25T16:48:33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4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E677FB0-FB3F-44BF-9C5C-E8FA5B49A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11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6C27A92-7102-4B44-966C-D2443E6F6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3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B90DB-FFB7-477E-8F34-98FA85878D3C}" type="slidenum">
              <a:rPr lang="en-US" smtClean="0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1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82C75-2CE3-4EB8-8B1B-F725CFEB30F2}" type="slidenum">
              <a:rPr lang="en-US" smtClean="0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1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3B4455F7-D18C-4D61-ABBA-4F5FDCE2F5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50713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3F404CD-DEAF-46F2-9F12-24B032816D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3F404CD-DEAF-46F2-9F12-24B032816D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70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3F404CD-DEAF-46F2-9F12-24B032816D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45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3F404CD-DEAF-46F2-9F12-24B032816D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58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3F404CD-DEAF-46F2-9F12-24B032816D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67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3F404CD-DEAF-46F2-9F12-24B032816D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95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56BC4A2-DD65-4258-B543-C1E53BBC79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2877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EA4CD58-DA2F-4346-9FBC-C6620AD391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32660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5263" y="228600"/>
            <a:ext cx="8339137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7CF33-42BF-43C6-90B0-3745717F8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4690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0498F7D6-F6AB-44F6-88AD-970CA41EDF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3420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A65E9137-F522-4F7A-B75B-A816BC2515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2034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77B9B162-9D0A-4C05-A7B9-BBCF27E704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414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F37E1774-9239-4259-83AF-0E3C49BF84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1432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0FE7C329-D48C-4107-A955-0529558CD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968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EAC3487-9E16-4407-8B90-B3D6CAA9BA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2358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6B1A830-27A9-4738-B29C-F60351A053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833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6854D201-B3AE-441B-ACF2-C52758C605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394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F404CD-DEAF-46F2-9F12-24B032816D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7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</p:sldLayoutIdLst>
  <p:transition>
    <p:random/>
  </p:transition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csk12.org/face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839200" cy="2162153"/>
          </a:xfrm>
        </p:spPr>
        <p:txBody>
          <a:bodyPr/>
          <a:lstStyle/>
          <a:p>
            <a:pPr algn="ctr" eaLnBrk="1" hangingPunct="1"/>
            <a:r>
              <a:rPr lang="en-US">
                <a:solidFill>
                  <a:schemeClr val="tx1"/>
                </a:solidFill>
              </a:rPr>
              <a:t>   Whitney Elementary</a:t>
            </a:r>
            <a:br>
              <a:rPr lang="en-US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1219 Whitney Ave</a:t>
            </a:r>
            <a:br>
              <a:rPr lang="en-US" sz="24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Memphis, TN 38127</a:t>
            </a:r>
            <a:br>
              <a:rPr lang="en-US" sz="2400">
                <a:solidFill>
                  <a:schemeClr val="tx1"/>
                </a:solidFill>
              </a:rPr>
            </a:br>
            <a:br>
              <a:rPr lang="en-US" sz="24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Dr. Vonda Beaty, Principal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667000"/>
            <a:ext cx="7086600" cy="2890091"/>
          </a:xfrm>
        </p:spPr>
        <p:txBody>
          <a:bodyPr>
            <a:normAutofit fontScale="77500" lnSpcReduction="20000"/>
          </a:bodyPr>
          <a:lstStyle/>
          <a:p>
            <a:pPr algn="ctr" eaLnBrk="1" hangingPunct="1"/>
            <a:r>
              <a:rPr lang="en-US" sz="3600" b="1" dirty="0">
                <a:solidFill>
                  <a:schemeClr val="bg1"/>
                </a:solidFill>
              </a:rPr>
              <a:t>Annual Title I Meeting</a:t>
            </a:r>
          </a:p>
          <a:p>
            <a:pPr algn="ctr" eaLnBrk="1" hangingPunct="1"/>
            <a:endParaRPr lang="en-US" sz="36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800" b="1" i="1" dirty="0">
                <a:solidFill>
                  <a:schemeClr val="bg1"/>
                </a:solidFill>
              </a:rPr>
              <a:t>September 26, 2024</a:t>
            </a:r>
          </a:p>
          <a:p>
            <a:pPr algn="ctr" eaLnBrk="1" hangingPunct="1"/>
            <a:r>
              <a:rPr lang="en-US" sz="2800" b="1" i="1" dirty="0">
                <a:solidFill>
                  <a:schemeClr val="bg1"/>
                </a:solidFill>
              </a:rPr>
              <a:t>10:00 am  </a:t>
            </a:r>
          </a:p>
          <a:p>
            <a:pPr algn="ctr" eaLnBrk="1" hangingPunct="1"/>
            <a:r>
              <a:rPr lang="en-US" sz="2800" b="1" i="1" dirty="0">
                <a:solidFill>
                  <a:schemeClr val="bg1"/>
                </a:solidFill>
              </a:rPr>
              <a:t>AND </a:t>
            </a:r>
          </a:p>
          <a:p>
            <a:pPr algn="ctr" eaLnBrk="1" hangingPunct="1"/>
            <a:r>
              <a:rPr lang="en-US" sz="2800" b="1" i="1" dirty="0">
                <a:solidFill>
                  <a:schemeClr val="bg1"/>
                </a:solidFill>
              </a:rPr>
              <a:t>4:00 pM</a:t>
            </a:r>
          </a:p>
          <a:p>
            <a:pPr algn="ctr" eaLnBrk="1" hangingPunct="1"/>
            <a:r>
              <a:rPr lang="en-US" sz="2800" b="1" i="1" dirty="0">
                <a:solidFill>
                  <a:schemeClr val="bg1"/>
                </a:solidFill>
              </a:rPr>
              <a:t> </a:t>
            </a:r>
            <a:endParaRPr lang="en-US" sz="2800" i="1" dirty="0">
              <a:solidFill>
                <a:schemeClr val="bg1"/>
              </a:solidFill>
            </a:endParaRPr>
          </a:p>
          <a:p>
            <a:pPr eaLnBrk="1" hangingPunct="1"/>
            <a:endParaRPr lang="en-US" sz="2800" i="1" dirty="0">
              <a:solidFill>
                <a:srgbClr val="002060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3077" name="WordArt 7"/>
          <p:cNvSpPr>
            <a:spLocks noChangeArrowheads="1" noChangeShapeType="1" noTextEdit="1"/>
          </p:cNvSpPr>
          <p:nvPr/>
        </p:nvSpPr>
        <p:spPr bwMode="auto">
          <a:xfrm>
            <a:off x="304800" y="5257800"/>
            <a:ext cx="8534400" cy="8382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endParaRPr lang="en-US" sz="2400" kern="10">
              <a:ln w="12700">
                <a:solidFill>
                  <a:schemeClr val="folHlink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5799668"/>
            <a:ext cx="7543799" cy="5961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00">
                <a:ln w="11430">
                  <a:solidFill>
                    <a:schemeClr val="tx2"/>
                  </a:solidFill>
                </a:ln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Presented by:</a:t>
            </a:r>
          </a:p>
          <a:p>
            <a:pPr algn="ctr">
              <a:defRPr/>
            </a:pPr>
            <a:r>
              <a:rPr lang="en-US" sz="1600">
                <a:ln w="11430">
                  <a:solidFill>
                    <a:schemeClr val="tx2"/>
                  </a:solidFill>
                </a:ln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Kimberly Williams, Title I PLC Coach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6014830"/>
            <a:ext cx="761999" cy="761999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491538" cy="914400"/>
          </a:xfrm>
        </p:spPr>
        <p:txBody>
          <a:bodyPr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Suggested Parental Involvement Activities </a:t>
            </a:r>
            <a:br>
              <a:rPr lang="en-US" sz="3200">
                <a:solidFill>
                  <a:schemeClr val="bg1"/>
                </a:solidFill>
              </a:rPr>
            </a:br>
            <a:r>
              <a:rPr lang="en-US" sz="2400" i="1">
                <a:solidFill>
                  <a:schemeClr val="bg1"/>
                </a:solidFill>
              </a:rPr>
              <a:t>Actividades Sugeridas para el Involucramiento de Padres</a:t>
            </a:r>
            <a:r>
              <a:rPr lang="en-US" sz="2400" i="1"/>
              <a:t> </a:t>
            </a:r>
            <a:br>
              <a:rPr lang="en-US" sz="2400" i="1"/>
            </a:br>
            <a:endParaRPr lang="en-US" sz="2400" i="1">
              <a:solidFill>
                <a:schemeClr val="bg1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7768047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bg1"/>
                </a:solidFill>
              </a:rPr>
              <a:t>Pastries for Parents (monthly parent trainings)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bg1"/>
                </a:solidFill>
              </a:rPr>
              <a:t>Popsicles for Parents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bg1"/>
                </a:solidFill>
              </a:rPr>
              <a:t>Grandparent’s Day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bg1"/>
                </a:solidFill>
              </a:rPr>
              <a:t>School Fundraiser Events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bg1"/>
                </a:solidFill>
              </a:rPr>
              <a:t>School programs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1">
                <a:solidFill>
                  <a:schemeClr val="bg1"/>
                </a:solidFill>
              </a:rPr>
              <a:t>     Honor’s Program,  Program, Winter Celebration Black    History Program,  May Day, Career Day  and end of the year Program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bg1"/>
                </a:solidFill>
              </a:rPr>
              <a:t>Volunteer: follow SCS policy for signing up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bg1"/>
                </a:solidFill>
              </a:rPr>
              <a:t>Visit </a:t>
            </a:r>
            <a:r>
              <a:rPr lang="en-US" sz="2400" b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http://www.scsk12.org/face/</a:t>
            </a:r>
            <a:endParaRPr lang="en-US" sz="24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bg1"/>
                </a:solidFill>
              </a:rPr>
              <a:t>Become a member of PTA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bg1"/>
                </a:solidFill>
              </a:rPr>
              <a:t>Testing Proctors, &amp; more!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bg1"/>
                </a:solidFill>
              </a:rPr>
              <a:t>See Kimberly Williams AND Mrs. Joiner Family Engagement</a:t>
            </a:r>
          </a:p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47" y="0"/>
            <a:ext cx="761999" cy="761999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609600"/>
            <a:ext cx="8015288" cy="914400"/>
          </a:xfrm>
        </p:spPr>
        <p:txBody>
          <a:bodyPr/>
          <a:lstStyle/>
          <a:p>
            <a:pPr algn="ctr">
              <a:defRPr/>
            </a:pPr>
            <a:br>
              <a:rPr lang="en-US" sz="4400">
                <a:solidFill>
                  <a:schemeClr val="bg1"/>
                </a:solidFill>
              </a:rPr>
            </a:br>
            <a:r>
              <a:rPr lang="en-US" sz="4400">
                <a:solidFill>
                  <a:schemeClr val="bg1"/>
                </a:solidFill>
              </a:rPr>
              <a:t>Parents Right to Know</a:t>
            </a:r>
            <a:br>
              <a:rPr lang="en-US" sz="4400">
                <a:solidFill>
                  <a:schemeClr val="bg2"/>
                </a:solidFill>
              </a:rPr>
            </a:br>
            <a:br>
              <a:rPr lang="en-US" sz="3600" i="1">
                <a:solidFill>
                  <a:schemeClr val="bg1"/>
                </a:solidFill>
              </a:rPr>
            </a:br>
            <a:br>
              <a:rPr lang="en-US" sz="6000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/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394967" y="1295400"/>
            <a:ext cx="8153400" cy="4953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900" b="1">
                <a:solidFill>
                  <a:schemeClr val="bg1"/>
                </a:solidFill>
                <a:latin typeface="Tenorite" panose="020B0604020202020204" pitchFamily="2" charset="0"/>
              </a:rPr>
              <a:t>Notify parents: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1900" b="1">
                <a:solidFill>
                  <a:schemeClr val="bg1"/>
                </a:solidFill>
                <a:latin typeface="Tenorite" panose="020B0604020202020204" pitchFamily="2" charset="0"/>
              </a:rPr>
              <a:t>Of right to request data on qualification of teachers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1900" b="1">
              <a:solidFill>
                <a:schemeClr val="bg1"/>
              </a:solidFill>
              <a:latin typeface="Tenorite" panose="020B0604020202020204" pitchFamily="2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1900" b="1">
                <a:solidFill>
                  <a:schemeClr val="bg1"/>
                </a:solidFill>
                <a:latin typeface="Tenorite" panose="020B0604020202020204" pitchFamily="2" charset="0"/>
              </a:rPr>
              <a:t>If child is taught by a teacher not highly qualified (May request Qualifications of teachers)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1900" b="1">
              <a:solidFill>
                <a:schemeClr val="bg1"/>
              </a:solidFill>
              <a:latin typeface="Tenorite" panose="020B0604020202020204" pitchFamily="2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1900" b="1">
                <a:solidFill>
                  <a:schemeClr val="bg1"/>
                </a:solidFill>
                <a:latin typeface="Tenorite" panose="020B0604020202020204" pitchFamily="2" charset="0"/>
              </a:rPr>
              <a:t>If child is provided instruction by a paraprofessional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1900" b="1">
              <a:solidFill>
                <a:schemeClr val="bg1"/>
              </a:solidFill>
              <a:latin typeface="Tenorite" panose="020B0604020202020204" pitchFamily="2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1900" b="1">
                <a:solidFill>
                  <a:schemeClr val="bg1"/>
                </a:solidFill>
                <a:latin typeface="Tenorite" panose="020B0604020202020204" pitchFamily="2" charset="0"/>
              </a:rPr>
              <a:t>If a teacher is hired for more than 4 weeks and is not highly qualified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1900" b="1">
              <a:solidFill>
                <a:schemeClr val="bg1"/>
              </a:solidFill>
              <a:latin typeface="Tenorite" panose="020B0604020202020204" pitchFamily="2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1900" b="1">
                <a:solidFill>
                  <a:schemeClr val="bg1"/>
                </a:solidFill>
                <a:latin typeface="Tenorite" panose="020B0604020202020204" pitchFamily="2" charset="0"/>
              </a:rPr>
              <a:t>If a school is identified unsafe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1900" b="1">
              <a:solidFill>
                <a:schemeClr val="bg1"/>
              </a:solidFill>
              <a:latin typeface="Tenorite" panose="020B0604020202020204" pitchFamily="2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1900" b="1">
                <a:solidFill>
                  <a:schemeClr val="bg1"/>
                </a:solidFill>
                <a:latin typeface="Tenorite" panose="020B0604020202020204" pitchFamily="2" charset="0"/>
              </a:rPr>
              <a:t>Right to transfer if child is a victim of a violent crime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1900" b="1">
              <a:solidFill>
                <a:schemeClr val="bg1"/>
              </a:solidFill>
              <a:latin typeface="Tenorite" panose="020B0604020202020204" pitchFamily="2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1900" b="1">
                <a:solidFill>
                  <a:schemeClr val="bg1"/>
                </a:solidFill>
                <a:latin typeface="Tenorite" panose="020B0604020202020204" pitchFamily="2" charset="0"/>
              </a:rPr>
              <a:t>Request child’s info is not released to military recruiter without prior consent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1900" b="1">
              <a:solidFill>
                <a:schemeClr val="bg1"/>
              </a:solidFill>
              <a:latin typeface="Tenorite" panose="020B0604020202020204" pitchFamily="2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1900" b="1">
                <a:solidFill>
                  <a:schemeClr val="bg1"/>
                </a:solidFill>
                <a:latin typeface="Tenorite" panose="020B0604020202020204" pitchFamily="2" charset="0"/>
              </a:rPr>
              <a:t>Eligibility for Service if Homeless (Title X Part C- McKinney-Vento Act)</a:t>
            </a:r>
          </a:p>
          <a:p>
            <a:endParaRPr lang="en-US" sz="1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0"/>
            <a:ext cx="761999" cy="761999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4"/>
          <p:cNvSpPr>
            <a:spLocks noGrp="1"/>
          </p:cNvSpPr>
          <p:nvPr>
            <p:ph/>
          </p:nvPr>
        </p:nvSpPr>
        <p:spPr>
          <a:xfrm>
            <a:off x="228600" y="0"/>
            <a:ext cx="8339138" cy="6248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>
                <a:solidFill>
                  <a:schemeClr val="bg1"/>
                </a:solidFill>
              </a:rPr>
              <a:t>Thank you for your attendance</a:t>
            </a:r>
          </a:p>
          <a:p>
            <a:endParaRPr lang="en-US" sz="36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9461" name="WordArt 7"/>
          <p:cNvSpPr>
            <a:spLocks noChangeArrowheads="1" noChangeShapeType="1" noTextEdit="1"/>
          </p:cNvSpPr>
          <p:nvPr/>
        </p:nvSpPr>
        <p:spPr bwMode="auto">
          <a:xfrm>
            <a:off x="533400" y="5867400"/>
            <a:ext cx="8305800" cy="762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endParaRPr lang="en-US" sz="2400" kern="10">
              <a:ln w="12700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F376A5-FB28-DAE4-0AA1-F3C8B8296A83}"/>
              </a:ext>
            </a:extLst>
          </p:cNvPr>
          <p:cNvSpPr txBox="1"/>
          <p:nvPr/>
        </p:nvSpPr>
        <p:spPr>
          <a:xfrm>
            <a:off x="533400" y="57150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Remember to Follow the D.R.E.A.M.</a:t>
            </a:r>
          </a:p>
        </p:txBody>
      </p:sp>
      <p:pic>
        <p:nvPicPr>
          <p:cNvPr id="4" name="Picture 3" descr="A purple and white logo&#10;&#10;Description automatically generated">
            <a:extLst>
              <a:ext uri="{FF2B5EF4-FFF2-40B4-BE49-F238E27FC236}">
                <a16:creationId xmlns:a16="http://schemas.microsoft.com/office/drawing/2014/main" id="{B0F40632-E3FA-D346-C821-5521F4477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7" y="486850"/>
            <a:ext cx="4571966" cy="4571966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C38C2-00B1-C0CD-A637-526F0CCA8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9600"/>
            <a:ext cx="6343672" cy="709865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6CC0C8-728C-5B1C-2B79-41656EFDA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Welcome</a:t>
            </a:r>
          </a:p>
          <a:p>
            <a:r>
              <a:rPr lang="en-US" dirty="0"/>
              <a:t>WES Title 1 School Status</a:t>
            </a:r>
          </a:p>
          <a:p>
            <a:r>
              <a:rPr lang="en-US" dirty="0"/>
              <a:t>Every Student Succeeds Act- The What, Why , How</a:t>
            </a:r>
          </a:p>
          <a:p>
            <a:r>
              <a:rPr lang="en-US" dirty="0"/>
              <a:t>Parent and Family Engagement Policy</a:t>
            </a:r>
          </a:p>
          <a:p>
            <a:r>
              <a:rPr lang="en-US" dirty="0"/>
              <a:t>School Parent and Family Engagement </a:t>
            </a:r>
          </a:p>
          <a:p>
            <a:r>
              <a:rPr lang="en-US" dirty="0"/>
              <a:t>School-Parent Compact</a:t>
            </a:r>
          </a:p>
          <a:p>
            <a:r>
              <a:rPr lang="en-US" dirty="0"/>
              <a:t>Parents Rights-Get Involved</a:t>
            </a:r>
          </a:p>
          <a:p>
            <a:r>
              <a:rPr lang="en-US" dirty="0"/>
              <a:t>Parents Right To Know</a:t>
            </a:r>
          </a:p>
          <a:p>
            <a:r>
              <a:rPr lang="en-US" dirty="0"/>
              <a:t>Q&amp;A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13497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WES Title I Status</a:t>
            </a:r>
            <a:br>
              <a:rPr lang="en-US"/>
            </a:br>
            <a:endParaRPr lang="en-US"/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195263" y="1573696"/>
            <a:ext cx="8940028" cy="4876800"/>
          </a:xfrm>
        </p:spPr>
        <p:txBody>
          <a:bodyPr/>
          <a:lstStyle/>
          <a:p>
            <a:r>
              <a:rPr lang="en-US" sz="3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Whitney Elementary is</a:t>
            </a:r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 a Title I School that receives federal funds to supplement educational activities to enhance academic achievement.</a:t>
            </a:r>
          </a:p>
          <a:p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Whitney Elementary is a Level 5 school based on TN Ready scores, attendance, and overall TVAAS level.</a:t>
            </a:r>
          </a:p>
          <a:p>
            <a:pPr marL="0" indent="0">
              <a:buNone/>
            </a:pPr>
            <a:endParaRPr lang="en-US" sz="3200" dirty="0">
              <a:latin typeface="Bookman Old Style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292" y="0"/>
            <a:ext cx="761999" cy="761999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/>
              <a:t>Every Student Succeeds Act</a:t>
            </a:r>
            <a:br>
              <a:rPr lang="en-US"/>
            </a:br>
            <a:r>
              <a:rPr lang="en-US" sz="4400" b="1" i="1">
                <a:solidFill>
                  <a:schemeClr val="tx1"/>
                </a:solidFill>
              </a:rPr>
              <a:t> 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000"/>
          </a:p>
        </p:txBody>
      </p:sp>
      <p:sp>
        <p:nvSpPr>
          <p:cNvPr id="5124" name="Content Placeholder 9"/>
          <p:cNvSpPr>
            <a:spLocks noGrp="1"/>
          </p:cNvSpPr>
          <p:nvPr>
            <p:ph sz="half" idx="2"/>
          </p:nvPr>
        </p:nvSpPr>
        <p:spPr>
          <a:xfrm>
            <a:off x="533400" y="1447800"/>
            <a:ext cx="8796337" cy="4419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4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PURPOSE: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“To ensure that all children have a fair, equal, and significant opportunity to obtain a high-quality education</a:t>
            </a:r>
            <a:r>
              <a:rPr lang="en-US" sz="3200" dirty="0"/>
              <a:t>.</a:t>
            </a:r>
            <a:r>
              <a:rPr lang="en-US" sz="3200" dirty="0">
                <a:solidFill>
                  <a:schemeClr val="bg1"/>
                </a:solidFill>
              </a:rPr>
              <a:t>”</a:t>
            </a:r>
          </a:p>
          <a:p>
            <a:pPr eaLnBrk="1" hangingPunct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34" y="0"/>
            <a:ext cx="762066" cy="762066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400" b="1">
                <a:solidFill>
                  <a:schemeClr val="bg1"/>
                </a:solidFill>
              </a:rPr>
              <a:t>Principles Behind ESSA </a:t>
            </a:r>
            <a:br>
              <a:rPr lang="en-US" sz="4400" b="1">
                <a:solidFill>
                  <a:schemeClr val="accent2"/>
                </a:solidFill>
              </a:rPr>
            </a:br>
            <a:endParaRPr lang="en-US" sz="4400" i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263" y="1295400"/>
            <a:ext cx="8720137" cy="5257800"/>
          </a:xfrm>
        </p:spPr>
        <p:txBody>
          <a:bodyPr/>
          <a:lstStyle/>
          <a:p>
            <a:pPr marL="114300" indent="0" algn="ctr" eaLnBrk="1" hangingPunct="1">
              <a:spcBef>
                <a:spcPct val="50000"/>
              </a:spcBef>
              <a:buClr>
                <a:srgbClr val="CC0000"/>
              </a:buClr>
              <a:buNone/>
              <a:defRPr/>
            </a:pPr>
            <a:r>
              <a:rPr 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Closing the achievement gap </a:t>
            </a:r>
          </a:p>
          <a:p>
            <a:pPr marL="114300" indent="0" algn="ctr" eaLnBrk="1" hangingPunct="1">
              <a:spcBef>
                <a:spcPct val="50000"/>
              </a:spcBef>
              <a:buClr>
                <a:srgbClr val="CC0000"/>
              </a:buClr>
              <a:buNone/>
              <a:defRPr/>
            </a:pPr>
            <a:r>
              <a:rPr 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Increasing accountability by rewarding success and sanctioning failure	</a:t>
            </a:r>
          </a:p>
          <a:p>
            <a:pPr marL="114300" indent="0" algn="ctr" eaLnBrk="1" hangingPunct="1">
              <a:spcBef>
                <a:spcPct val="50000"/>
              </a:spcBef>
              <a:buClr>
                <a:srgbClr val="CC0000"/>
              </a:buClr>
              <a:buNone/>
              <a:defRPr/>
            </a:pPr>
            <a:r>
              <a:rPr 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Improving literacy by putting reading first 	</a:t>
            </a:r>
          </a:p>
          <a:p>
            <a:pPr marL="114300" indent="0" algn="ctr" eaLnBrk="1" hangingPunct="1">
              <a:spcBef>
                <a:spcPct val="50000"/>
              </a:spcBef>
              <a:buClr>
                <a:srgbClr val="CC0000"/>
              </a:buClr>
              <a:buNone/>
              <a:defRPr/>
            </a:pPr>
            <a:r>
              <a:rPr 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Improving teacher quality</a:t>
            </a:r>
          </a:p>
          <a:p>
            <a:pPr marL="0" indent="0" algn="ctr" eaLnBrk="1" hangingPunct="1">
              <a:buClr>
                <a:srgbClr val="CC0000"/>
              </a:buClr>
              <a:buNone/>
              <a:defRPr/>
            </a:pPr>
            <a:r>
              <a:rPr 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  Promoting more choices for parents and making more information available for parents</a:t>
            </a:r>
          </a:p>
          <a:p>
            <a:pPr marL="0" indent="0" algn="ctr" eaLnBrk="1" hangingPunct="1">
              <a:buClr>
                <a:srgbClr val="CC0000"/>
              </a:buClr>
              <a:buNone/>
              <a:defRPr/>
            </a:pPr>
            <a:r>
              <a:rPr 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(Parents Right to Know: orange handout)</a:t>
            </a:r>
          </a:p>
          <a:p>
            <a:pPr marL="0" indent="0" algn="ctr" eaLnBrk="1" hangingPunct="1">
              <a:spcBef>
                <a:spcPct val="50000"/>
              </a:spcBef>
              <a:buClr>
                <a:srgbClr val="CC0000"/>
              </a:buClr>
              <a:buNone/>
              <a:defRPr/>
            </a:pPr>
            <a:r>
              <a:rPr 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Making schools safer for the 21</a:t>
            </a:r>
            <a:r>
              <a:rPr lang="en-US" sz="2400" b="1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  <a:r>
              <a:rPr 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 Century</a:t>
            </a:r>
          </a:p>
          <a:p>
            <a:pPr marL="114300" indent="0" eaLnBrk="1" hangingPunct="1">
              <a:spcBef>
                <a:spcPct val="50000"/>
              </a:spcBef>
              <a:buClr>
                <a:srgbClr val="CC0000"/>
              </a:buClr>
              <a:buNone/>
              <a:defRPr/>
            </a:pPr>
            <a:endParaRPr lang="en-US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580" y="-8709"/>
            <a:ext cx="762066" cy="762066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" y="228600"/>
            <a:ext cx="8210550" cy="914400"/>
          </a:xfrm>
        </p:spPr>
        <p:txBody>
          <a:bodyPr/>
          <a:lstStyle/>
          <a:p>
            <a:pPr algn="ctr" eaLnBrk="1" hangingPunct="1"/>
            <a:r>
              <a:rPr lang="en-US"/>
              <a:t>Every Student Succeeds Act of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534400" cy="4800600"/>
          </a:xfrm>
        </p:spPr>
        <p:txBody>
          <a:bodyPr/>
          <a:lstStyle/>
          <a:p>
            <a:pPr algn="ctr"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en-US" sz="2400" b="1" u="sng">
                <a:solidFill>
                  <a:schemeClr val="bg1"/>
                </a:solidFill>
                <a:latin typeface="+mj-lt"/>
              </a:rPr>
              <a:t>Title I </a:t>
            </a:r>
          </a:p>
          <a:p>
            <a:pPr marL="0" indent="0" algn="ctr" eaLnBrk="1" hangingPunct="1">
              <a:buClr>
                <a:srgbClr val="CC0000"/>
              </a:buClr>
              <a:buNone/>
              <a:defRPr/>
            </a:pPr>
            <a:r>
              <a:rPr lang="en-US" sz="2400">
                <a:solidFill>
                  <a:schemeClr val="bg1"/>
                </a:solidFill>
                <a:latin typeface="+mj-lt"/>
              </a:rPr>
              <a:t>Improve Academic Achievement for Disadvantaged Students	</a:t>
            </a:r>
          </a:p>
          <a:p>
            <a:pPr marL="0" indent="0" eaLnBrk="1" hangingPunct="1">
              <a:buClr>
                <a:srgbClr val="CC0000"/>
              </a:buClr>
              <a:buNone/>
              <a:defRPr/>
            </a:pPr>
            <a:r>
              <a:rPr lang="en-US" sz="2400">
                <a:solidFill>
                  <a:schemeClr val="bg1"/>
                </a:solidFill>
                <a:latin typeface="+mj-lt"/>
              </a:rPr>
              <a:t>Criteria: 74% of student population receives free or reduced lunch</a:t>
            </a:r>
          </a:p>
          <a:p>
            <a:pPr marL="0" indent="0" algn="ctr" eaLnBrk="1" hangingPunct="1">
              <a:buClr>
                <a:srgbClr val="CC0000"/>
              </a:buClr>
              <a:buNone/>
              <a:defRPr/>
            </a:pPr>
            <a:r>
              <a:rPr lang="en-US" sz="2400" b="1" u="sng">
                <a:solidFill>
                  <a:schemeClr val="bg1"/>
                </a:solidFill>
                <a:latin typeface="+mj-lt"/>
              </a:rPr>
              <a:t>Title I Schoolwide Programs</a:t>
            </a:r>
          </a:p>
          <a:p>
            <a:pPr marL="0" indent="0" algn="ctr" eaLnBrk="1" hangingPunct="1">
              <a:buClr>
                <a:srgbClr val="CC0000"/>
              </a:buClr>
              <a:buNone/>
              <a:defRPr/>
            </a:pPr>
            <a:r>
              <a:rPr lang="en-US" sz="2400">
                <a:solidFill>
                  <a:schemeClr val="bg1"/>
                </a:solidFill>
                <a:latin typeface="+mj-lt"/>
              </a:rPr>
              <a:t>Provide resources to improve achievement as specified in School Improvement Plans (Updated technology: </a:t>
            </a:r>
            <a:r>
              <a:rPr lang="en-US" sz="2400" err="1">
                <a:solidFill>
                  <a:schemeClr val="bg1"/>
                </a:solidFill>
                <a:latin typeface="+mj-lt"/>
              </a:rPr>
              <a:t>SmartBoards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, Computers, etc.)</a:t>
            </a:r>
          </a:p>
          <a:p>
            <a:pPr eaLnBrk="1" hangingPunct="1">
              <a:buClr>
                <a:srgbClr val="CC0000"/>
              </a:buClr>
              <a:defRPr/>
            </a:pP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13063"/>
            <a:ext cx="761999" cy="761999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415338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>
                <a:solidFill>
                  <a:schemeClr val="bg1"/>
                </a:solidFill>
              </a:rPr>
              <a:t>Components of a Title I Schoolwide Program</a:t>
            </a:r>
            <a:br>
              <a:rPr lang="en-US" sz="3200">
                <a:solidFill>
                  <a:schemeClr val="bg1"/>
                </a:solidFill>
              </a:rPr>
            </a:br>
            <a:endParaRPr lang="en-US" sz="3200">
              <a:solidFill>
                <a:schemeClr val="bg1"/>
              </a:solidFill>
            </a:endParaRPr>
          </a:p>
        </p:txBody>
      </p:sp>
      <p:sp useBgFill="1"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8610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b="1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Needs assessment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b="1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Schoolwide reform strategies that: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b="1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Increase the amount &amp; quality of learning time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b="1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Address needs of all, but particularly low-achieving students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b="1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Instruction by highly qualified teachers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b="1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Professional development for staff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Strategies to attract high quality teachers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Parental involvement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Transition from pre-school and from elementary to middle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Include teachers in assessment decisions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Coordination and integration of Federal, State and local programs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US" sz="2000" b="1">
              <a:solidFill>
                <a:schemeClr val="bg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pPr algn="ctr"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0"/>
            <a:ext cx="761999" cy="761999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Parent Communication/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Reporting Student Progress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8305800" cy="472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bg1"/>
                </a:solidFill>
              </a:rPr>
              <a:t>Daily communication 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bg1"/>
                </a:solidFill>
              </a:rPr>
              <a:t>Progress reports (1</a:t>
            </a:r>
            <a:r>
              <a:rPr lang="en-US" sz="2400" baseline="30000">
                <a:solidFill>
                  <a:schemeClr val="bg1"/>
                </a:solidFill>
              </a:rPr>
              <a:t>st</a:t>
            </a:r>
            <a:r>
              <a:rPr lang="en-US" sz="2400">
                <a:solidFill>
                  <a:schemeClr val="bg1"/>
                </a:solidFill>
              </a:rPr>
              <a:t> one issued: September )via PowerSchool portal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bg1"/>
                </a:solidFill>
              </a:rPr>
              <a:t>Monthly school calendar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bg1"/>
                </a:solidFill>
              </a:rPr>
              <a:t>Messages on Robocall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bg1"/>
                </a:solidFill>
              </a:rPr>
              <a:t>Updates on the school website 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bg1"/>
                </a:solidFill>
              </a:rPr>
              <a:t>Phone calls/notes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400" err="1">
                <a:solidFill>
                  <a:schemeClr val="bg1"/>
                </a:solidFill>
              </a:rPr>
              <a:t>FaceBook</a:t>
            </a:r>
            <a:r>
              <a:rPr lang="en-US" sz="2400">
                <a:solidFill>
                  <a:schemeClr val="bg1"/>
                </a:solidFill>
              </a:rPr>
              <a:t> @Whitney Like Us on Facebook 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bg1"/>
                </a:solidFill>
              </a:rPr>
              <a:t>Parent-Teacher Conferences 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bg1"/>
                </a:solidFill>
              </a:rPr>
              <a:t>District Wide: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bg1"/>
                </a:solidFill>
              </a:rPr>
              <a:t>District Wide: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bg1"/>
                </a:solidFill>
              </a:rPr>
              <a:t>Please sign up for a time with homeroom teacher</a:t>
            </a:r>
          </a:p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10886"/>
            <a:ext cx="761999" cy="761999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415338" cy="914400"/>
          </a:xfrm>
        </p:spPr>
        <p:txBody>
          <a:bodyPr/>
          <a:lstStyle/>
          <a:p>
            <a:pPr algn="ctr">
              <a:defRPr/>
            </a:pPr>
            <a:r>
              <a:rPr lang="en-US" sz="3200" b="1">
                <a:solidFill>
                  <a:schemeClr val="bg1"/>
                </a:solidFill>
              </a:rPr>
              <a:t>Family Engagement /Parental Involvement</a:t>
            </a:r>
            <a:br>
              <a:rPr lang="en-US" sz="3200" b="1">
                <a:solidFill>
                  <a:schemeClr val="bg1"/>
                </a:solidFill>
              </a:rPr>
            </a:b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bg1"/>
                </a:solidFill>
                <a:latin typeface="Amasis MT Pro Black" panose="02040A04050005020304" pitchFamily="18" charset="0"/>
              </a:rPr>
              <a:t>District Policy/School Policy (Policy # 6156 provided)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400" b="1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bg1"/>
                </a:solidFill>
                <a:latin typeface="Amasis MT Pro Black" panose="02040A04050005020304" pitchFamily="18" charset="0"/>
              </a:rPr>
              <a:t>Monthly Parent Training Meetings (flyer in student folders)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400" b="1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bg1"/>
                </a:solidFill>
                <a:latin typeface="Amasis MT Pro Black" panose="02040A04050005020304" pitchFamily="18" charset="0"/>
              </a:rPr>
              <a:t>Attend Parent-Teacher Conferences (Sept.)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b="1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bg1"/>
                </a:solidFill>
                <a:latin typeface="Amasis MT Pro Black" panose="02040A04050005020304" pitchFamily="18" charset="0"/>
              </a:rPr>
              <a:t>School-Parent Compacts (purple sheet: Review with student, sign &amp; return)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400" b="1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bg1"/>
                </a:solidFill>
                <a:latin typeface="Amasis MT Pro Black" panose="02040A04050005020304" pitchFamily="18" charset="0"/>
              </a:rPr>
              <a:t>Family Engagement Plan (Blue handout provided) </a:t>
            </a:r>
          </a:p>
          <a:p>
            <a:pPr>
              <a:lnSpc>
                <a:spcPct val="80000"/>
              </a:lnSpc>
              <a:buNone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681" y="-8709"/>
            <a:ext cx="761999" cy="761999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c83f051e-3d3d-4f78-bcc5-1712053af274" xsi:nil="true"/>
    <Owner xmlns="c83f051e-3d3d-4f78-bcc5-1712053af274">
      <UserInfo>
        <DisplayName/>
        <AccountId xsi:nil="true"/>
        <AccountType/>
      </UserInfo>
    </Owner>
    <CultureName xmlns="c83f051e-3d3d-4f78-bcc5-1712053af274" xsi:nil="true"/>
    <Students xmlns="c83f051e-3d3d-4f78-bcc5-1712053af274">
      <UserInfo>
        <DisplayName/>
        <AccountId xsi:nil="true"/>
        <AccountType/>
      </UserInfo>
    </Students>
    <Invited_Students xmlns="c83f051e-3d3d-4f78-bcc5-1712053af274" xsi:nil="true"/>
    <Templates xmlns="c83f051e-3d3d-4f78-bcc5-1712053af274" xsi:nil="true"/>
    <Math_Settings xmlns="c83f051e-3d3d-4f78-bcc5-1712053af274" xsi:nil="true"/>
    <Teachers xmlns="c83f051e-3d3d-4f78-bcc5-1712053af274">
      <UserInfo>
        <DisplayName/>
        <AccountId xsi:nil="true"/>
        <AccountType/>
      </UserInfo>
    </Teachers>
    <AppVersion xmlns="c83f051e-3d3d-4f78-bcc5-1712053af274" xsi:nil="true"/>
    <Invited_Teachers xmlns="c83f051e-3d3d-4f78-bcc5-1712053af274" xsi:nil="true"/>
    <LMS_Mappings xmlns="c83f051e-3d3d-4f78-bcc5-1712053af274" xsi:nil="true"/>
    <DefaultSectionNames xmlns="c83f051e-3d3d-4f78-bcc5-1712053af274" xsi:nil="true"/>
    <Is_Collaboration_Space_Locked xmlns="c83f051e-3d3d-4f78-bcc5-1712053af274" xsi:nil="true"/>
    <Teams_Channel_Section_Location xmlns="c83f051e-3d3d-4f78-bcc5-1712053af274" xsi:nil="true"/>
    <Self_Registration_Enabled xmlns="c83f051e-3d3d-4f78-bcc5-1712053af274" xsi:nil="true"/>
    <FolderType xmlns="c83f051e-3d3d-4f78-bcc5-1712053af274" xsi:nil="true"/>
    <NotebookType xmlns="c83f051e-3d3d-4f78-bcc5-1712053af274" xsi:nil="true"/>
    <Student_Groups xmlns="c83f051e-3d3d-4f78-bcc5-1712053af274">
      <UserInfo>
        <DisplayName/>
        <AccountId xsi:nil="true"/>
        <AccountType/>
      </UserInfo>
    </Student_Groups>
    <Distribution_Groups xmlns="c83f051e-3d3d-4f78-bcc5-1712053af274" xsi:nil="true"/>
    <TeamsChannelId xmlns="c83f051e-3d3d-4f78-bcc5-1712053af274" xsi:nil="true"/>
    <IsNotebookLocked xmlns="c83f051e-3d3d-4f78-bcc5-1712053af274" xsi:nil="true"/>
    <_ip_UnifiedCompliancePolicyUIAction xmlns="http://schemas.microsoft.com/sharepoint/v3" xsi:nil="true"/>
    <_ip_UnifiedCompliancePolicyProperties xmlns="http://schemas.microsoft.com/sharepoint/v3" xsi:nil="true"/>
    <_activity xmlns="c83f051e-3d3d-4f78-bcc5-1712053af27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C44A9AA87A80449AF051892C63A721" ma:contentTypeVersion="41" ma:contentTypeDescription="Create a new document." ma:contentTypeScope="" ma:versionID="15e68ea0024ccad77b78198e57af8cf8">
  <xsd:schema xmlns:xsd="http://www.w3.org/2001/XMLSchema" xmlns:xs="http://www.w3.org/2001/XMLSchema" xmlns:p="http://schemas.microsoft.com/office/2006/metadata/properties" xmlns:ns1="http://schemas.microsoft.com/sharepoint/v3" xmlns:ns3="92d7a5c1-71ef-4b0c-bf00-08e777b23ef5" xmlns:ns4="c83f051e-3d3d-4f78-bcc5-1712053af274" targetNamespace="http://schemas.microsoft.com/office/2006/metadata/properties" ma:root="true" ma:fieldsID="bfb21d8c51b717ce22567cbc02d1693d" ns1:_="" ns3:_="" ns4:_="">
    <xsd:import namespace="http://schemas.microsoft.com/sharepoint/v3"/>
    <xsd:import namespace="92d7a5c1-71ef-4b0c-bf00-08e777b23ef5"/>
    <xsd:import namespace="c83f051e-3d3d-4f78-bcc5-1712053af2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TeamsChannelId" minOccurs="0"/>
                <xsd:element ref="ns4:Math_Settings" minOccurs="0"/>
                <xsd:element ref="ns4:Distribution_Groups" minOccurs="0"/>
                <xsd:element ref="ns4:LMS_Mappings" minOccurs="0"/>
                <xsd:element ref="ns4:IsNotebookLocked" minOccurs="0"/>
                <xsd:element ref="ns4:Teams_Channel_Section_Location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_activity" minOccurs="0"/>
                <xsd:element ref="ns4:MediaServiceSearchProperties" minOccurs="0"/>
                <xsd:element ref="ns4:MediaServiceObjectDetectorVersions" minOccurs="0"/>
                <xsd:element ref="ns4:MediaServiceSystemTag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4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7a5c1-71ef-4b0c-bf00-08e777b23e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f051e-3d3d-4f78-bcc5-1712053af27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4" nillable="true" ma:displayName="Teams Channel Id" ma:internalName="TeamsChannelId">
      <xsd:simpleType>
        <xsd:restriction base="dms:Text"/>
      </xsd:simpleType>
    </xsd:element>
    <xsd:element name="Math_Settings" ma:index="35" nillable="true" ma:displayName="Math Settings" ma:internalName="Math_Settings">
      <xsd:simpleType>
        <xsd:restriction base="dms:Text"/>
      </xsd:simpleType>
    </xsd:element>
    <xsd:element name="Distribution_Groups" ma:index="3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7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Teams_Channel_Section_Location" ma:index="39" nillable="true" ma:displayName="Teams Channel Section Location" ma:internalName="Teams_Channel_Section_Location">
      <xsd:simpleType>
        <xsd:restriction base="dms:Text"/>
      </xsd:simpleType>
    </xsd:element>
    <xsd:element name="MediaServiceDateTaken" ma:index="4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4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42" nillable="true" ma:displayName="Location" ma:internalName="MediaServiceLocation" ma:readOnly="true">
      <xsd:simpleType>
        <xsd:restriction base="dms:Text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4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46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AF246D-1205-4E2C-98AD-770AA4BC0F0D}">
  <ds:schemaRefs>
    <ds:schemaRef ds:uri="http://schemas.microsoft.com/office/2006/metadata/properties"/>
    <ds:schemaRef ds:uri="92d7a5c1-71ef-4b0c-bf00-08e777b23ef5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c83f051e-3d3d-4f78-bcc5-1712053af274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7F7002B-75FA-4CD5-AD4D-CAA7A45C717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92d7a5c1-71ef-4b0c-bf00-08e777b23ef5"/>
    <ds:schemaRef ds:uri="c83f051e-3d3d-4f78-bcc5-1712053af27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3C2154-5767-4D0B-9BAB-E86C3559C9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</TotalTime>
  <Words>670</Words>
  <Application>Microsoft Office PowerPoint</Application>
  <PresentationFormat>On-screen Show (4:3)</PresentationFormat>
  <Paragraphs>108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Aharoni</vt:lpstr>
      <vt:lpstr>Amasis MT Pro Black</vt:lpstr>
      <vt:lpstr>Arial</vt:lpstr>
      <vt:lpstr>Bookman Old Style</vt:lpstr>
      <vt:lpstr>Cavolini</vt:lpstr>
      <vt:lpstr>Century Gothic</vt:lpstr>
      <vt:lpstr>Comic Sans MS</vt:lpstr>
      <vt:lpstr>Courier New</vt:lpstr>
      <vt:lpstr>Tenorite</vt:lpstr>
      <vt:lpstr>Times New Roman</vt:lpstr>
      <vt:lpstr>Wingdings</vt:lpstr>
      <vt:lpstr>Wingdings 3</vt:lpstr>
      <vt:lpstr>Ion Boardroom</vt:lpstr>
      <vt:lpstr>   Whitney Elementary 1219 Whitney Ave Memphis, TN 38127  Dr. Vonda Beaty, Principal</vt:lpstr>
      <vt:lpstr>Agenda</vt:lpstr>
      <vt:lpstr>WES Title I Status </vt:lpstr>
      <vt:lpstr>Every Student Succeeds Act  </vt:lpstr>
      <vt:lpstr>Principles Behind ESSA  </vt:lpstr>
      <vt:lpstr>Every Student Succeeds Act of 2015</vt:lpstr>
      <vt:lpstr>Components of a Title I Schoolwide Program </vt:lpstr>
      <vt:lpstr>Parent Communication/ Reporting Student Progress </vt:lpstr>
      <vt:lpstr>Family Engagement /Parental Involvement </vt:lpstr>
      <vt:lpstr>Suggested Parental Involvement Activities  Actividades Sugeridas para el Involucramiento de Padres  </vt:lpstr>
      <vt:lpstr> Parents Right to Know   </vt:lpstr>
      <vt:lpstr>PowerPoint Presentation</vt:lpstr>
    </vt:vector>
  </TitlesOfParts>
  <Company>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Hickory Ridge Middle School</dc:title>
  <dc:creator>TONYA J MILLER</dc:creator>
  <cp:lastModifiedBy>KIMBERLY  WILLIAMS</cp:lastModifiedBy>
  <cp:revision>2</cp:revision>
  <dcterms:created xsi:type="dcterms:W3CDTF">2006-08-07T00:43:50Z</dcterms:created>
  <dcterms:modified xsi:type="dcterms:W3CDTF">2025-01-15T14:55:08Z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0x0101003CC44A9AA87A80449AF051892C63A721</vt:lpwstr>
  </property>
</Properties>
</file>