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94" r:id="rId3"/>
    <p:sldId id="295" r:id="rId4"/>
    <p:sldId id="303" r:id="rId5"/>
    <p:sldId id="319" r:id="rId6"/>
    <p:sldId id="306" r:id="rId7"/>
    <p:sldId id="320" r:id="rId8"/>
    <p:sldId id="307" r:id="rId9"/>
    <p:sldId id="304" r:id="rId10"/>
    <p:sldId id="318" r:id="rId11"/>
    <p:sldId id="305" r:id="rId12"/>
    <p:sldId id="296" r:id="rId13"/>
    <p:sldId id="297" r:id="rId14"/>
    <p:sldId id="298" r:id="rId15"/>
    <p:sldId id="313" r:id="rId16"/>
    <p:sldId id="300" r:id="rId17"/>
    <p:sldId id="316" r:id="rId18"/>
    <p:sldId id="315" r:id="rId19"/>
    <p:sldId id="314" r:id="rId20"/>
    <p:sldId id="299" r:id="rId21"/>
    <p:sldId id="301" r:id="rId22"/>
    <p:sldId id="309" r:id="rId23"/>
    <p:sldId id="321" r:id="rId24"/>
    <p:sldId id="310" r:id="rId25"/>
    <p:sldId id="311" r:id="rId26"/>
    <p:sldId id="312" r:id="rId27"/>
    <p:sldId id="308" r:id="rId28"/>
    <p:sldId id="29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8AD8"/>
    <a:srgbClr val="FF2F92"/>
    <a:srgbClr val="FFA4B1"/>
    <a:srgbClr val="D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348"/>
  </p:normalViewPr>
  <p:slideViewPr>
    <p:cSldViewPr snapToGrid="0" snapToObjects="1" showGuides="1">
      <p:cViewPr varScale="1">
        <p:scale>
          <a:sx n="99" d="100"/>
          <a:sy n="99" d="100"/>
        </p:scale>
        <p:origin x="176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A85B6-B0F5-5A45-B234-8E3E6EF9138D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010060-E0C9-E042-AEE2-0593BEB78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49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3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010060-E0C9-E042-AEE2-0593BEB7890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63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5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522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C2C453-EEB4-6D4E-BDC4-463F60764BB5}" type="datetimeFigureOut">
              <a:rPr lang="en-US" smtClean="0"/>
              <a:t>7/29/25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28534-9533-3240-89A0-2804661C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NelsonCW@scsk12.or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scsk12.schoolcashonline.com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elpdesk.supportschoolcashonline.com/en/support/home?email=&amp;board_name=Memphis-Shelby%20County%20Schools&amp;mw=0&amp;mp=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mitha35@scsk12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richlandpto.org/calenda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BCE477-66C1-65CB-0D4B-303CEA136A90}"/>
              </a:ext>
            </a:extLst>
          </p:cNvPr>
          <p:cNvSpPr/>
          <p:nvPr/>
        </p:nvSpPr>
        <p:spPr>
          <a:xfrm>
            <a:off x="4087656" y="4838997"/>
            <a:ext cx="37880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A4B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KK-07</a:t>
            </a:r>
          </a:p>
          <a:p>
            <a:pPr algn="ctr"/>
            <a:r>
              <a:rPr lang="en-US" sz="5400" b="1" cap="none" spc="0" dirty="0">
                <a:ln w="13462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solidFill>
                  <a:srgbClr val="D399FF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Brooke Hunt</a:t>
            </a:r>
          </a:p>
        </p:txBody>
      </p:sp>
    </p:spTree>
    <p:extLst>
      <p:ext uri="{BB962C8B-B14F-4D97-AF65-F5344CB8AC3E}">
        <p14:creationId xmlns:p14="http://schemas.microsoft.com/office/powerpoint/2010/main" val="1622650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03709"/>
            <a:ext cx="903173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u="sng" dirty="0">
                <a:latin typeface="AGCanYouNotBold" panose="02000803000000000000" pitchFamily="2" charset="0"/>
                <a:ea typeface="AGCanYouNotBold" panose="02000803000000000000" pitchFamily="2" charset="0"/>
              </a:rPr>
              <a:t>Safety: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parents must enter through the front door/ buzz into the office. We cannot let you in the side doors.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We teach the children they CANNOT open an outside door for anyone! (not even the principal)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outside doors are locked at all times. None are propped open.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GCanYouNotBold" panose="02000803000000000000" pitchFamily="2" charset="0"/>
                <a:ea typeface="AGCanYouNotBold" panose="02000803000000000000" pitchFamily="2" charset="0"/>
              </a:rPr>
              <a:t>ALL classroom doors are closed and locked at all times.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DISMISSAL: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>
                    <a:lumMod val="85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We will dismiss from the back door outside our classroom.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19383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Regular school </a:t>
            </a:r>
            <a:r>
              <a:rPr lang="en-US" altLang="en-US" sz="2800" b="1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attendance</a:t>
            </a:r>
            <a:r>
              <a:rPr lang="en-US" alt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is essential.  Please make every effort to have your child at school on time each day. </a:t>
            </a:r>
            <a:r>
              <a:rPr lang="en-US" altLang="en-US" sz="2800" i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(We don’t want them getting a truancy letter or missing their morning journal!)</a:t>
            </a:r>
          </a:p>
          <a:p>
            <a:pPr>
              <a:defRPr/>
            </a:pPr>
            <a:endParaRPr lang="en-US" altLang="en-US" sz="28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will be </a:t>
            </a:r>
            <a:r>
              <a:rPr lang="en-US" altLang="en-US" sz="2800" b="1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absent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from school, please call the school office (416-2148). 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also text me that morning!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Return with a note for the office OR email a note to 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NelsonCW@scsk12.org</a:t>
            </a:r>
            <a:r>
              <a:rPr lang="en-US" altLang="en-US" sz="28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(Ms. </a:t>
            </a:r>
            <a:r>
              <a:rPr lang="en-US" altLang="en-US" sz="2800" dirty="0" err="1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Kacky</a:t>
            </a: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in the office).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6417274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90795"/>
            <a:ext cx="903173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FIRST Staggered Day (8/4-8/8)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and stay for a few minutes to get them settled in and take pictures </a:t>
            </a: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</a:t>
            </a:r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5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FIRST DAY with ALL students (8/11):</a:t>
            </a:r>
          </a:p>
          <a:p>
            <a:pPr marL="457200" indent="-457200">
              <a:buFontTx/>
              <a:buChar char="-"/>
            </a:pPr>
            <a:r>
              <a:rPr lang="en-US" sz="25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You may walk your child to the classroom again.</a:t>
            </a:r>
          </a:p>
          <a:p>
            <a:endParaRPr lang="en-US" sz="25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**YOU MAY </a:t>
            </a:r>
            <a:r>
              <a:rPr lang="en-US" sz="2500" b="1" u="sng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NOT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WALK THEM TO CLASS AFTER AUGUST 11</a:t>
            </a:r>
            <a:r>
              <a:rPr lang="en-US" sz="2500" b="1" baseline="30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** </a:t>
            </a:r>
          </a:p>
          <a:p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There will be teachers at the front to help them line up and walk to the room. </a:t>
            </a:r>
            <a:r>
              <a:rPr lang="en-US" sz="25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 </a:t>
            </a:r>
            <a:endParaRPr lang="en-US" sz="2500" b="1" dirty="0">
              <a:solidFill>
                <a:schemeClr val="accent6">
                  <a:lumMod val="20000"/>
                  <a:lumOff val="8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28735030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8378" y="2119355"/>
            <a:ext cx="88500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*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BACKPACKS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Backpacks should be large enough to fit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sym typeface="Wingdings" pitchFamily="2" charset="2"/>
              </a:rPr>
              <a:t>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Star Folder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*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Jacket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Change of clothes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, ”</a:t>
            </a:r>
            <a:r>
              <a:rPr lang="en-US" sz="24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Share” item</a:t>
            </a:r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          on their day... without causing them frustration!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- NO ROLLERS!  No tiny backpacks! </a:t>
            </a:r>
          </a:p>
          <a:p>
            <a:r>
              <a:rPr lang="en-US" sz="24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	</a:t>
            </a:r>
            <a:endParaRPr lang="en-US" sz="1400" b="1" i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Take Home Folders:</a:t>
            </a:r>
          </a:p>
          <a:p>
            <a:r>
              <a:rPr lang="en-US" altLang="en-US" sz="2400" b="1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These 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will go home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everyday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 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b="1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</a:t>
            </a:r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take time to check for important information 	from school. Check the pocket inside their folder 	for notes from school/ finished class work. </a:t>
            </a:r>
          </a:p>
          <a:p>
            <a:r>
              <a:rPr lang="en-US" altLang="en-US" sz="24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- </a:t>
            </a:r>
            <a:r>
              <a:rPr lang="en-US" altLang="en-US" sz="24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Remove work daily! </a:t>
            </a:r>
          </a:p>
          <a:p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Backpacks &amp; BEE Binders</a:t>
            </a:r>
          </a:p>
        </p:txBody>
      </p:sp>
    </p:spTree>
    <p:extLst>
      <p:ext uri="{BB962C8B-B14F-4D97-AF65-F5344CB8AC3E}">
        <p14:creationId xmlns:p14="http://schemas.microsoft.com/office/powerpoint/2010/main" val="4208263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A4B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Change of UNIFORM clothes in backpack at all times (including socks) Change them with the seasons!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D399FF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Backpack</a:t>
            </a:r>
          </a:p>
          <a:p>
            <a:pPr marL="457200" indent="-457200">
              <a:buFontTx/>
              <a:buChar char="-"/>
              <a:defRPr/>
            </a:pPr>
            <a:r>
              <a:rPr lang="en-US" altLang="en-US" sz="2400" dirty="0">
                <a:solidFill>
                  <a:srgbClr val="FFC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TAKE HOME FOLDER- “BEE Binder”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- </a:t>
            </a: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Water Bottle WITH LID 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	* NOT disposable ones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	* Must be LABELED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	* MUST have </a:t>
            </a:r>
            <a:r>
              <a:rPr lang="en-US" altLang="en-US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WATER</a:t>
            </a:r>
            <a:r>
              <a:rPr lang="en-US" altLang="en-US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in it (no juice)!</a:t>
            </a:r>
          </a:p>
          <a:p>
            <a:pPr>
              <a:defRPr/>
            </a:pPr>
            <a:endParaRPr lang="en-US" altLang="en-US" sz="2400" dirty="0">
              <a:solidFill>
                <a:schemeClr val="accent1">
                  <a:lumMod val="40000"/>
                  <a:lumOff val="6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*Devices and headphones will be kept at school!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BRING EVERYDAY!</a:t>
            </a:r>
          </a:p>
        </p:txBody>
      </p:sp>
    </p:spTree>
    <p:extLst>
      <p:ext uri="{BB962C8B-B14F-4D97-AF65-F5344CB8AC3E}">
        <p14:creationId xmlns:p14="http://schemas.microsoft.com/office/powerpoint/2010/main" val="3613200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9818" y="2233658"/>
            <a:ext cx="885008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ELA: Wonders/Orton-Gillingham</a:t>
            </a: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MATH: </a:t>
            </a:r>
            <a:r>
              <a:rPr lang="en-US" altLang="en-US" sz="4000" dirty="0" err="1">
                <a:solidFill>
                  <a:schemeClr val="accent4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enVision</a:t>
            </a:r>
            <a:endParaRPr lang="en-US" altLang="en-US" sz="4000" dirty="0">
              <a:solidFill>
                <a:schemeClr val="accent4"/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pPr>
              <a:defRPr/>
            </a:pPr>
            <a:endParaRPr lang="en-US" altLang="en-US" sz="4000" dirty="0">
              <a:solidFill>
                <a:schemeClr val="accent4">
                  <a:lumMod val="40000"/>
                  <a:lumOff val="6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pPr>
              <a:defRPr/>
            </a:pPr>
            <a:r>
              <a:rPr lang="en-US" altLang="en-US" sz="40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SCIENCE/ SS: Inspire Science &amp; embedded into curriculum</a:t>
            </a:r>
          </a:p>
          <a:p>
            <a:pPr>
              <a:defRPr/>
            </a:pPr>
            <a:r>
              <a:rPr lang="en-US" altLang="en-US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KG Miss Kindergarten" panose="02000000000000000000" pitchFamily="2" charset="77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Curriculum</a:t>
            </a:r>
          </a:p>
        </p:txBody>
      </p:sp>
    </p:spTree>
    <p:extLst>
      <p:ext uri="{BB962C8B-B14F-4D97-AF65-F5344CB8AC3E}">
        <p14:creationId xmlns:p14="http://schemas.microsoft.com/office/powerpoint/2010/main" val="1580701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19355"/>
            <a:ext cx="86765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Journal</a:t>
            </a:r>
            <a:r>
              <a:rPr lang="en-US" alt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writing occurs M-TH, first thing in the morning!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Through exposure to phonics skills and a variety of reading experiences, journal entries move from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pictures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and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temporary spelling/ labeling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 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toward more </a:t>
            </a:r>
            <a:r>
              <a:rPr lang="en-US" altLang="en-US" sz="2400" u="sng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conventional writing</a:t>
            </a:r>
            <a:r>
              <a:rPr lang="en-US" altLang="en-US" sz="2400" dirty="0">
                <a:solidFill>
                  <a:schemeClr val="accent3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sz="24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*It is a great idea to have a journal for your child to have fun writing at home!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*Encourage ALL forms of writing!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</a:t>
            </a:r>
            <a:r>
              <a:rPr lang="en-US" altLang="en-US" sz="24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DO NOT tell them how to spell something! </a:t>
            </a:r>
          </a:p>
          <a:p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(They may use inventive spelling: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techr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tabl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, </a:t>
            </a:r>
            <a:r>
              <a:rPr lang="en-US" altLang="en-US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frind</a:t>
            </a:r>
            <a:r>
              <a:rPr lang="en-US" alt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Journal</a:t>
            </a:r>
          </a:p>
        </p:txBody>
      </p:sp>
    </p:spTree>
    <p:extLst>
      <p:ext uri="{BB962C8B-B14F-4D97-AF65-F5344CB8AC3E}">
        <p14:creationId xmlns:p14="http://schemas.microsoft.com/office/powerpoint/2010/main" val="1180459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29476-D3CA-F0E8-8A8D-2ABF45D024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334" b="19999"/>
          <a:stretch/>
        </p:blipFill>
        <p:spPr>
          <a:xfrm rot="16200000">
            <a:off x="2178186" y="1599383"/>
            <a:ext cx="4065858" cy="5426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0A9E63-C8F5-E36F-557B-005321D0E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443" b="23613"/>
          <a:stretch/>
        </p:blipFill>
        <p:spPr>
          <a:xfrm>
            <a:off x="7041694" y="2146108"/>
            <a:ext cx="3533095" cy="43539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7A8D4A-8150-FBA2-748C-05CC7394B7E0}"/>
              </a:ext>
            </a:extLst>
          </p:cNvPr>
          <p:cNvSpPr/>
          <p:nvPr/>
        </p:nvSpPr>
        <p:spPr>
          <a:xfrm rot="20591700">
            <a:off x="1033881" y="688420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Beginning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40321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C9110-E0FC-FD34-CC70-88B257C1F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279" b="22499"/>
          <a:stretch/>
        </p:blipFill>
        <p:spPr>
          <a:xfrm>
            <a:off x="7086601" y="2153011"/>
            <a:ext cx="3581400" cy="4435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8B2F13-FBA1-CA4C-554E-3B11FBB94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331" b="29349"/>
          <a:stretch/>
        </p:blipFill>
        <p:spPr>
          <a:xfrm>
            <a:off x="1739483" y="2514960"/>
            <a:ext cx="4855158" cy="37111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4F162C-04BC-2F78-6C06-D7E18B0F90C8}"/>
              </a:ext>
            </a:extLst>
          </p:cNvPr>
          <p:cNvSpPr/>
          <p:nvPr/>
        </p:nvSpPr>
        <p:spPr>
          <a:xfrm rot="20591700">
            <a:off x="1030446" y="508541"/>
            <a:ext cx="39200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End of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Kindergarten</a:t>
            </a:r>
          </a:p>
        </p:txBody>
      </p:sp>
    </p:spTree>
    <p:extLst>
      <p:ext uri="{BB962C8B-B14F-4D97-AF65-F5344CB8AC3E}">
        <p14:creationId xmlns:p14="http://schemas.microsoft.com/office/powerpoint/2010/main" val="3259295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Journal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69F6-B3EF-5FFA-932A-4A9021566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222" b="18611"/>
          <a:stretch/>
        </p:blipFill>
        <p:spPr>
          <a:xfrm rot="16200000">
            <a:off x="3869989" y="1258869"/>
            <a:ext cx="4447259" cy="617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90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78201" y="1497889"/>
            <a:ext cx="59057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Mrs. Brooke Hunt, KK-07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0" y="752455"/>
            <a:ext cx="7039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Meet The Teacher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AB9C38-7FD6-64D6-EEF1-ACADD61EDA2A}"/>
              </a:ext>
            </a:extLst>
          </p:cNvPr>
          <p:cNvSpPr/>
          <p:nvPr/>
        </p:nvSpPr>
        <p:spPr>
          <a:xfrm>
            <a:off x="5521126" y="2162243"/>
            <a:ext cx="5112611" cy="408575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93B4CD-F562-D527-4E54-A1D04FD9E3D3}"/>
              </a:ext>
            </a:extLst>
          </p:cNvPr>
          <p:cNvSpPr txBox="1"/>
          <p:nvPr/>
        </p:nvSpPr>
        <p:spPr>
          <a:xfrm>
            <a:off x="5788914" y="2269065"/>
            <a:ext cx="4844823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AGCanYouNotBold" panose="02000803000000000000" pitchFamily="2" charset="0"/>
                <a:ea typeface="AGCanYouNotBold" panose="02000803000000000000" pitchFamily="2" charset="0"/>
              </a:rPr>
              <a:t>I grew up in Wynne, Arkansas.  I moved to Memphis after teaching in Dallas, TX for a few years. This is my 25</a:t>
            </a:r>
            <a:r>
              <a:rPr lang="en-US" sz="1700" b="1" baseline="30000" dirty="0">
                <a:latin typeface="AGCanYouNotBold" panose="02000803000000000000" pitchFamily="2" charset="0"/>
                <a:ea typeface="AGCanYouNotBold" panose="02000803000000000000" pitchFamily="2" charset="0"/>
              </a:rPr>
              <a:t>th</a:t>
            </a:r>
            <a:r>
              <a:rPr lang="en-US" sz="1700" b="1" dirty="0">
                <a:latin typeface="AGCanYouNotBold" panose="02000803000000000000" pitchFamily="2" charset="0"/>
                <a:ea typeface="AGCanYouNotBold" panose="02000803000000000000" pitchFamily="2" charset="0"/>
              </a:rPr>
              <a:t> year of teaching! I graduated from Harding University in 1999 with a B.A. in Elementary, Early Childhood &amp; Special Education.  I stayed and got my Master’s Degree in Early Childhood Special Education.  I have been a National Board Certified Teacher since 2010.  I have been married to my husband, Gary, for over 19 years.  He is a firefighter/EMT in Bartlett.  I have a daughter, Emily (18), and a son, Griffin (14).  My kids went to Richland but are at Harding Academy now!  I also have a dog named Wally!</a:t>
            </a:r>
            <a:endParaRPr lang="en-US" sz="17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9D7A0E-6005-9539-927E-533949406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431" r="3953" b="23771"/>
          <a:stretch/>
        </p:blipFill>
        <p:spPr>
          <a:xfrm>
            <a:off x="3166289" y="4082959"/>
            <a:ext cx="2303888" cy="2379473"/>
          </a:xfrm>
          <a:prstGeom prst="rect">
            <a:avLst/>
          </a:prstGeom>
        </p:spPr>
      </p:pic>
      <p:pic>
        <p:nvPicPr>
          <p:cNvPr id="6" name="Picture 5" descr="A person and child posing for a picture&#10;&#10;AI-generated content may be incorrect.">
            <a:extLst>
              <a:ext uri="{FF2B5EF4-FFF2-40B4-BE49-F238E27FC236}">
                <a16:creationId xmlns:a16="http://schemas.microsoft.com/office/drawing/2014/main" id="{3F6A556A-608D-EF7B-C8C2-804CC8261D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951" y="2183053"/>
            <a:ext cx="3030500" cy="2022069"/>
          </a:xfrm>
          <a:prstGeom prst="rect">
            <a:avLst/>
          </a:prstGeom>
        </p:spPr>
      </p:pic>
      <p:pic>
        <p:nvPicPr>
          <p:cNvPr id="8" name="Picture 7" descr="A dog sitting on a couch&#10;&#10;AI-generated content may be incorrect.">
            <a:extLst>
              <a:ext uri="{FF2B5EF4-FFF2-40B4-BE49-F238E27FC236}">
                <a16:creationId xmlns:a16="http://schemas.microsoft.com/office/drawing/2014/main" id="{C4D58ADB-7990-FA95-CCC7-FBE840792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21488" y="4699439"/>
            <a:ext cx="2269065" cy="170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14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4985" y="2190795"/>
            <a:ext cx="9051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Kindergarten homework calendar is </a:t>
            </a:r>
            <a:r>
              <a:rPr lang="en-US" sz="3600" b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OPTIONAL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, but highly encouraged to prepare them for 1</a:t>
            </a:r>
            <a:r>
              <a:rPr lang="en-US" sz="3600" b="1" baseline="30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st</a:t>
            </a:r>
            <a:r>
              <a:rPr lang="en-US" sz="36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grade. </a:t>
            </a:r>
          </a:p>
          <a:p>
            <a:endParaRPr lang="en-US" sz="3600" b="1" u="sng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READ NIGHTLY</a:t>
            </a:r>
          </a:p>
          <a:p>
            <a:pPr marL="457200" indent="-457200">
              <a:buFontTx/>
              <a:buChar char="-"/>
            </a:pP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PRACTICE SIGHT WORDS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793899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84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03983"/>
            <a:ext cx="86051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Report Cards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 Standards-Based Grading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(M or X)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(I will send home a list of the ELA standards </a:t>
            </a:r>
          </a:p>
          <a:p>
            <a:r>
              <a:rPr lang="en-US" altLang="en-US" sz="2000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for each Q in their BEE Binders… please look at these each quarter to make sure they are on track)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Benchmark Assessments (</a:t>
            </a:r>
            <a:r>
              <a:rPr lang="en-US" altLang="en-US" sz="2800" dirty="0" err="1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-ready, mastery connect)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Informal Assessments</a:t>
            </a:r>
          </a:p>
          <a:p>
            <a:endParaRPr lang="en-US" altLang="en-US" sz="20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chemeClr val="accent5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Daily Calendar (Conduct)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GRADES</a:t>
            </a:r>
          </a:p>
        </p:txBody>
      </p:sp>
    </p:spTree>
    <p:extLst>
      <p:ext uri="{BB962C8B-B14F-4D97-AF65-F5344CB8AC3E}">
        <p14:creationId xmlns:p14="http://schemas.microsoft.com/office/powerpoint/2010/main" val="2969090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9" y="2175423"/>
            <a:ext cx="895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</a:t>
            </a:r>
            <a:r>
              <a:rPr lang="en-US" sz="28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Birthdays:</a:t>
            </a: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- Titles for Tomorrow, Special Snack Day, </a:t>
            </a:r>
          </a:p>
          <a:p>
            <a:pPr>
              <a:defRPr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	Birthday Lunch) </a:t>
            </a: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*</a:t>
            </a:r>
            <a:r>
              <a:rPr lang="en-US" sz="2800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No cupcakes/balloons*</a:t>
            </a:r>
            <a:endParaRPr lang="en-US" sz="2800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2 Field Trips</a:t>
            </a:r>
          </a:p>
          <a:p>
            <a:pPr marL="800100" lvl="1" indent="-342900">
              <a:buFontTx/>
              <a:buChar char="-"/>
              <a:defRPr/>
            </a:pPr>
            <a:r>
              <a:rPr lang="en-US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Zoo in the Fall and Botanic or Farm in the Spring</a:t>
            </a:r>
          </a:p>
          <a:p>
            <a:pPr>
              <a:defRPr/>
            </a:pPr>
            <a:r>
              <a:rPr 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Thanksgiving Feast*</a:t>
            </a:r>
          </a:p>
          <a:p>
            <a:pPr>
              <a:defRPr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- Winter Party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End of Year</a:t>
            </a: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>
              <a:defRPr/>
            </a:pPr>
            <a:endParaRPr lang="en-US" sz="2400" dirty="0"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NEED ROOM PARENT TO HELP ORGANIZE PARTIES &amp; EVENTS!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6372" y="888642"/>
            <a:ext cx="9509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Celebrations/ Class Parties</a:t>
            </a:r>
          </a:p>
        </p:txBody>
      </p:sp>
    </p:spTree>
    <p:extLst>
      <p:ext uri="{BB962C8B-B14F-4D97-AF65-F5344CB8AC3E}">
        <p14:creationId xmlns:p14="http://schemas.microsoft.com/office/powerpoint/2010/main" val="3761795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FIELD TRIPS!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A6944-D676-6AF3-D143-C45596AF9714}"/>
              </a:ext>
            </a:extLst>
          </p:cNvPr>
          <p:cNvSpPr txBox="1"/>
          <p:nvPr/>
        </p:nvSpPr>
        <p:spPr>
          <a:xfrm>
            <a:off x="1896154" y="2195926"/>
            <a:ext cx="8556384" cy="43704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We are a CASHLESS SCHOOL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Go online to create your account here:</a:t>
            </a: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https://mscsk12.schoolcashonline.com/</a:t>
            </a:r>
            <a:endParaRPr 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r>
              <a:rPr 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IT ONLY TAKES 2 MINUTES!</a:t>
            </a:r>
          </a:p>
          <a:p>
            <a:pPr lvl="2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914400" lvl="1" indent="-457200">
              <a:buFontTx/>
              <a:buChar char="-"/>
            </a:pP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If you run into any issues, go to the </a:t>
            </a:r>
            <a:r>
              <a:rPr lang="en-US" sz="2800" u="sng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parent help desk</a:t>
            </a:r>
            <a:r>
              <a:rPr lang="en-US" sz="2800" dirty="0">
                <a:solidFill>
                  <a:srgbClr val="FF7E79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 here:</a:t>
            </a:r>
          </a:p>
          <a:p>
            <a:pPr marL="1371600" lvl="2" indent="-457200">
              <a:buFontTx/>
              <a:buChar char="-"/>
            </a:pPr>
            <a:r>
              <a:rPr lang="en-US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https://helpdesk.supportschoolcashonline.com/en/support/home?email=&amp;board_name=Memphis-Shelby%20County%20Schools&amp;mw=0&amp;mp=0</a:t>
            </a:r>
            <a:endParaRPr lang="en-US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371600" lvl="2" indent="-457200">
              <a:buFontTx/>
              <a:buChar char="-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74467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8171" y="2175423"/>
            <a:ext cx="37301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shirts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*NO BLUE polo dresses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400" b="1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Shoes:</a:t>
            </a:r>
            <a:r>
              <a:rPr lang="en-US" altLang="en-US" sz="2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tennis shoes, sandals with back strap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Crocs</a:t>
            </a:r>
          </a:p>
          <a:p>
            <a:r>
              <a:rPr lang="en-US" altLang="en-US" sz="24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	*NO light up shoes</a:t>
            </a:r>
          </a:p>
          <a:p>
            <a:endParaRPr lang="en-US" alt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Uniform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1D9B4A6C-5EEB-3753-D7AB-E4D142AE71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4183" r="9056" b="7948"/>
          <a:stretch/>
        </p:blipFill>
        <p:spPr bwMode="auto">
          <a:xfrm>
            <a:off x="5244332" y="2000688"/>
            <a:ext cx="5632536" cy="47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2A79EDA-DE33-E707-226B-CB28DFD4D040}"/>
              </a:ext>
            </a:extLst>
          </p:cNvPr>
          <p:cNvCxnSpPr>
            <a:cxnSpLocks/>
          </p:cNvCxnSpPr>
          <p:nvPr/>
        </p:nvCxnSpPr>
        <p:spPr>
          <a:xfrm>
            <a:off x="4934857" y="2801257"/>
            <a:ext cx="696686" cy="1161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207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91038" y="2175423"/>
            <a:ext cx="885008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Label personal items 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lunch box, jackets, water bottle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en-US" sz="2500" b="1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Independence </a:t>
            </a:r>
            <a:endParaRPr lang="en-US" sz="25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  <a:sym typeface="Gill Sans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tying shoes, zipping, opening milk, etc.</a:t>
            </a:r>
          </a:p>
          <a:p>
            <a:pPr marL="1028700" lvl="1" indent="-571500">
              <a:buFont typeface="Arial" panose="020B0604020202020204" pitchFamily="34" charset="0"/>
              <a:buChar char="•"/>
              <a:defRPr/>
            </a:pPr>
            <a:r>
              <a:rPr lang="en-US" sz="2500" u="sng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charset="0"/>
              </a:rPr>
              <a:t>Please wear “no tie” shoes if they cannot tie yet!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Rest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lang="en-US" altLang="en-US" sz="25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we did away with nap 2 years ago, so please make sure your child gets plenty of sleep nightly. </a:t>
            </a:r>
            <a:r>
              <a:rPr lang="en-US" altLang="en-US" sz="2500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Gill Sans" panose="020B0502020104020203" pitchFamily="34" charset="-79"/>
              </a:rPr>
              <a:t>Bedtime should be BEFORE 8 for optimal rest throughout the week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Other Important Info</a:t>
            </a:r>
          </a:p>
        </p:txBody>
      </p:sp>
    </p:spTree>
    <p:extLst>
      <p:ext uri="{BB962C8B-B14F-4D97-AF65-F5344CB8AC3E}">
        <p14:creationId xmlns:p14="http://schemas.microsoft.com/office/powerpoint/2010/main" val="2267960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28330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Supplies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CEFF95D-E573-D27F-762D-6F854FD6C817}"/>
              </a:ext>
            </a:extLst>
          </p:cNvPr>
          <p:cNvCxnSpPr/>
          <p:nvPr/>
        </p:nvCxnSpPr>
        <p:spPr>
          <a:xfrm>
            <a:off x="2557463" y="6229350"/>
            <a:ext cx="21717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8643750-36BB-B687-D8C6-A3009B853C7F}"/>
              </a:ext>
            </a:extLst>
          </p:cNvPr>
          <p:cNvSpPr txBox="1"/>
          <p:nvPr/>
        </p:nvSpPr>
        <p:spPr>
          <a:xfrm>
            <a:off x="1994903" y="3081722"/>
            <a:ext cx="2833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r>
              <a:rPr lang="en-US" sz="2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Any questions about the supplies?</a:t>
            </a: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endParaRPr lang="en-US" sz="2800" dirty="0">
              <a:solidFill>
                <a:schemeClr val="accent4">
                  <a:lumMod val="60000"/>
                  <a:lumOff val="40000"/>
                </a:schemeClr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r>
              <a:rPr lang="en-US" sz="1400" dirty="0">
                <a:solidFill>
                  <a:schemeClr val="accent4">
                    <a:lumMod val="60000"/>
                    <a:lumOff val="40000"/>
                  </a:schemeClr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Please do not get Bluetooth headphones, they need a cord.</a:t>
            </a:r>
          </a:p>
        </p:txBody>
      </p:sp>
      <p:pic>
        <p:nvPicPr>
          <p:cNvPr id="6" name="Picture 5" descr="A list of school supplies&#10;&#10;AI-generated content may be incorrect.">
            <a:extLst>
              <a:ext uri="{FF2B5EF4-FFF2-40B4-BE49-F238E27FC236}">
                <a16:creationId xmlns:a16="http://schemas.microsoft.com/office/drawing/2014/main" id="{E6B3DE02-C33D-148E-0CED-9C41C0175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340" y="997096"/>
            <a:ext cx="4392937" cy="564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485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9630" y="1040465"/>
            <a:ext cx="31901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Schedule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E56240-B826-845B-9735-58572DFA7F54}"/>
              </a:ext>
            </a:extLst>
          </p:cNvPr>
          <p:cNvSpPr/>
          <p:nvPr/>
        </p:nvSpPr>
        <p:spPr>
          <a:xfrm>
            <a:off x="1936465" y="754979"/>
            <a:ext cx="4501754" cy="6088733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17308" y="929647"/>
            <a:ext cx="4004585" cy="5539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8:05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Arrival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8:15-10:30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ELA 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(Morning Meeting, Calendar Math, whole group ELA &amp; reading groups)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10:30-11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LUNCH 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11-11:40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RECESS *no parents*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12:00-1:00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MATH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1:00-2:00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ENCORE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2:05-3:00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BOOST/SNACK/SHARE</a:t>
            </a:r>
          </a:p>
          <a:p>
            <a:pPr>
              <a:lnSpc>
                <a:spcPct val="200000"/>
              </a:lnSpc>
            </a:pPr>
            <a:r>
              <a:rPr lang="en-US" altLang="en-US" dirty="0">
                <a:solidFill>
                  <a:srgbClr val="FFFF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3:10</a:t>
            </a:r>
            <a:r>
              <a:rPr lang="en-US" altLang="en-US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 </a:t>
            </a: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Dismissal (outside back door)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18CFEE-2AE5-D243-2D79-DCE923E2D925}"/>
              </a:ext>
            </a:extLst>
          </p:cNvPr>
          <p:cNvSpPr/>
          <p:nvPr/>
        </p:nvSpPr>
        <p:spPr>
          <a:xfrm>
            <a:off x="6653211" y="2568121"/>
            <a:ext cx="3757613" cy="3663852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3292F9-AFE6-C0CF-9C32-5ECD8FE779B0}"/>
              </a:ext>
            </a:extLst>
          </p:cNvPr>
          <p:cNvSpPr txBox="1"/>
          <p:nvPr/>
        </p:nvSpPr>
        <p:spPr>
          <a:xfrm>
            <a:off x="6837557" y="2387759"/>
            <a:ext cx="4004585" cy="3877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rgbClr val="FF0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ENCORE</a:t>
            </a:r>
            <a:r>
              <a:rPr lang="en-US" altLang="en-US" dirty="0">
                <a:solidFill>
                  <a:srgbClr val="FF0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: </a:t>
            </a:r>
            <a:r>
              <a:rPr lang="en-US" altLang="en-US" i="1" dirty="0">
                <a:solidFill>
                  <a:srgbClr val="FF0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1:00 – 1:50</a:t>
            </a:r>
          </a:p>
          <a:p>
            <a:pPr>
              <a:lnSpc>
                <a:spcPct val="200000"/>
              </a:lnSpc>
            </a:pPr>
            <a:r>
              <a:rPr lang="en-US" altLang="en-US" dirty="0" err="1">
                <a:solidFill>
                  <a:srgbClr val="C00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iReady</a:t>
            </a:r>
            <a:r>
              <a:rPr lang="en-US" altLang="en-US" dirty="0">
                <a:solidFill>
                  <a:srgbClr val="C0000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, Library, Art, Music, PE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Mon- Library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Tues- P.E.</a:t>
            </a:r>
            <a:endParaRPr lang="en-US" altLang="en-US" dirty="0">
              <a:solidFill>
                <a:schemeClr val="bg1"/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Wed- P.E.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Th- Music</a:t>
            </a:r>
          </a:p>
          <a:p>
            <a:pPr>
              <a:lnSpc>
                <a:spcPct val="200000"/>
              </a:lnSpc>
            </a:pPr>
            <a:r>
              <a:rPr lang="en-US" altLang="en-US" b="1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Fri- Art</a:t>
            </a:r>
          </a:p>
        </p:txBody>
      </p:sp>
    </p:spTree>
    <p:extLst>
      <p:ext uri="{BB962C8B-B14F-4D97-AF65-F5344CB8AC3E}">
        <p14:creationId xmlns:p14="http://schemas.microsoft.com/office/powerpoint/2010/main" val="2232625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EDBC1E-3D20-D7A6-E3B1-7F85120B8213}"/>
              </a:ext>
            </a:extLst>
          </p:cNvPr>
          <p:cNvSpPr txBox="1"/>
          <p:nvPr/>
        </p:nvSpPr>
        <p:spPr>
          <a:xfrm>
            <a:off x="1318771" y="4283605"/>
            <a:ext cx="9554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BEFORE YOU LEAVE, Make sure you…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in w/ your name, email and phone #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filled out student papers &amp; returned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signed up for a staggered day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the office has everything for registration </a:t>
            </a: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haven’t brought supplies, please make sure you do on their staggered day.</a:t>
            </a:r>
          </a:p>
          <a:p>
            <a:pPr lvl="1"/>
            <a:endParaRPr lang="en-US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63F0CE-D9BF-746E-9B5F-95EC308979EC}"/>
              </a:ext>
            </a:extLst>
          </p:cNvPr>
          <p:cNvSpPr txBox="1"/>
          <p:nvPr/>
        </p:nvSpPr>
        <p:spPr>
          <a:xfrm>
            <a:off x="2015031" y="1069743"/>
            <a:ext cx="8614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GTHATSANOFROMME" panose="02000603000000000000" pitchFamily="2" charset="0"/>
                <a:ea typeface="AGTHATSANOFROMME" panose="02000603000000000000" pitchFamily="2" charset="0"/>
              </a:rPr>
              <a:t>DON’T FORGET!</a:t>
            </a:r>
          </a:p>
          <a:p>
            <a:r>
              <a:rPr lang="en-US" sz="2800" dirty="0">
                <a:latin typeface="AGTHATSANOFROMME" panose="02000603000000000000" pitchFamily="2" charset="0"/>
                <a:ea typeface="AGTHATSANOFROMME" panose="02000603000000000000" pitchFamily="2" charset="0"/>
              </a:rPr>
              <a:t>POPSICLES AT THE PARK, August 9</a:t>
            </a:r>
            <a:r>
              <a:rPr lang="en-US" sz="2800" baseline="30000" dirty="0">
                <a:latin typeface="AGTHATSANOFROMME" panose="02000603000000000000" pitchFamily="2" charset="0"/>
                <a:ea typeface="AGTHATSANOFROMME" panose="02000603000000000000" pitchFamily="2" charset="0"/>
              </a:rPr>
              <a:t>th</a:t>
            </a:r>
            <a:r>
              <a:rPr lang="en-US" sz="2800" dirty="0">
                <a:latin typeface="AGTHATSANOFROMME" panose="02000603000000000000" pitchFamily="2" charset="0"/>
                <a:ea typeface="AGTHATSANOFROMME" panose="02000603000000000000" pitchFamily="2" charset="0"/>
              </a:rPr>
              <a:t> @ 9 - 10</a:t>
            </a:r>
          </a:p>
          <a:p>
            <a:r>
              <a:rPr lang="en-US" sz="2800" b="1" u="sng" dirty="0">
                <a:solidFill>
                  <a:srgbClr val="92D050"/>
                </a:solidFill>
                <a:latin typeface="AGTHATSANOFROMME" panose="02000603000000000000" pitchFamily="2" charset="0"/>
                <a:ea typeface="AGTHATSANOFROMME" panose="02000603000000000000" pitchFamily="2" charset="0"/>
              </a:rPr>
              <a:t>OUR CLASS WEARS GREEN!</a:t>
            </a:r>
            <a:endParaRPr lang="en-US" sz="1400" b="1" u="sng" dirty="0">
              <a:solidFill>
                <a:srgbClr val="92D050"/>
              </a:solidFill>
              <a:latin typeface="AGTHATSANOFROMME" panose="02000603000000000000" pitchFamily="2" charset="0"/>
              <a:ea typeface="AGTHATSANOFROMM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236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96154" y="2186441"/>
            <a:ext cx="360294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- We will communicate  through the </a:t>
            </a:r>
            <a:r>
              <a:rPr lang="en-US" sz="24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Class Dojo</a:t>
            </a: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 app!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This is where I will post all of my announcements.</a:t>
            </a:r>
            <a:endParaRPr lang="en-US" sz="3200" b="1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endParaRPr lang="en-US" sz="3200" i="1" dirty="0">
              <a:solidFill>
                <a:schemeClr val="bg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r>
              <a:rPr lang="en-US" sz="3200" i="1" dirty="0">
                <a:solidFill>
                  <a:schemeClr val="bg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I will have a QR code that shows you how to join!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549B1-3ADA-AF50-68B3-0974FF69C182}"/>
              </a:ext>
            </a:extLst>
          </p:cNvPr>
          <p:cNvSpPr txBox="1"/>
          <p:nvPr/>
        </p:nvSpPr>
        <p:spPr>
          <a:xfrm>
            <a:off x="1760688" y="5057955"/>
            <a:ext cx="565815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FFFF00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*</a:t>
            </a:r>
            <a:endParaRPr lang="en-US" sz="1500" u="sng" dirty="0">
              <a:solidFill>
                <a:schemeClr val="accent4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Century Gothic" charset="0"/>
            </a:endParaRPr>
          </a:p>
        </p:txBody>
      </p:sp>
      <p:pic>
        <p:nvPicPr>
          <p:cNvPr id="6" name="Picture 5" descr="A screen shot of a qr code&#10;&#10;AI-generated content may be incorrect.">
            <a:extLst>
              <a:ext uri="{FF2B5EF4-FFF2-40B4-BE49-F238E27FC236}">
                <a16:creationId xmlns:a16="http://schemas.microsoft.com/office/drawing/2014/main" id="{FA28E2D6-73F9-9E4A-2BFE-840DF14D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619" y="2087064"/>
            <a:ext cx="3731367" cy="448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86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" y="-38190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67564" y="2147931"/>
            <a:ext cx="885008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Cell</a:t>
            </a:r>
            <a:r>
              <a:rPr lang="en-US" sz="3200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: </a:t>
            </a:r>
            <a:r>
              <a:rPr lang="en-US" sz="3200" b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Century Gothic" charset="0"/>
              </a:rPr>
              <a:t>901-596-7740</a:t>
            </a:r>
          </a:p>
          <a:p>
            <a:pPr marL="914400" lvl="1" indent="-457200">
              <a:buFontTx/>
              <a:buChar char="-"/>
            </a:pP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Please only use my cell if you have an emergency, last minute change in transportation, etc. Call the office if I do not respond.</a:t>
            </a:r>
          </a:p>
          <a:p>
            <a:pPr marL="914400" lvl="1" indent="-457200">
              <a:buFontTx/>
              <a:buChar char="-"/>
            </a:pPr>
            <a:r>
              <a:rPr lang="en-US" sz="2400" b="1" i="1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Right Now</a:t>
            </a:r>
            <a:r>
              <a:rPr lang="en-US" sz="2400" b="1" i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Please text me your child’s first and last name + your name. This way I can search text messages for your # in case of emergency. </a:t>
            </a: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Email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hunthb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@scsk12.org</a:t>
            </a:r>
            <a:endParaRPr lang="en-US" sz="28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lvl="1"/>
            <a:endParaRPr lang="en-US" sz="2400" dirty="0">
              <a:solidFill>
                <a:schemeClr val="accent1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School Office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 </a:t>
            </a:r>
            <a:r>
              <a:rPr lang="en-US" sz="2800" u="sng" dirty="0">
                <a:solidFill>
                  <a:schemeClr val="accent4">
                    <a:lumMod val="20000"/>
                    <a:lumOff val="8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901-416-2148</a:t>
            </a:r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Contact Info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B22A95-2C68-02F4-63CA-55A71BB5044F}"/>
              </a:ext>
            </a:extLst>
          </p:cNvPr>
          <p:cNvSpPr txBox="1"/>
          <p:nvPr/>
        </p:nvSpPr>
        <p:spPr>
          <a:xfrm>
            <a:off x="3541595" y="5326091"/>
            <a:ext cx="555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ICE: always assume I do not have my phone on me</a:t>
            </a:r>
          </a:p>
        </p:txBody>
      </p:sp>
    </p:spTree>
    <p:extLst>
      <p:ext uri="{BB962C8B-B14F-4D97-AF65-F5344CB8AC3E}">
        <p14:creationId xmlns:p14="http://schemas.microsoft.com/office/powerpoint/2010/main" val="3803010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9700" y="2099610"/>
            <a:ext cx="91740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My Website</a:t>
            </a:r>
            <a:r>
              <a:rPr 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  <a:cs typeface="Arial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https://tn50000520.schoolwires.net/Domain/4190CHECK THIS WEEKLY. It is updated on Fridays.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Please check my website before asking me!</a:t>
            </a:r>
          </a:p>
          <a:p>
            <a:pPr marL="457200" indent="-457200">
              <a:buFontTx/>
              <a:buChar char="-"/>
            </a:pPr>
            <a:endParaRPr lang="en-US" altLang="en-US" sz="2800" b="1" u="sng" dirty="0">
              <a:solidFill>
                <a:schemeClr val="accent2">
                  <a:lumMod val="40000"/>
                  <a:lumOff val="6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sz="2800" b="1" u="sng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Conferences</a:t>
            </a:r>
            <a:r>
              <a:rPr lang="en-US" alt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twice a year (you will pick one), </a:t>
            </a:r>
          </a:p>
          <a:p>
            <a:pPr lvl="1"/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or informal conference as needed (Sept 11/Jan 29)</a:t>
            </a:r>
          </a:p>
          <a:p>
            <a:pPr marL="457200" indent="-457200">
              <a:buFontTx/>
              <a:buChar char="-"/>
            </a:pP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MAKE SURE TO CHECK THE PTO CALENDAR!!</a:t>
            </a:r>
          </a:p>
          <a:p>
            <a:pPr marL="914400" lvl="1" indent="-457200">
              <a:buFontTx/>
              <a:buChar char="-"/>
            </a:pPr>
            <a:r>
              <a:rPr lang="en-US" altLang="en-US" sz="2800" dirty="0">
                <a:solidFill>
                  <a:srgbClr val="00B0F0"/>
                </a:solidFill>
                <a:latin typeface="AGCanYouNotBold" panose="02000803000000000000" pitchFamily="2" charset="0"/>
                <a:ea typeface="AGCanYouNotBold" panose="02000803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https://richlandpto.org/calendar</a:t>
            </a:r>
            <a:endParaRPr lang="en-US" altLang="en-US" sz="2800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8100" y="997095"/>
            <a:ext cx="9438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COMMUNICATION/ WEBSITE</a:t>
            </a:r>
          </a:p>
        </p:txBody>
      </p:sp>
    </p:spTree>
    <p:extLst>
      <p:ext uri="{BB962C8B-B14F-4D97-AF65-F5344CB8AC3E}">
        <p14:creationId xmlns:p14="http://schemas.microsoft.com/office/powerpoint/2010/main" val="1543120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MONDAYBUNDAY" panose="02000603000000000000" pitchFamily="2" charset="0"/>
                <a:ea typeface="AGMONDAYBUNDAY" panose="02000603000000000000" pitchFamily="2" charset="0"/>
                <a:cs typeface="Century Gothic" charset="0"/>
              </a:rPr>
              <a:t>COMMUNICATION/ WEBSITE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EC861-A2F6-DBEF-0E87-44B98C5B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781" y="23760"/>
            <a:ext cx="50024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3A51BC-CF3E-67C9-2799-082CD2025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0300" y="-4665"/>
            <a:ext cx="35713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48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90"/>
            <a:ext cx="12192000" cy="68961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962139" y="1074600"/>
            <a:ext cx="126265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PTO</a:t>
            </a:r>
          </a:p>
        </p:txBody>
      </p:sp>
      <p:pic>
        <p:nvPicPr>
          <p:cNvPr id="6" name="Picture 5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7522A8D7-4132-1BC0-0B13-AAAE55044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975" y="1074600"/>
            <a:ext cx="4360648" cy="55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82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6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0301" y="2176510"/>
            <a:ext cx="901098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Lunch</a:t>
            </a: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pack one or get a school lunch. (Kids prefer a lunchbox!)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lunch is FREE for all students.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your child has a severe peanut allergy, they will sit at the peanut free table. LET ME KNOW TONIGHT!</a:t>
            </a:r>
          </a:p>
          <a:p>
            <a:pPr marL="914400" lvl="1" indent="-457200">
              <a:buFontTx/>
              <a:buChar char="-"/>
            </a:pPr>
            <a:r>
              <a:rPr lang="en-US" altLang="en-US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STUDENTS will put lunch boxes &amp; water bottles on the shelf outside my door every morning when they come in.</a:t>
            </a:r>
            <a:endParaRPr lang="en-US" altLang="en-US" b="1" u="sng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Snack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: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will have 1 snack day/ month. Your day will be marked on the calendar inside your BEE Binder.  DO NOT REMOVE THIS CALENDAR!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Bring 24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individually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b="1" u="sng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wrapped</a:t>
            </a: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snacks on your day. 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NO NUTS.</a:t>
            </a:r>
          </a:p>
          <a:p>
            <a:pPr marL="914400" lvl="1" indent="-457200">
              <a:buFontTx/>
              <a:buChar char="-"/>
            </a:pPr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If you forget to bring snack on your day, bring the next day!</a:t>
            </a:r>
          </a:p>
          <a:p>
            <a:endParaRPr lang="en-US" altLang="en-US" b="1" dirty="0">
              <a:solidFill>
                <a:schemeClr val="accent4">
                  <a:lumMod val="60000"/>
                  <a:lumOff val="40000"/>
                </a:schemeClr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b="1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Their snack day is also their “SHARE DAY.” They can bring 1 small toy, picture or item to share with the class during snack time. </a:t>
            </a:r>
          </a:p>
          <a:p>
            <a:pPr marL="914400" lvl="1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Tx/>
              <a:buChar char="-"/>
            </a:pPr>
            <a:endParaRPr lang="en-US" altLang="en-US" sz="2000" b="1" dirty="0">
              <a:solidFill>
                <a:srgbClr val="00B0F0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lvl="1"/>
            <a:endParaRPr 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Lunch &amp; Snack</a:t>
            </a:r>
          </a:p>
        </p:txBody>
      </p:sp>
    </p:spTree>
    <p:extLst>
      <p:ext uri="{BB962C8B-B14F-4D97-AF65-F5344CB8AC3E}">
        <p14:creationId xmlns:p14="http://schemas.microsoft.com/office/powerpoint/2010/main" val="146317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31AAD05-C63E-234A-B25C-0CA7A422A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095"/>
            <a:ext cx="12192000" cy="689619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14500" y="2148675"/>
            <a:ext cx="903173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School Hours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  <a:sym typeface="Wingdings" pitchFamily="2" charset="2"/>
              </a:rPr>
              <a:t></a:t>
            </a:r>
            <a:r>
              <a:rPr lang="en-US" altLang="en-US" sz="2800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</a:t>
            </a:r>
            <a:r>
              <a:rPr lang="en-US" altLang="en-US" sz="2800" u="sng" dirty="0">
                <a:solidFill>
                  <a:srgbClr val="FFA4B1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8:05-3:10</a:t>
            </a:r>
            <a:endParaRPr lang="en-US" altLang="en-US" sz="2800" dirty="0">
              <a:solidFill>
                <a:srgbClr val="FFA4B1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can arrive at school as early as </a:t>
            </a:r>
            <a:r>
              <a:rPr lang="en-US" altLang="en-US" sz="2800" u="sng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7:45</a:t>
            </a:r>
            <a:r>
              <a:rPr lang="en-US" altLang="en-US" sz="2800" dirty="0">
                <a:solidFill>
                  <a:srgbClr val="92D05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to eat breakfast in the cafeteria.</a:t>
            </a:r>
          </a:p>
          <a:p>
            <a:r>
              <a:rPr lang="en-US" altLang="en-US" sz="1200" dirty="0">
                <a:latin typeface="AGCanYouNotBold" panose="02000803000000000000" pitchFamily="2" charset="0"/>
                <a:ea typeface="AGCanYouNotBold" panose="02000803000000000000" pitchFamily="2" charset="0"/>
              </a:rPr>
              <a:t>  </a:t>
            </a:r>
          </a:p>
          <a:p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* Students are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tardy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 after </a:t>
            </a:r>
            <a:r>
              <a:rPr lang="en-US" altLang="en-US" sz="2800" u="sng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8:20</a:t>
            </a:r>
            <a:r>
              <a:rPr lang="en-US" altLang="en-US" sz="2800" dirty="0">
                <a:solidFill>
                  <a:srgbClr val="FFC000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.</a:t>
            </a:r>
          </a:p>
          <a:p>
            <a:endParaRPr lang="en-US" altLang="en-US" sz="1200" dirty="0"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You may NOT check your child out after 2:30.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800" u="sng" dirty="0">
              <a:solidFill>
                <a:srgbClr val="D399FF"/>
              </a:solidFill>
              <a:latin typeface="AGCanYouNotBold" panose="02000803000000000000" pitchFamily="2" charset="0"/>
              <a:ea typeface="AGCanYouNotBold" panose="02000803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u="sng" dirty="0">
                <a:solidFill>
                  <a:srgbClr val="D399FF"/>
                </a:solidFill>
                <a:latin typeface="AGCanYouNotBold" panose="02000803000000000000" pitchFamily="2" charset="0"/>
                <a:ea typeface="AGCanYouNotBold" panose="02000803000000000000" pitchFamily="2" charset="0"/>
              </a:rPr>
              <a:t>STUDENTS MUST BE PICKED UP AT 3:10!!!</a:t>
            </a:r>
          </a:p>
          <a:p>
            <a:r>
              <a:rPr lang="en-US" altLang="en-US" dirty="0">
                <a:latin typeface="AGCanYouNotBold" panose="02000803000000000000" pitchFamily="2" charset="0"/>
                <a:ea typeface="AGCanYouNotBold" panose="02000803000000000000" pitchFamily="2" charset="0"/>
              </a:rPr>
              <a:t>* MORNING DROP-OFF car line will run in the direction, from Yates to White Station. PLEASE do NOT park in front of the small playground/ Brennan Park in the morning or you will block the carline.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96154" y="997095"/>
            <a:ext cx="88500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AGTHATSANOFROMME" panose="02000603000000000000" pitchFamily="2" charset="0"/>
                <a:ea typeface="AGTHATSANOFROMME" panose="02000603000000000000" pitchFamily="2" charset="0"/>
                <a:cs typeface="Century Gothic" charset="0"/>
              </a:rPr>
              <a:t>Arrival &amp; Dismissal</a:t>
            </a:r>
          </a:p>
        </p:txBody>
      </p:sp>
    </p:spTree>
    <p:extLst>
      <p:ext uri="{BB962C8B-B14F-4D97-AF65-F5344CB8AC3E}">
        <p14:creationId xmlns:p14="http://schemas.microsoft.com/office/powerpoint/2010/main" val="3123892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40406</TotalTime>
  <Words>1638</Words>
  <Application>Microsoft Macintosh PowerPoint</Application>
  <PresentationFormat>Widescreen</PresentationFormat>
  <Paragraphs>208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AGCanYouNotBold</vt:lpstr>
      <vt:lpstr>AGMONDAYBUNDAY</vt:lpstr>
      <vt:lpstr>AGTHATSANOFROMME</vt:lpstr>
      <vt:lpstr>Arial</vt:lpstr>
      <vt:lpstr>Calibri</vt:lpstr>
      <vt:lpstr>Calibri Light</vt:lpstr>
      <vt:lpstr>KG Miss Kindergarten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HAYLEY HUNT</cp:lastModifiedBy>
  <cp:revision>88</cp:revision>
  <dcterms:created xsi:type="dcterms:W3CDTF">2017-07-28T16:28:32Z</dcterms:created>
  <dcterms:modified xsi:type="dcterms:W3CDTF">2025-07-30T01:24:34Z</dcterms:modified>
</cp:coreProperties>
</file>