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18"/>
  </p:notesMasterIdLst>
  <p:sldIdLst>
    <p:sldId id="443" r:id="rId2"/>
    <p:sldId id="438" r:id="rId3"/>
    <p:sldId id="427" r:id="rId4"/>
    <p:sldId id="448" r:id="rId5"/>
    <p:sldId id="450" r:id="rId6"/>
    <p:sldId id="429" r:id="rId7"/>
    <p:sldId id="449" r:id="rId8"/>
    <p:sldId id="451" r:id="rId9"/>
    <p:sldId id="431" r:id="rId10"/>
    <p:sldId id="432" r:id="rId11"/>
    <p:sldId id="452" r:id="rId12"/>
    <p:sldId id="433" r:id="rId13"/>
    <p:sldId id="434" r:id="rId14"/>
    <p:sldId id="453" r:id="rId15"/>
    <p:sldId id="435" r:id="rId16"/>
    <p:sldId id="436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Untitled Section" id="{D973B472-A84D-074B-9581-5258CCF4B0E2}">
          <p14:sldIdLst>
            <p14:sldId id="443"/>
            <p14:sldId id="438"/>
            <p14:sldId id="427"/>
            <p14:sldId id="448"/>
            <p14:sldId id="450"/>
            <p14:sldId id="429"/>
            <p14:sldId id="449"/>
            <p14:sldId id="451"/>
            <p14:sldId id="431"/>
            <p14:sldId id="432"/>
            <p14:sldId id="452"/>
            <p14:sldId id="433"/>
            <p14:sldId id="434"/>
            <p14:sldId id="453"/>
            <p14:sldId id="435"/>
            <p14:sldId id="436"/>
          </p14:sldIdLst>
        </p14:section>
      </p14:sectionLst>
    </p:ex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60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CC"/>
    <a:srgbClr val="008080"/>
    <a:srgbClr val="00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CB087DD-19A6-4A5E-B2FC-530D6B8E557C}">
  <a:tblStyle styleId="{3CB087DD-19A6-4A5E-B2FC-530D6B8E557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-120" y="-720"/>
      </p:cViewPr>
      <p:guideLst>
        <p:guide orient="horz" pos="1620"/>
        <p:guide orient="horz" pos="60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5558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2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5087" y="1112816"/>
            <a:ext cx="667755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halkboard"/>
                <a:cs typeface="Chalkboard"/>
              </a:rPr>
              <a:t>TN Foundational Literacy </a:t>
            </a:r>
          </a:p>
          <a:p>
            <a:pPr algn="ctr"/>
            <a:r>
              <a:rPr lang="en-US" sz="2800" dirty="0" smtClean="0">
                <a:latin typeface="Chalkboard"/>
                <a:cs typeface="Chalkboard"/>
              </a:rPr>
              <a:t>September 30-October 4, 2024</a:t>
            </a:r>
            <a:endParaRPr lang="en-US" sz="2800" dirty="0">
              <a:latin typeface="Chalkboard"/>
              <a:cs typeface="Chalkboard"/>
            </a:endParaRPr>
          </a:p>
        </p:txBody>
      </p:sp>
      <p:pic>
        <p:nvPicPr>
          <p:cNvPr id="3" name="Picture 2" descr="Student Present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5897" y="276737"/>
            <a:ext cx="1935861" cy="2001262"/>
          </a:xfrm>
          <a:prstGeom prst="rect">
            <a:avLst/>
          </a:prstGeom>
        </p:spPr>
      </p:pic>
      <p:pic>
        <p:nvPicPr>
          <p:cNvPr id="4" name="Picture 3" descr="Children Reading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51" y="3087435"/>
            <a:ext cx="2356367" cy="1820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04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5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/>
            <a:r>
              <a:rPr lang="hu-HU" sz="2800" dirty="0" smtClean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pe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endParaRPr lang="en-US" sz="2800" u="sng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shee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</a:p>
          <a:p>
            <a:pPr marL="457200" lvl="0"/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far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endParaRPr lang="hu-HU" sz="2800" u="sng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endParaRPr lang="hu-HU" sz="2800" u="sng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The cuddly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at is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arrying a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arrot.</a:t>
            </a:r>
            <a:endParaRPr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807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7664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Tt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Vv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Ww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Xx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Yy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Uu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eat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fast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brown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55620" y="1520778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7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even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539704" y="1248877"/>
            <a:ext cx="1920569" cy="261324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brown hexagon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66649" y="4605093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can do whatever I put my mind to.”</a:t>
            </a:r>
            <a:endParaRPr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Thursday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October 3,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5" name="Oval 4"/>
          <p:cNvSpPr/>
          <p:nvPr/>
        </p:nvSpPr>
        <p:spPr>
          <a:xfrm>
            <a:off x="6955679" y="2883594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707227" y="2895018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087985" y="2887798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983185" y="333567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99242" y="400436"/>
            <a:ext cx="798507" cy="598109"/>
          </a:xfrm>
          <a:prstGeom prst="rect">
            <a:avLst/>
          </a:prstGeom>
        </p:spPr>
      </p:pic>
      <p:sp>
        <p:nvSpPr>
          <p:cNvPr id="34" name="Oval 33"/>
          <p:cNvSpPr/>
          <p:nvPr/>
        </p:nvSpPr>
        <p:spPr>
          <a:xfrm>
            <a:off x="7332368" y="2890313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8456077" y="2878232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exagon 8"/>
          <p:cNvSpPr/>
          <p:nvPr/>
        </p:nvSpPr>
        <p:spPr>
          <a:xfrm>
            <a:off x="4965804" y="2116834"/>
            <a:ext cx="1060704" cy="914400"/>
          </a:xfrm>
          <a:prstGeom prst="hexagon">
            <a:avLst/>
          </a:prstGeom>
          <a:solidFill>
            <a:schemeClr val="accent4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379805" y="3325243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0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41298" y="2047388"/>
            <a:ext cx="265677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cap, gap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good, wood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bite, night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kid, hid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peach, beach</a:t>
            </a:r>
            <a:endParaRPr lang="en-US" sz="24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27250" y="1339625"/>
            <a:ext cx="2634150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669996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cheeseburger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sunflower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underarm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uppercase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crosswalk</a:t>
            </a:r>
          </a:p>
        </p:txBody>
      </p:sp>
      <p:sp>
        <p:nvSpPr>
          <p:cNvPr id="401" name="Google Shape;401;p30"/>
          <p:cNvSpPr txBox="1"/>
          <p:nvPr/>
        </p:nvSpPr>
        <p:spPr>
          <a:xfrm>
            <a:off x="6058688" y="2044700"/>
            <a:ext cx="2678912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ave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un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afe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30"/>
          <p:cNvSpPr txBox="1"/>
          <p:nvPr/>
        </p:nvSpPr>
        <p:spPr>
          <a:xfrm>
            <a:off x="3124200" y="1276125"/>
            <a:ext cx="2514600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Break it Up!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482917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3" grpId="0" animBg="1"/>
      <p:bldP spid="40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5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/>
            <a:r>
              <a:rPr lang="pl-PL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ha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v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/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 Fu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n</a:t>
            </a:r>
          </a:p>
          <a:p>
            <a:pPr marL="457200" lvl="0"/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 sa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</a:t>
            </a: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enry is a happy,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ungry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ippo.</a:t>
            </a:r>
            <a:endParaRPr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803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110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7664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Tt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Vv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Ww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Xx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Yy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Uu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eat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fast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brown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55620" y="1520778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7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even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539704" y="1248877"/>
            <a:ext cx="1920569" cy="261324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brown hexagon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66649" y="4605093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can do whatever I put my mind to.”</a:t>
            </a:r>
            <a:endParaRPr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Friday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October 4,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5" name="Oval 4"/>
          <p:cNvSpPr/>
          <p:nvPr/>
        </p:nvSpPr>
        <p:spPr>
          <a:xfrm>
            <a:off x="6955679" y="2883594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707227" y="2895018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087985" y="2887798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983185" y="333567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99242" y="400436"/>
            <a:ext cx="798507" cy="598109"/>
          </a:xfrm>
          <a:prstGeom prst="rect">
            <a:avLst/>
          </a:prstGeom>
        </p:spPr>
      </p:pic>
      <p:sp>
        <p:nvSpPr>
          <p:cNvPr id="34" name="Oval 33"/>
          <p:cNvSpPr/>
          <p:nvPr/>
        </p:nvSpPr>
        <p:spPr>
          <a:xfrm>
            <a:off x="7332368" y="2890313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8456077" y="2878232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exagon 8"/>
          <p:cNvSpPr/>
          <p:nvPr/>
        </p:nvSpPr>
        <p:spPr>
          <a:xfrm>
            <a:off x="4965804" y="2116834"/>
            <a:ext cx="1060704" cy="914400"/>
          </a:xfrm>
          <a:prstGeom prst="hexagon">
            <a:avLst/>
          </a:prstGeom>
          <a:solidFill>
            <a:schemeClr val="accent4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379805" y="3325243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0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41299" y="2062874"/>
            <a:ext cx="2705621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woke, joke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nail, mail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piece, niece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mouse, house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hum, some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27250" y="1339625"/>
            <a:ext cx="2634150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459444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wallpaper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shoelace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nighttime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sandcastle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meatballs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58688" y="2044700"/>
            <a:ext cx="2678912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ide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ike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oad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30"/>
          <p:cNvSpPr txBox="1"/>
          <p:nvPr/>
        </p:nvSpPr>
        <p:spPr>
          <a:xfrm>
            <a:off x="3124200" y="1276125"/>
            <a:ext cx="2514600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Break it Up!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800788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3" grpId="0" animBg="1"/>
      <p:bldP spid="40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5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/>
            <a:r>
              <a:rPr lang="hu-HU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ri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/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 bi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k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/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 roa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d</a:t>
            </a:r>
          </a:p>
          <a:p>
            <a:pPr marL="457200" lvl="0"/>
            <a:endParaRPr lang="hu-HU" sz="2800" u="sng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 love </a:t>
            </a:r>
            <a:r>
              <a:rPr lang="en-US" sz="2800" u="sng" dirty="0" err="1" smtClean="0">
                <a:latin typeface="Chalkboard"/>
                <a:ea typeface="Lato"/>
                <a:cs typeface="Chalkboard"/>
                <a:sym typeface="Lato"/>
              </a:rPr>
              <a:t>j</a:t>
            </a:r>
            <a:r>
              <a:rPr lang="en-US" sz="2800" dirty="0" err="1" smtClean="0">
                <a:latin typeface="Chalkboard"/>
                <a:ea typeface="Lato"/>
                <a:cs typeface="Chalkboard"/>
                <a:sym typeface="Lato"/>
              </a:rPr>
              <a:t>iggly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j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elly and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j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uicy juice!</a:t>
            </a:r>
            <a:endParaRPr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389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7664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Tt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Vv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Ww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Xx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Yy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Uu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eat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fast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brown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55620" y="1520778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7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even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539704" y="1248877"/>
            <a:ext cx="1920569" cy="261324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brown hexagon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66649" y="4605093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can do whatever I put my mind to.”</a:t>
            </a:r>
            <a:endParaRPr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Monday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September 30,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5" name="Oval 4"/>
          <p:cNvSpPr/>
          <p:nvPr/>
        </p:nvSpPr>
        <p:spPr>
          <a:xfrm>
            <a:off x="6955679" y="2883594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707227" y="2895018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087985" y="2887798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983185" y="333567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99242" y="400436"/>
            <a:ext cx="798507" cy="598109"/>
          </a:xfrm>
          <a:prstGeom prst="rect">
            <a:avLst/>
          </a:prstGeom>
        </p:spPr>
      </p:pic>
      <p:sp>
        <p:nvSpPr>
          <p:cNvPr id="34" name="Oval 33"/>
          <p:cNvSpPr/>
          <p:nvPr/>
        </p:nvSpPr>
        <p:spPr>
          <a:xfrm>
            <a:off x="7332368" y="2890313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8456077" y="2878232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exagon 8"/>
          <p:cNvSpPr/>
          <p:nvPr/>
        </p:nvSpPr>
        <p:spPr>
          <a:xfrm>
            <a:off x="4965804" y="2116834"/>
            <a:ext cx="1060704" cy="914400"/>
          </a:xfrm>
          <a:prstGeom prst="hexagon">
            <a:avLst/>
          </a:prstGeom>
          <a:solidFill>
            <a:schemeClr val="accent4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379805" y="3325243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87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41299" y="2062874"/>
            <a:ext cx="2591651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wish, dish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neat, treat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flat, hat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thump, bump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27250" y="1339625"/>
            <a:ext cx="2634150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459444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doorbell</a:t>
            </a: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bobcat</a:t>
            </a: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chopsticks</a:t>
            </a: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downpour</a:t>
            </a: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doughnut</a:t>
            </a: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58688" y="2044700"/>
            <a:ext cx="2678912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ick</a:t>
            </a:r>
          </a:p>
          <a:p>
            <a:pPr lvl="0" algn="ctr"/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lvl="0" algn="ctr"/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old</a:t>
            </a:r>
          </a:p>
          <a:p>
            <a:pPr lvl="0" algn="ctr"/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lvl="0" algn="ctr"/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oup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30"/>
          <p:cNvSpPr txBox="1"/>
          <p:nvPr/>
        </p:nvSpPr>
        <p:spPr>
          <a:xfrm>
            <a:off x="3124200" y="1276125"/>
            <a:ext cx="2514600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Break it Up!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502593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3" grpId="0" animBg="1"/>
      <p:bldP spid="4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319073" y="2101759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li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ck</a:t>
            </a:r>
          </a:p>
          <a:p>
            <a:pPr lvl="0" algn="ctr"/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lvl="0" algn="ctr"/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col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d</a:t>
            </a:r>
          </a:p>
          <a:p>
            <a:pPr lvl="0" algn="ctr"/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lvl="0" algn="ctr"/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sou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p</a:t>
            </a:r>
          </a:p>
          <a:p>
            <a:pPr lvl="0" algn="ctr"/>
            <a:endParaRPr lang="en-US" sz="2800" u="sng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Kim’s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k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ids can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k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eep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k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icking.</a:t>
            </a:r>
            <a:endParaRPr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80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42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7664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Tt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Vv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Ww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Xx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Yy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Uu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eat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fast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brown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55620" y="1520778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7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even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539704" y="1248877"/>
            <a:ext cx="1920569" cy="261324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brown hexagon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66649" y="4605093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can do whatever I put my mind to.”</a:t>
            </a:r>
            <a:endParaRPr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Tuesday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October 1,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5" name="Oval 4"/>
          <p:cNvSpPr/>
          <p:nvPr/>
        </p:nvSpPr>
        <p:spPr>
          <a:xfrm>
            <a:off x="6955679" y="2883594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707227" y="2895018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087985" y="2887798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983185" y="333567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99242" y="400436"/>
            <a:ext cx="798507" cy="598109"/>
          </a:xfrm>
          <a:prstGeom prst="rect">
            <a:avLst/>
          </a:prstGeom>
        </p:spPr>
      </p:pic>
      <p:sp>
        <p:nvSpPr>
          <p:cNvPr id="34" name="Oval 33"/>
          <p:cNvSpPr/>
          <p:nvPr/>
        </p:nvSpPr>
        <p:spPr>
          <a:xfrm>
            <a:off x="7332368" y="2890313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8456077" y="2878232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exagon 8"/>
          <p:cNvSpPr/>
          <p:nvPr/>
        </p:nvSpPr>
        <p:spPr>
          <a:xfrm>
            <a:off x="4965804" y="2116834"/>
            <a:ext cx="1060704" cy="914400"/>
          </a:xfrm>
          <a:prstGeom prst="hexagon">
            <a:avLst/>
          </a:prstGeom>
          <a:solidFill>
            <a:schemeClr val="accent4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379805" y="3325243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816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83307" y="2062874"/>
            <a:ext cx="2616356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big, dig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ball, wall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bow, cow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flush, slush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pin, tin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18848" y="1339625"/>
            <a:ext cx="2467745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459444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copycat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drugstore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horseshow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gumball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inside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118849" y="2044700"/>
            <a:ext cx="2496608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k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eep</a:t>
            </a: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eese</a:t>
            </a: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ond</a:t>
            </a:r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30"/>
          <p:cNvSpPr txBox="1"/>
          <p:nvPr/>
        </p:nvSpPr>
        <p:spPr>
          <a:xfrm>
            <a:off x="3124200" y="1276125"/>
            <a:ext cx="2514600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Break it Up!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726000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3" grpId="0" animBg="1"/>
      <p:bldP spid="40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5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/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kee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endParaRPr lang="en-US" sz="2800" u="sng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 gee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/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 pon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d</a:t>
            </a:r>
            <a:endParaRPr lang="hu-HU" sz="2800" u="sng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endParaRPr lang="en-US" sz="2800" u="sng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The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ool is a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oy for tiny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ots.</a:t>
            </a:r>
            <a:endParaRPr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83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3" name="Picture 2" descr="Children Read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200" y="3441700"/>
            <a:ext cx="2349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958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7664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Tt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Vv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Ww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Xx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Yy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Uu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eat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fast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brown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55620" y="1520778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7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even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539704" y="1248877"/>
            <a:ext cx="1920569" cy="261324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brown hexagon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66649" y="4605093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can do whatever I put my mind to.”</a:t>
            </a:r>
            <a:endParaRPr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Wednesday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October 2,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5" name="Oval 4"/>
          <p:cNvSpPr/>
          <p:nvPr/>
        </p:nvSpPr>
        <p:spPr>
          <a:xfrm>
            <a:off x="6955679" y="2883594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707227" y="2895018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087985" y="2887798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983185" y="333567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99242" y="400436"/>
            <a:ext cx="798507" cy="598109"/>
          </a:xfrm>
          <a:prstGeom prst="rect">
            <a:avLst/>
          </a:prstGeom>
        </p:spPr>
      </p:pic>
      <p:sp>
        <p:nvSpPr>
          <p:cNvPr id="34" name="Oval 33"/>
          <p:cNvSpPr/>
          <p:nvPr/>
        </p:nvSpPr>
        <p:spPr>
          <a:xfrm>
            <a:off x="7332368" y="2890313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8456077" y="2878232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exagon 8"/>
          <p:cNvSpPr/>
          <p:nvPr/>
        </p:nvSpPr>
        <p:spPr>
          <a:xfrm>
            <a:off x="4965804" y="2116834"/>
            <a:ext cx="1060704" cy="914400"/>
          </a:xfrm>
          <a:prstGeom prst="hexagon">
            <a:avLst/>
          </a:prstGeom>
          <a:solidFill>
            <a:schemeClr val="accent4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379805" y="3325243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0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54393" y="2062874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mole, hole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bling, ring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much, lunch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fast, cast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flea, tree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339625"/>
            <a:ext cx="2558946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88590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cookbook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raindrops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sidewalk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teacups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watercolors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195384" y="2044700"/>
            <a:ext cx="2369735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et</a:t>
            </a: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sh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eep</a:t>
            </a: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arm</a:t>
            </a:r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30"/>
          <p:cNvSpPr txBox="1"/>
          <p:nvPr/>
        </p:nvSpPr>
        <p:spPr>
          <a:xfrm>
            <a:off x="3124200" y="1276125"/>
            <a:ext cx="2514600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Break it Up!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599813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3" grpId="0" animBg="1"/>
      <p:bldP spid="404" grpId="0" animBg="1"/>
    </p:bld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1365</TotalTime>
  <Words>720</Words>
  <Application>Microsoft Macintosh PowerPoint</Application>
  <PresentationFormat>On-screen Show (16:9)</PresentationFormat>
  <Paragraphs>336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SCS Prek</cp:lastModifiedBy>
  <cp:revision>83</cp:revision>
  <dcterms:modified xsi:type="dcterms:W3CDTF">2024-08-01T19:46:09Z</dcterms:modified>
</cp:coreProperties>
</file>