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24" r:id="rId2"/>
  </p:sldMasterIdLst>
  <p:notesMasterIdLst>
    <p:notesMasterId r:id="rId26"/>
  </p:notesMasterIdLst>
  <p:sldIdLst>
    <p:sldId id="259" r:id="rId3"/>
    <p:sldId id="260" r:id="rId4"/>
    <p:sldId id="261" r:id="rId5"/>
    <p:sldId id="272" r:id="rId6"/>
    <p:sldId id="271" r:id="rId7"/>
    <p:sldId id="273" r:id="rId8"/>
    <p:sldId id="274" r:id="rId9"/>
    <p:sldId id="275" r:id="rId10"/>
    <p:sldId id="276" r:id="rId11"/>
    <p:sldId id="280" r:id="rId12"/>
    <p:sldId id="270" r:id="rId13"/>
    <p:sldId id="269" r:id="rId14"/>
    <p:sldId id="265" r:id="rId15"/>
    <p:sldId id="268" r:id="rId16"/>
    <p:sldId id="267" r:id="rId17"/>
    <p:sldId id="266" r:id="rId18"/>
    <p:sldId id="262" r:id="rId19"/>
    <p:sldId id="263" r:id="rId20"/>
    <p:sldId id="264" r:id="rId21"/>
    <p:sldId id="258"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2A5CB-6384-4BEE-AC5A-EE9BD70644A8}" v="4" dt="2024-09-25T11:43:50.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03" autoAdjust="0"/>
    <p:restoredTop sz="94660"/>
  </p:normalViewPr>
  <p:slideViewPr>
    <p:cSldViewPr snapToGrid="0">
      <p:cViewPr varScale="1">
        <p:scale>
          <a:sx n="105" d="100"/>
          <a:sy n="105" d="100"/>
        </p:scale>
        <p:origin x="156" y="96"/>
      </p:cViewPr>
      <p:guideLst/>
    </p:cSldViewPr>
  </p:slideViewPr>
  <p:notesTextViewPr>
    <p:cViewPr>
      <p:scale>
        <a:sx n="1" d="1"/>
        <a:sy n="1" d="1"/>
      </p:scale>
      <p:origin x="0" y="0"/>
    </p:cViewPr>
  </p:notesTextViewPr>
  <p:sorterViewPr>
    <p:cViewPr>
      <p:scale>
        <a:sx n="100" d="100"/>
        <a:sy n="100" d="100"/>
      </p:scale>
      <p:origin x="0" y="-7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AD385-9B5F-45AA-A82A-2F4628E4B147}"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B51D9-ADEE-40B9-9FB2-5B1897A9B7E9}" type="slidenum">
              <a:rPr lang="en-US" smtClean="0"/>
              <a:t>‹#›</a:t>
            </a:fld>
            <a:endParaRPr lang="en-US"/>
          </a:p>
        </p:txBody>
      </p:sp>
    </p:spTree>
    <p:extLst>
      <p:ext uri="{BB962C8B-B14F-4D97-AF65-F5344CB8AC3E}">
        <p14:creationId xmlns:p14="http://schemas.microsoft.com/office/powerpoint/2010/main" val="104284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2</a:t>
            </a:fld>
            <a:endParaRPr lang="en-US"/>
          </a:p>
        </p:txBody>
      </p:sp>
    </p:spTree>
    <p:extLst>
      <p:ext uri="{BB962C8B-B14F-4D97-AF65-F5344CB8AC3E}">
        <p14:creationId xmlns:p14="http://schemas.microsoft.com/office/powerpoint/2010/main" val="289582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OPTIONAL SLIDE</a:t>
            </a:r>
          </a:p>
          <a:p>
            <a:endParaRPr lang="en-US"/>
          </a:p>
        </p:txBody>
      </p:sp>
      <p:sp>
        <p:nvSpPr>
          <p:cNvPr id="4" name="Slide Number Placeholder 3"/>
          <p:cNvSpPr>
            <a:spLocks noGrp="1"/>
          </p:cNvSpPr>
          <p:nvPr>
            <p:ph type="sldNum" sz="quarter" idx="10"/>
          </p:nvPr>
        </p:nvSpPr>
        <p:spPr/>
        <p:txBody>
          <a:bodyPr/>
          <a:lstStyle/>
          <a:p>
            <a:fld id="{99A01736-5FBA-4C56-8655-0B838380222B}" type="slidenum">
              <a:rPr lang="en-US" smtClean="0"/>
              <a:t>5</a:t>
            </a:fld>
            <a:endParaRPr lang="en-US"/>
          </a:p>
        </p:txBody>
      </p:sp>
    </p:spTree>
    <p:extLst>
      <p:ext uri="{BB962C8B-B14F-4D97-AF65-F5344CB8AC3E}">
        <p14:creationId xmlns:p14="http://schemas.microsoft.com/office/powerpoint/2010/main" val="327756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A01736-5FBA-4C56-8655-0B838380222B}" type="slidenum">
              <a:rPr lang="en-US" smtClean="0"/>
              <a:t>22</a:t>
            </a:fld>
            <a:endParaRPr lang="en-US"/>
          </a:p>
        </p:txBody>
      </p:sp>
    </p:spTree>
    <p:extLst>
      <p:ext uri="{BB962C8B-B14F-4D97-AF65-F5344CB8AC3E}">
        <p14:creationId xmlns:p14="http://schemas.microsoft.com/office/powerpoint/2010/main" val="392341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sure to thank</a:t>
            </a:r>
            <a:r>
              <a:rPr lang="en-US" baseline="0"/>
              <a:t> families for their time.</a:t>
            </a:r>
          </a:p>
          <a:p>
            <a:r>
              <a:rPr lang="en-US"/>
              <a:t>Move this slide to the end if additional slides are added.</a:t>
            </a:r>
          </a:p>
        </p:txBody>
      </p:sp>
      <p:sp>
        <p:nvSpPr>
          <p:cNvPr id="4" name="Slide Number Placeholder 3"/>
          <p:cNvSpPr>
            <a:spLocks noGrp="1"/>
          </p:cNvSpPr>
          <p:nvPr>
            <p:ph type="sldNum" sz="quarter" idx="10"/>
          </p:nvPr>
        </p:nvSpPr>
        <p:spPr/>
        <p:txBody>
          <a:bodyPr/>
          <a:lstStyle/>
          <a:p>
            <a:fld id="{99A01736-5FBA-4C56-8655-0B838380222B}" type="slidenum">
              <a:rPr lang="en-US" smtClean="0"/>
              <a:t>23</a:t>
            </a:fld>
            <a:endParaRPr lang="en-US"/>
          </a:p>
        </p:txBody>
      </p:sp>
    </p:spTree>
    <p:extLst>
      <p:ext uri="{BB962C8B-B14F-4D97-AF65-F5344CB8AC3E}">
        <p14:creationId xmlns:p14="http://schemas.microsoft.com/office/powerpoint/2010/main" val="2125583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E119-9E59-BC55-BF91-BE7C4B0AB4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EE36DC-12CB-1F88-3AA1-F1A7ED104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30A2F8-7CFD-38B1-F79D-5505D12F856F}"/>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5" name="Footer Placeholder 4">
            <a:extLst>
              <a:ext uri="{FF2B5EF4-FFF2-40B4-BE49-F238E27FC236}">
                <a16:creationId xmlns:a16="http://schemas.microsoft.com/office/drawing/2014/main" id="{4CCB072F-BD79-0E1D-1BEE-7956837F4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7A9B6-18DE-4176-1AEF-BE1A36E8B47F}"/>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50620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57A2-C383-717C-FE21-30F8E51742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D7AE60-F616-B017-FBA9-CC414710E3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275CE-4237-98E9-6B8C-1DC520EF86CE}"/>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5" name="Footer Placeholder 4">
            <a:extLst>
              <a:ext uri="{FF2B5EF4-FFF2-40B4-BE49-F238E27FC236}">
                <a16:creationId xmlns:a16="http://schemas.microsoft.com/office/drawing/2014/main" id="{F220DAD4-89BC-E1C7-D025-09B5797A0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B6A59-A381-ABE5-7CF1-A0557DB38400}"/>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24116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3EE45-3154-02C3-A659-B88908A2DB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B16668-25F6-F7AA-0393-590B7F53BF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1538B-3725-DA9D-47AF-346B5B16E353}"/>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5" name="Footer Placeholder 4">
            <a:extLst>
              <a:ext uri="{FF2B5EF4-FFF2-40B4-BE49-F238E27FC236}">
                <a16:creationId xmlns:a16="http://schemas.microsoft.com/office/drawing/2014/main" id="{5064B6C3-54A6-8364-1824-F9320306E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28451-146A-F3E9-C6E6-9D871C2DD3DC}"/>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39345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386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89C1D5-2B3A-4549-AD89-056D591A9B50}" type="datetime1">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7" name="Footer Placeholder 4">
            <a:extLst>
              <a:ext uri="{FF2B5EF4-FFF2-40B4-BE49-F238E27FC236}">
                <a16:creationId xmlns:a16="http://schemas.microsoft.com/office/drawing/2014/main" id="{1DEC06CD-6E83-0A01-08DE-701EF3498FD5}"/>
              </a:ext>
            </a:extLst>
          </p:cNvPr>
          <p:cNvSpPr txBox="1">
            <a:spLocks/>
          </p:cNvSpPr>
          <p:nvPr userDrawn="1"/>
        </p:nvSpPr>
        <p:spPr>
          <a:xfrm>
            <a:off x="1896243" y="6401023"/>
            <a:ext cx="8460474"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i="1"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49193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93961-5508-4105-9E76-048920C42FE6}" type="datetime1">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91F6581-8AED-1B6B-C555-8E7BB07125C2}"/>
              </a:ext>
            </a:extLst>
          </p:cNvPr>
          <p:cNvSpPr txBox="1">
            <a:spLocks/>
          </p:cNvSpPr>
          <p:nvPr userDrawn="1"/>
        </p:nvSpPr>
        <p:spPr>
          <a:xfrm>
            <a:off x="1896243" y="6401023"/>
            <a:ext cx="8460474" cy="365125"/>
          </a:xfrm>
          <a:prstGeom prst="rect">
            <a:avLst/>
          </a:prstGeom>
        </p:spPr>
        <p:txBody>
          <a:bodyPr vert="horz" lIns="91440" tIns="45720" rIns="91440" bIns="45720" rtlCol="0" anchor="ctr"/>
          <a:lstStyle>
            <a:defPPr>
              <a:defRPr lang="en-US"/>
            </a:defPPr>
            <a:lvl1pPr marL="0" algn="ctr" defTabSz="457200" rtl="0" eaLnBrk="1" latinLnBrk="0" hangingPunct="1">
              <a:defRPr sz="1100" b="1" i="1"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1888882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C6EF12-5C40-477E-ACB9-83FC221E3E92}" type="datetime1">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39503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4728FE-7D17-4B40-8E02-FEC87CD3EBE5}" type="datetime1">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33526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7D3BD5-59AB-4A34-AB26-4717B345B9A3}" type="datetime1">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7793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339923-B1D9-4489-A159-4E70B4CC19CD}" type="datetime1">
              <a:rPr lang="en-US" smtClean="0"/>
              <a:t>2/21/2025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285624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2A8E0C1-420F-451F-97BF-2F3DB7AE854F}" type="datetime1">
              <a:rPr lang="en-US" smtClean="0"/>
              <a:t>2/21/2025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1992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2BCE-1ADA-1906-5F3B-2853E633DD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B60F10-0D83-4107-A1AD-BA406D36E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FF286-8469-B6D0-2B3D-EF1401CC8377}"/>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5" name="Footer Placeholder 4">
            <a:extLst>
              <a:ext uri="{FF2B5EF4-FFF2-40B4-BE49-F238E27FC236}">
                <a16:creationId xmlns:a16="http://schemas.microsoft.com/office/drawing/2014/main" id="{8778C562-4B26-33A1-53A0-584CFA6CA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DB4E4-2E17-6B50-2738-A9AA208861B3}"/>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1055390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4AF5B0-9B63-4822-8565-36C65C8088BC}" type="datetime1">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4997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CB052-2EB6-4C23-97A3-852E0D5D16D6}" type="datetime1">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96575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19EF0-2ABF-4718-860B-25DEDE8F505F}" type="datetime1">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65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2302-6A02-4332-1777-F1FD7352A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96F04B-A145-508C-26E0-5A42F9001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055D2-DC3B-C3A6-47CA-3A09067ACBC3}"/>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5" name="Footer Placeholder 4">
            <a:extLst>
              <a:ext uri="{FF2B5EF4-FFF2-40B4-BE49-F238E27FC236}">
                <a16:creationId xmlns:a16="http://schemas.microsoft.com/office/drawing/2014/main" id="{2A908810-2F41-DEE1-60C9-5C848CD99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990D2-49E8-B9A8-16EE-8D96E4BD405F}"/>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209289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F813-B0C9-6386-2692-C6313CB72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D9CE1E-95E2-55A7-AB3F-4D81368B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3F6E63-8E4B-390C-619C-2E4F1A3191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DE08B-579D-E0EE-EDE5-7167186ED696}"/>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6" name="Footer Placeholder 5">
            <a:extLst>
              <a:ext uri="{FF2B5EF4-FFF2-40B4-BE49-F238E27FC236}">
                <a16:creationId xmlns:a16="http://schemas.microsoft.com/office/drawing/2014/main" id="{E3BDB284-1760-E9A8-E9AD-A4B579277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D2D7B-F41B-7478-F671-1E833A6482F4}"/>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272620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FE15-CC45-7E0D-D7FC-950FB01FF1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4BABAA-FF37-CAC0-ADA9-AEAD37567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0080C-2687-0D70-434B-1C6DB93AC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A06A55-0816-FFBA-948A-BC7583733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F78FDD-E172-8686-76EB-EA4242A4FE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8931D-8D38-CC65-0FB9-49DD9E3E0644}"/>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8" name="Footer Placeholder 7">
            <a:extLst>
              <a:ext uri="{FF2B5EF4-FFF2-40B4-BE49-F238E27FC236}">
                <a16:creationId xmlns:a16="http://schemas.microsoft.com/office/drawing/2014/main" id="{A2C6B57D-37AE-C835-27FB-5CD25E6D45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323FDF-6C0F-32CD-199D-5B8A9F09DDDB}"/>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290560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0C-5C76-70AA-79DE-BCD44F7A20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B3E91-A945-500D-FB29-B6A9803BA339}"/>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4" name="Footer Placeholder 3">
            <a:extLst>
              <a:ext uri="{FF2B5EF4-FFF2-40B4-BE49-F238E27FC236}">
                <a16:creationId xmlns:a16="http://schemas.microsoft.com/office/drawing/2014/main" id="{0D059EFA-4A89-7D87-ED91-A6F13B2B8A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E0904A-9402-3A45-A98A-EEA88BDE2A12}"/>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250410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27AF4-3C35-7EA3-F7CC-4266D9940AC8}"/>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3" name="Footer Placeholder 2">
            <a:extLst>
              <a:ext uri="{FF2B5EF4-FFF2-40B4-BE49-F238E27FC236}">
                <a16:creationId xmlns:a16="http://schemas.microsoft.com/office/drawing/2014/main" id="{5D77E3E7-C63F-F3A2-D3A3-5F022A26BF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E2EA74-8F4F-37BF-48A2-081E1FD6EED3}"/>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254949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2B48-68FB-BA95-3FA0-BC93125EF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99088E-E6A5-804B-60B3-2BE6F5BD5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362ED6-53AE-56F7-94F8-5F39DD1AD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B78E73-83FF-92F6-5748-2B7E11F39D07}"/>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6" name="Footer Placeholder 5">
            <a:extLst>
              <a:ext uri="{FF2B5EF4-FFF2-40B4-BE49-F238E27FC236}">
                <a16:creationId xmlns:a16="http://schemas.microsoft.com/office/drawing/2014/main" id="{A6DDAAC8-1E57-63BE-8A4B-A3B9421F55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94F89-04B7-465F-88E0-4EAB614F1741}"/>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405686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A731-28F9-28C5-0F04-CA4C432B1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6B4279-4B5C-F4C6-D8E6-9B80E7FAD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BC2EB8-89D8-39FD-44F2-C32A7CE91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2E479-F631-C9C5-48FE-F5FF2D7D9551}"/>
              </a:ext>
            </a:extLst>
          </p:cNvPr>
          <p:cNvSpPr>
            <a:spLocks noGrp="1"/>
          </p:cNvSpPr>
          <p:nvPr>
            <p:ph type="dt" sz="half" idx="10"/>
          </p:nvPr>
        </p:nvSpPr>
        <p:spPr/>
        <p:txBody>
          <a:bodyPr/>
          <a:lstStyle/>
          <a:p>
            <a:fld id="{8F825C95-BDDA-2B4B-B6BE-99D7F783B4FD}" type="datetimeFigureOut">
              <a:rPr lang="en-US" smtClean="0"/>
              <a:t>2/21/2025</a:t>
            </a:fld>
            <a:endParaRPr lang="en-US"/>
          </a:p>
        </p:txBody>
      </p:sp>
      <p:sp>
        <p:nvSpPr>
          <p:cNvPr id="6" name="Footer Placeholder 5">
            <a:extLst>
              <a:ext uri="{FF2B5EF4-FFF2-40B4-BE49-F238E27FC236}">
                <a16:creationId xmlns:a16="http://schemas.microsoft.com/office/drawing/2014/main" id="{B46A5EF9-0CAD-868E-F1B3-25F8A2694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81E18-7B6E-D0C7-22D4-5199B713FD8F}"/>
              </a:ext>
            </a:extLst>
          </p:cNvPr>
          <p:cNvSpPr>
            <a:spLocks noGrp="1"/>
          </p:cNvSpPr>
          <p:nvPr>
            <p:ph type="sldNum" sz="quarter" idx="12"/>
          </p:nvPr>
        </p:nvSpPr>
        <p:spPr/>
        <p:txBody>
          <a:bodyPr/>
          <a:lstStyle/>
          <a:p>
            <a:fld id="{7A9FA20D-C086-C140-88A3-7BAF429BDF47}" type="slidenum">
              <a:rPr lang="en-US" smtClean="0"/>
              <a:t>‹#›</a:t>
            </a:fld>
            <a:endParaRPr lang="en-US"/>
          </a:p>
        </p:txBody>
      </p:sp>
    </p:spTree>
    <p:extLst>
      <p:ext uri="{BB962C8B-B14F-4D97-AF65-F5344CB8AC3E}">
        <p14:creationId xmlns:p14="http://schemas.microsoft.com/office/powerpoint/2010/main" val="261835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7DC25-25B6-5F80-84F9-FF5033A8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FDC90D-5CD9-39D0-1584-5BA8911842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F502E-F380-3399-BB8B-5FAB10948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25C95-BDDA-2B4B-B6BE-99D7F783B4FD}" type="datetimeFigureOut">
              <a:rPr lang="en-US" smtClean="0"/>
              <a:t>2/21/2025</a:t>
            </a:fld>
            <a:endParaRPr lang="en-US"/>
          </a:p>
        </p:txBody>
      </p:sp>
      <p:sp>
        <p:nvSpPr>
          <p:cNvPr id="5" name="Footer Placeholder 4">
            <a:extLst>
              <a:ext uri="{FF2B5EF4-FFF2-40B4-BE49-F238E27FC236}">
                <a16:creationId xmlns:a16="http://schemas.microsoft.com/office/drawing/2014/main" id="{B318F3DB-8E0B-A660-2F79-4DADC6C68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0BC92B-785B-6022-D9BA-7A790F772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FA20D-C086-C140-88A3-7BAF429BDF47}" type="slidenum">
              <a:rPr lang="en-US" smtClean="0"/>
              <a:t>‹#›</a:t>
            </a:fld>
            <a:endParaRPr lang="en-US"/>
          </a:p>
        </p:txBody>
      </p:sp>
    </p:spTree>
    <p:extLst>
      <p:ext uri="{BB962C8B-B14F-4D97-AF65-F5344CB8AC3E}">
        <p14:creationId xmlns:p14="http://schemas.microsoft.com/office/powerpoint/2010/main" val="271409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5AAA0C0-4914-4A4C-A380-48F2C02D8E06}" type="datetime1">
              <a:rPr lang="en-US" smtClean="0"/>
              <a:t>2/21/2025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83252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tn.gov/content/tn/education/instruction/academic-standards.html"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Fire.JPG" TargetMode="External"/><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ariasei@scsk1.org" TargetMode="External"/><Relationship Id="rId2" Type="http://schemas.openxmlformats.org/officeDocument/2006/relationships/hyperlink" Target="mailto:borgosi@scsk12.org"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fairclothdd@scsk12.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Crenshawcr@scsk12.org" TargetMode="External"/><Relationship Id="rId2" Type="http://schemas.openxmlformats.org/officeDocument/2006/relationships/hyperlink" Target="mailto:Jerdend1@scsk12.org" TargetMode="External"/><Relationship Id="rId1" Type="http://schemas.openxmlformats.org/officeDocument/2006/relationships/slideLayout" Target="../slideLayouts/slideLayout13.xml"/><Relationship Id="rId6" Type="http://schemas.openxmlformats.org/officeDocument/2006/relationships/hyperlink" Target="mailto:sangsterhg@scsk12.org" TargetMode="External"/><Relationship Id="rId5" Type="http://schemas.openxmlformats.org/officeDocument/2006/relationships/hyperlink" Target="mailto:beardj1@scsk12.org" TargetMode="External"/><Relationship Id="rId4" Type="http://schemas.openxmlformats.org/officeDocument/2006/relationships/hyperlink" Target="mailto:Watkinsm1@scsk12.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csk12.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measuretn.gov:444/ReportCar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nafsce.site-ym.com/page/definitio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9F38109-6CA7-491B-A6A4-D2A06300E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30000" y="639097"/>
            <a:ext cx="4813072" cy="3686015"/>
          </a:xfrm>
        </p:spPr>
        <p:txBody>
          <a:bodyPr vert="horz" lIns="91440" tIns="45720" rIns="91440" bIns="45720" rtlCol="0" anchor="b">
            <a:normAutofit/>
          </a:bodyPr>
          <a:lstStyle/>
          <a:p>
            <a:r>
              <a:rPr lang="en-US" sz="4400" b="1"/>
              <a:t>Cordova High School</a:t>
            </a:r>
            <a:br>
              <a:rPr lang="en-US" sz="4400" b="1"/>
            </a:br>
            <a:r>
              <a:rPr lang="en-US" sz="4400"/>
              <a:t>Annual Title I &amp; Family Engagement Meeting</a:t>
            </a:r>
          </a:p>
        </p:txBody>
      </p:sp>
      <p:sp>
        <p:nvSpPr>
          <p:cNvPr id="3" name="Subtitle 2"/>
          <p:cNvSpPr>
            <a:spLocks noGrp="1"/>
          </p:cNvSpPr>
          <p:nvPr>
            <p:ph type="subTitle" idx="1"/>
          </p:nvPr>
        </p:nvSpPr>
        <p:spPr>
          <a:xfrm>
            <a:off x="6729999" y="4455620"/>
            <a:ext cx="4829101" cy="1501295"/>
          </a:xfrm>
        </p:spPr>
        <p:txBody>
          <a:bodyPr vert="horz" lIns="91440" tIns="45720" rIns="91440" bIns="45720" rtlCol="0">
            <a:normAutofit fontScale="85000" lnSpcReduction="10000"/>
          </a:bodyPr>
          <a:lstStyle/>
          <a:p>
            <a:r>
              <a:rPr lang="en-US" sz="1900" dirty="0">
                <a:solidFill>
                  <a:schemeClr val="tx1">
                    <a:lumMod val="85000"/>
                    <a:lumOff val="15000"/>
                  </a:schemeClr>
                </a:solidFill>
              </a:rPr>
              <a:t>Cordova High School </a:t>
            </a:r>
          </a:p>
          <a:p>
            <a:r>
              <a:rPr lang="en-US" sz="1900" dirty="0">
                <a:solidFill>
                  <a:schemeClr val="tx1">
                    <a:lumMod val="85000"/>
                    <a:lumOff val="15000"/>
                  </a:schemeClr>
                </a:solidFill>
              </a:rPr>
              <a:t>September 25, 2024</a:t>
            </a:r>
          </a:p>
          <a:p>
            <a:r>
              <a:rPr lang="en-US" sz="1900" dirty="0">
                <a:solidFill>
                  <a:schemeClr val="tx1">
                    <a:lumMod val="85000"/>
                    <a:lumOff val="15000"/>
                  </a:schemeClr>
                </a:solidFill>
              </a:rPr>
              <a:t>Barton </a:t>
            </a:r>
            <a:r>
              <a:rPr lang="en-US" sz="1900" dirty="0" err="1">
                <a:solidFill>
                  <a:schemeClr val="tx1">
                    <a:lumMod val="85000"/>
                    <a:lumOff val="15000"/>
                  </a:schemeClr>
                </a:solidFill>
              </a:rPr>
              <a:t>thorne</a:t>
            </a:r>
            <a:r>
              <a:rPr lang="en-US" sz="1900" dirty="0">
                <a:solidFill>
                  <a:schemeClr val="tx1">
                    <a:lumMod val="85000"/>
                    <a:lumOff val="15000"/>
                  </a:schemeClr>
                </a:solidFill>
              </a:rPr>
              <a:t>, principal</a:t>
            </a:r>
          </a:p>
          <a:p>
            <a:r>
              <a:rPr lang="en-US" sz="1900" dirty="0">
                <a:solidFill>
                  <a:schemeClr val="tx1">
                    <a:lumMod val="85000"/>
                    <a:lumOff val="15000"/>
                  </a:schemeClr>
                </a:solidFill>
              </a:rPr>
              <a:t>Harmony Sangster, Title I Facilitator</a:t>
            </a:r>
          </a:p>
          <a:p>
            <a:endParaRPr lang="en-US" sz="1900" dirty="0">
              <a:solidFill>
                <a:schemeClr val="tx1">
                  <a:lumMod val="85000"/>
                  <a:lumOff val="15000"/>
                </a:schemeClr>
              </a:solidFill>
            </a:endParaRPr>
          </a:p>
        </p:txBody>
      </p:sp>
      <p:pic>
        <p:nvPicPr>
          <p:cNvPr id="6" name="Picture 5" descr="A picture containing text&#10;&#10;Description automatically generated">
            <a:extLst>
              <a:ext uri="{FF2B5EF4-FFF2-40B4-BE49-F238E27FC236}">
                <a16:creationId xmlns:a16="http://schemas.microsoft.com/office/drawing/2014/main" id="{E314126C-222C-83EF-F208-44B54819312D}"/>
              </a:ext>
            </a:extLst>
          </p:cNvPr>
          <p:cNvPicPr>
            <a:picLocks noChangeAspect="1"/>
          </p:cNvPicPr>
          <p:nvPr/>
        </p:nvPicPr>
        <p:blipFill rotWithShape="1">
          <a:blip r:embed="rId2"/>
          <a:srcRect b="7467"/>
          <a:stretch/>
        </p:blipFill>
        <p:spPr>
          <a:xfrm>
            <a:off x="633999" y="640081"/>
            <a:ext cx="5462001" cy="5054156"/>
          </a:xfrm>
          <a:prstGeom prst="rect">
            <a:avLst/>
          </a:prstGeom>
        </p:spPr>
      </p:pic>
      <p:cxnSp>
        <p:nvCxnSpPr>
          <p:cNvPr id="13" name="Straight Connector 12">
            <a:extLst>
              <a:ext uri="{FF2B5EF4-FFF2-40B4-BE49-F238E27FC236}">
                <a16:creationId xmlns:a16="http://schemas.microsoft.com/office/drawing/2014/main" id="{107708C9-4DE8-42DC-8556-86EFA6F0BB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093E2E4-CE1B-4314-8AD0-0555B7CAC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A8D8D66C-6E87-4017-8A48-ED6A4578A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4448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Student/Pupil Progress</a:t>
            </a:r>
          </a:p>
        </p:txBody>
      </p:sp>
      <p:sp>
        <p:nvSpPr>
          <p:cNvPr id="3" name="Content Placeholder 2"/>
          <p:cNvSpPr>
            <a:spLocks noGrp="1"/>
          </p:cNvSpPr>
          <p:nvPr>
            <p:ph idx="1"/>
          </p:nvPr>
        </p:nvSpPr>
        <p:spPr/>
        <p:txBody>
          <a:bodyPr>
            <a:normAutofit/>
          </a:bodyPr>
          <a:lstStyle/>
          <a:p>
            <a:r>
              <a:rPr lang="en-US" sz="4000" dirty="0">
                <a:solidFill>
                  <a:schemeClr val="tx1"/>
                </a:solidFill>
              </a:rPr>
              <a:t>In general, we report pupil progress in various ways</a:t>
            </a:r>
          </a:p>
          <a:p>
            <a:pPr lvl="3">
              <a:buFont typeface="Arial" panose="020B0604020202020204" pitchFamily="34" charset="0"/>
              <a:buChar char="•"/>
            </a:pPr>
            <a:r>
              <a:rPr lang="en-US" altLang="en-US" sz="2800" dirty="0">
                <a:solidFill>
                  <a:schemeClr val="tx1"/>
                </a:solidFill>
              </a:rPr>
              <a:t>PowerSchool Portal</a:t>
            </a:r>
          </a:p>
          <a:p>
            <a:pPr lvl="3">
              <a:buFont typeface="Arial" panose="020B0604020202020204" pitchFamily="34" charset="0"/>
              <a:buChar char="•"/>
            </a:pPr>
            <a:r>
              <a:rPr lang="en-US" altLang="en-US" sz="2800" dirty="0">
                <a:solidFill>
                  <a:schemeClr val="tx1"/>
                </a:solidFill>
              </a:rPr>
              <a:t>Parent/Teacher Conferences twice a year (Feb. 13 4-7pm)</a:t>
            </a:r>
          </a:p>
          <a:p>
            <a:pPr lvl="3">
              <a:buFont typeface="Arial" panose="020B0604020202020204" pitchFamily="34" charset="0"/>
              <a:buChar char="•"/>
            </a:pPr>
            <a:r>
              <a:rPr lang="en-US" altLang="en-US" sz="2800" dirty="0">
                <a:solidFill>
                  <a:schemeClr val="tx1"/>
                </a:solidFill>
              </a:rPr>
              <a:t>Progress reports</a:t>
            </a:r>
          </a:p>
          <a:p>
            <a:pPr lvl="3">
              <a:buFont typeface="Arial" panose="020B0604020202020204" pitchFamily="34" charset="0"/>
              <a:buChar char="•"/>
            </a:pPr>
            <a:r>
              <a:rPr lang="en-US" altLang="en-US" sz="2800" dirty="0">
                <a:solidFill>
                  <a:schemeClr val="tx1"/>
                </a:solidFill>
              </a:rPr>
              <a:t>Report Cards </a:t>
            </a:r>
          </a:p>
          <a:p>
            <a:pPr lvl="3">
              <a:buFont typeface="Arial" panose="020B0604020202020204" pitchFamily="34" charset="0"/>
              <a:buChar char="•"/>
            </a:pPr>
            <a:r>
              <a:rPr lang="en-US" altLang="en-US" sz="2800" dirty="0">
                <a:solidFill>
                  <a:schemeClr val="tx1"/>
                </a:solidFill>
              </a:rPr>
              <a:t>All dates are on the student calendar handout. </a:t>
            </a:r>
          </a:p>
          <a:p>
            <a:pPr lvl="1"/>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a:p>
        </p:txBody>
      </p:sp>
    </p:spTree>
    <p:extLst>
      <p:ext uri="{BB962C8B-B14F-4D97-AF65-F5344CB8AC3E}">
        <p14:creationId xmlns:p14="http://schemas.microsoft.com/office/powerpoint/2010/main" val="343016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B487-C27B-2F74-2FA5-2C6B7B9A3D0F}"/>
              </a:ext>
            </a:extLst>
          </p:cNvPr>
          <p:cNvSpPr>
            <a:spLocks noGrp="1"/>
          </p:cNvSpPr>
          <p:nvPr>
            <p:ph type="title"/>
          </p:nvPr>
        </p:nvSpPr>
        <p:spPr/>
        <p:txBody>
          <a:bodyPr/>
          <a:lstStyle/>
          <a:p>
            <a:r>
              <a:rPr lang="en-US"/>
              <a:t>Academics/school culture (continued)</a:t>
            </a:r>
          </a:p>
        </p:txBody>
      </p:sp>
      <p:sp>
        <p:nvSpPr>
          <p:cNvPr id="3" name="Text Placeholder 2">
            <a:extLst>
              <a:ext uri="{FF2B5EF4-FFF2-40B4-BE49-F238E27FC236}">
                <a16:creationId xmlns:a16="http://schemas.microsoft.com/office/drawing/2014/main" id="{AE5799C8-937F-0AE9-B948-671F9D3C4F16}"/>
              </a:ext>
            </a:extLst>
          </p:cNvPr>
          <p:cNvSpPr>
            <a:spLocks noGrp="1"/>
          </p:cNvSpPr>
          <p:nvPr>
            <p:ph type="body" idx="1"/>
          </p:nvPr>
        </p:nvSpPr>
        <p:spPr/>
        <p:txBody>
          <a:bodyPr/>
          <a:lstStyle/>
          <a:p>
            <a:r>
              <a:rPr lang="en-US"/>
              <a:t>Student code of conduct</a:t>
            </a:r>
          </a:p>
        </p:txBody>
      </p:sp>
      <p:sp>
        <p:nvSpPr>
          <p:cNvPr id="4" name="Content Placeholder 3">
            <a:extLst>
              <a:ext uri="{FF2B5EF4-FFF2-40B4-BE49-F238E27FC236}">
                <a16:creationId xmlns:a16="http://schemas.microsoft.com/office/drawing/2014/main" id="{696ECE89-E2E0-AF75-6EAC-CE82151B0C87}"/>
              </a:ext>
            </a:extLst>
          </p:cNvPr>
          <p:cNvSpPr>
            <a:spLocks noGrp="1"/>
          </p:cNvSpPr>
          <p:nvPr>
            <p:ph sz="half" idx="2"/>
          </p:nvPr>
        </p:nvSpPr>
        <p:spPr/>
        <p:txBody>
          <a:bodyPr/>
          <a:lstStyle/>
          <a:p>
            <a:pPr marL="0" indent="0">
              <a:buNone/>
            </a:pPr>
            <a:r>
              <a:rPr lang="en-US" dirty="0"/>
              <a:t>Progressive discipline</a:t>
            </a:r>
          </a:p>
          <a:p>
            <a:pPr marL="0" indent="0">
              <a:buNone/>
            </a:pPr>
            <a:r>
              <a:rPr lang="en-US" dirty="0"/>
              <a:t>Dress-code policy</a:t>
            </a:r>
          </a:p>
          <a:p>
            <a:pPr marL="0" indent="0">
              <a:buNone/>
            </a:pPr>
            <a:r>
              <a:rPr lang="en-US" dirty="0"/>
              <a:t>Extracurricular Activities</a:t>
            </a:r>
          </a:p>
          <a:p>
            <a:pPr marL="0" indent="0">
              <a:buNone/>
            </a:pPr>
            <a:r>
              <a:rPr lang="en-US" dirty="0"/>
              <a:t>Attendance</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D4219235-9941-A8FA-68C2-C351F88877B5}"/>
              </a:ext>
            </a:extLst>
          </p:cNvPr>
          <p:cNvSpPr>
            <a:spLocks noGrp="1"/>
          </p:cNvSpPr>
          <p:nvPr>
            <p:ph type="body" sz="quarter" idx="3"/>
          </p:nvPr>
        </p:nvSpPr>
        <p:spPr/>
        <p:txBody>
          <a:bodyPr/>
          <a:lstStyle/>
          <a:p>
            <a:r>
              <a:rPr lang="en-US"/>
              <a:t>Reporting Progress</a:t>
            </a:r>
          </a:p>
        </p:txBody>
      </p:sp>
      <p:sp>
        <p:nvSpPr>
          <p:cNvPr id="6" name="Content Placeholder 5">
            <a:extLst>
              <a:ext uri="{FF2B5EF4-FFF2-40B4-BE49-F238E27FC236}">
                <a16:creationId xmlns:a16="http://schemas.microsoft.com/office/drawing/2014/main" id="{5AAD0222-276E-AAE5-2B79-99C187A02B7B}"/>
              </a:ext>
            </a:extLst>
          </p:cNvPr>
          <p:cNvSpPr>
            <a:spLocks noGrp="1"/>
          </p:cNvSpPr>
          <p:nvPr>
            <p:ph sz="quarter" idx="4"/>
          </p:nvPr>
        </p:nvSpPr>
        <p:spPr/>
        <p:txBody>
          <a:bodyPr/>
          <a:lstStyle/>
          <a:p>
            <a:r>
              <a:rPr lang="en-US" dirty="0" err="1"/>
              <a:t>Powerschool</a:t>
            </a:r>
            <a:r>
              <a:rPr lang="en-US" dirty="0"/>
              <a:t> Access</a:t>
            </a:r>
          </a:p>
          <a:p>
            <a:r>
              <a:rPr lang="en-US" dirty="0"/>
              <a:t>Progress Reports</a:t>
            </a:r>
          </a:p>
          <a:p>
            <a:pPr>
              <a:lnSpc>
                <a:spcPct val="100000"/>
              </a:lnSpc>
            </a:pPr>
            <a:r>
              <a:rPr lang="en-US" dirty="0"/>
              <a:t>Report Cards</a:t>
            </a:r>
          </a:p>
          <a:p>
            <a:pPr>
              <a:lnSpc>
                <a:spcPct val="100000"/>
              </a:lnSpc>
            </a:pPr>
            <a:r>
              <a:rPr lang="en-US" dirty="0"/>
              <a:t>Parent Conferences </a:t>
            </a:r>
          </a:p>
          <a:p>
            <a:pPr>
              <a:lnSpc>
                <a:spcPct val="100000"/>
              </a:lnSpc>
              <a:spcBef>
                <a:spcPts val="0"/>
              </a:spcBef>
            </a:pPr>
            <a:r>
              <a:rPr lang="en-US" dirty="0"/>
              <a:t>(Sept.5, February 13) 4-7pm</a:t>
            </a:r>
          </a:p>
          <a:p>
            <a:r>
              <a:rPr lang="en-US" dirty="0"/>
              <a:t>Requesting Parent Conferences (additional parent meetings)</a:t>
            </a:r>
          </a:p>
        </p:txBody>
      </p:sp>
      <p:sp>
        <p:nvSpPr>
          <p:cNvPr id="7" name="Slide Number Placeholder 6">
            <a:extLst>
              <a:ext uri="{FF2B5EF4-FFF2-40B4-BE49-F238E27FC236}">
                <a16:creationId xmlns:a16="http://schemas.microsoft.com/office/drawing/2014/main" id="{9BB71CDF-34E8-C764-CE16-341FBEBA2405}"/>
              </a:ext>
            </a:extLst>
          </p:cNvPr>
          <p:cNvSpPr>
            <a:spLocks noGrp="1"/>
          </p:cNvSpPr>
          <p:nvPr>
            <p:ph type="sldNum" sz="quarter" idx="12"/>
          </p:nvPr>
        </p:nvSpPr>
        <p:spPr/>
        <p:txBody>
          <a:bodyPr/>
          <a:lstStyle/>
          <a:p>
            <a:fld id="{4FAB73BC-B049-4115-A692-8D63A059BFB8}" type="slidenum">
              <a:rPr lang="en-US" smtClean="0"/>
              <a:pPr/>
              <a:t>11</a:t>
            </a:fld>
            <a:endParaRPr lang="en-US"/>
          </a:p>
        </p:txBody>
      </p:sp>
    </p:spTree>
    <p:extLst>
      <p:ext uri="{BB962C8B-B14F-4D97-AF65-F5344CB8AC3E}">
        <p14:creationId xmlns:p14="http://schemas.microsoft.com/office/powerpoint/2010/main" val="222340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2E43-1A76-8857-18AD-CED77678EB6A}"/>
              </a:ext>
            </a:extLst>
          </p:cNvPr>
          <p:cNvSpPr>
            <a:spLocks noGrp="1"/>
          </p:cNvSpPr>
          <p:nvPr>
            <p:ph type="title"/>
          </p:nvPr>
        </p:nvSpPr>
        <p:spPr/>
        <p:txBody>
          <a:bodyPr/>
          <a:lstStyle/>
          <a:p>
            <a:r>
              <a:rPr lang="en-US" dirty="0"/>
              <a:t>Academics/School Culture</a:t>
            </a:r>
          </a:p>
        </p:txBody>
      </p:sp>
      <p:sp>
        <p:nvSpPr>
          <p:cNvPr id="3" name="Text Placeholder 2">
            <a:extLst>
              <a:ext uri="{FF2B5EF4-FFF2-40B4-BE49-F238E27FC236}">
                <a16:creationId xmlns:a16="http://schemas.microsoft.com/office/drawing/2014/main" id="{8F5FB6EA-40F3-2611-25D0-8464E8FF2AD8}"/>
              </a:ext>
            </a:extLst>
          </p:cNvPr>
          <p:cNvSpPr>
            <a:spLocks noGrp="1"/>
          </p:cNvSpPr>
          <p:nvPr>
            <p:ph type="body" idx="1"/>
          </p:nvPr>
        </p:nvSpPr>
        <p:spPr/>
        <p:txBody>
          <a:bodyPr/>
          <a:lstStyle/>
          <a:p>
            <a:pPr algn="ctr"/>
            <a:r>
              <a:rPr lang="en-US" sz="3200"/>
              <a:t>Curriculum	</a:t>
            </a:r>
            <a:r>
              <a:rPr lang="en-US"/>
              <a:t>	</a:t>
            </a:r>
          </a:p>
        </p:txBody>
      </p:sp>
      <p:sp>
        <p:nvSpPr>
          <p:cNvPr id="4" name="Content Placeholder 3">
            <a:extLst>
              <a:ext uri="{FF2B5EF4-FFF2-40B4-BE49-F238E27FC236}">
                <a16:creationId xmlns:a16="http://schemas.microsoft.com/office/drawing/2014/main" id="{7E881C3F-5398-08E6-1ED3-7C21E160A058}"/>
              </a:ext>
            </a:extLst>
          </p:cNvPr>
          <p:cNvSpPr>
            <a:spLocks noGrp="1"/>
          </p:cNvSpPr>
          <p:nvPr>
            <p:ph sz="half" idx="2"/>
          </p:nvPr>
        </p:nvSpPr>
        <p:spPr/>
        <p:txBody>
          <a:bodyPr>
            <a:normAutofit/>
          </a:bodyPr>
          <a:lstStyle/>
          <a:p>
            <a:pPr>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The Tennessee Academic Standards provide a common set of expectations for what students will know and be able to do at the end of a grade for each subject area. </a:t>
            </a:r>
          </a:p>
          <a:p>
            <a:pPr>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Tennessee's academic standards form the framework for everything taught at Cordova High School </a:t>
            </a:r>
          </a:p>
          <a:p>
            <a:pPr>
              <a:buClrTx/>
              <a:buFont typeface="Wingdings" panose="05000000000000000000" pitchFamily="2" charset="2"/>
              <a:buChar char="§"/>
            </a:pPr>
            <a:r>
              <a:rPr lang="en-US" sz="1800">
                <a:solidFill>
                  <a:schemeClr val="tx1"/>
                </a:solidFill>
                <a:latin typeface="Arial" panose="020B0604020202020204" pitchFamily="34" charset="0"/>
                <a:cs typeface="Arial" panose="020B0604020202020204" pitchFamily="34" charset="0"/>
              </a:rPr>
              <a:t>For more information about Tennessee’s academic standards, see:</a:t>
            </a:r>
          </a:p>
          <a:p>
            <a:pPr marL="598043" lvl="3" indent="0">
              <a:buNone/>
            </a:pPr>
            <a:r>
              <a:rPr lang="en-US" sz="1200">
                <a:latin typeface="Arial" panose="020B0604020202020204" pitchFamily="34" charset="0"/>
                <a:cs typeface="Arial" panose="020B0604020202020204" pitchFamily="34" charset="0"/>
                <a:hlinkClick r:id="rId2"/>
              </a:rPr>
              <a:t>https://www.tn.gov/content/tn/education/instruction/academic-standards.html</a:t>
            </a:r>
            <a:r>
              <a:rPr lang="en-US" sz="1200">
                <a:latin typeface="Arial" panose="020B0604020202020204" pitchFamily="34" charset="0"/>
                <a:cs typeface="Arial" panose="020B0604020202020204" pitchFamily="34" charset="0"/>
              </a:rPr>
              <a:t> </a:t>
            </a:r>
          </a:p>
          <a:p>
            <a:endParaRPr lang="en-US"/>
          </a:p>
        </p:txBody>
      </p:sp>
      <p:sp>
        <p:nvSpPr>
          <p:cNvPr id="5" name="Text Placeholder 4">
            <a:extLst>
              <a:ext uri="{FF2B5EF4-FFF2-40B4-BE49-F238E27FC236}">
                <a16:creationId xmlns:a16="http://schemas.microsoft.com/office/drawing/2014/main" id="{D114CFB9-A7C3-27C4-DA2B-23AB95DD29DA}"/>
              </a:ext>
            </a:extLst>
          </p:cNvPr>
          <p:cNvSpPr>
            <a:spLocks noGrp="1"/>
          </p:cNvSpPr>
          <p:nvPr>
            <p:ph type="body" sz="quarter" idx="3"/>
          </p:nvPr>
        </p:nvSpPr>
        <p:spPr/>
        <p:txBody>
          <a:bodyPr>
            <a:normAutofit/>
          </a:bodyPr>
          <a:lstStyle/>
          <a:p>
            <a:pPr algn="ctr"/>
            <a:r>
              <a:rPr lang="en-US" sz="3600"/>
              <a:t>Testing</a:t>
            </a:r>
          </a:p>
        </p:txBody>
      </p:sp>
      <p:sp>
        <p:nvSpPr>
          <p:cNvPr id="6" name="Content Placeholder 5">
            <a:extLst>
              <a:ext uri="{FF2B5EF4-FFF2-40B4-BE49-F238E27FC236}">
                <a16:creationId xmlns:a16="http://schemas.microsoft.com/office/drawing/2014/main" id="{CED62064-A0DC-A36B-1212-A63BC960EDE3}"/>
              </a:ext>
            </a:extLst>
          </p:cNvPr>
          <p:cNvSpPr>
            <a:spLocks noGrp="1"/>
          </p:cNvSpPr>
          <p:nvPr>
            <p:ph sz="quarter" idx="4"/>
          </p:nvPr>
        </p:nvSpPr>
        <p:spPr>
          <a:xfrm>
            <a:off x="6217920" y="2582334"/>
            <a:ext cx="5287540" cy="3378200"/>
          </a:xfrm>
        </p:spPr>
        <p:txBody>
          <a:bodyPr>
            <a:normAutofit/>
          </a:bodyPr>
          <a:lstStyle/>
          <a:p>
            <a:pPr>
              <a:buFont typeface="Wingdings" panose="05000000000000000000" pitchFamily="2" charset="2"/>
              <a:buChar char="§"/>
            </a:pPr>
            <a:r>
              <a:rPr lang="en-US" dirty="0"/>
              <a:t>ACT/Practice ACT: 21+</a:t>
            </a:r>
          </a:p>
          <a:p>
            <a:pPr>
              <a:buFont typeface="Wingdings" panose="05000000000000000000" pitchFamily="2" charset="2"/>
              <a:buChar char="§"/>
            </a:pPr>
            <a:r>
              <a:rPr lang="en-US" dirty="0"/>
              <a:t>TN EOC: 70%</a:t>
            </a:r>
          </a:p>
          <a:p>
            <a:pPr>
              <a:buFont typeface="Wingdings" panose="05000000000000000000" pitchFamily="2" charset="2"/>
              <a:buChar char="§"/>
            </a:pPr>
            <a:r>
              <a:rPr lang="en-US" dirty="0"/>
              <a:t>Schoolwide CFA’s : 70%</a:t>
            </a:r>
          </a:p>
          <a:p>
            <a:pPr>
              <a:buFont typeface="Wingdings" panose="05000000000000000000" pitchFamily="2" charset="2"/>
              <a:buChar char="§"/>
            </a:pPr>
            <a:r>
              <a:rPr lang="en-US" dirty="0"/>
              <a:t>Classroom Formative &amp; Summative Assessments:70%</a:t>
            </a:r>
          </a:p>
          <a:p>
            <a:pPr>
              <a:buFont typeface="Wingdings" panose="05000000000000000000" pitchFamily="2" charset="2"/>
              <a:buChar char="§"/>
            </a:pPr>
            <a:r>
              <a:rPr lang="en-US" dirty="0"/>
              <a:t>DC Tests: Pass</a:t>
            </a:r>
          </a:p>
          <a:p>
            <a:pPr>
              <a:buFont typeface="Wingdings" panose="05000000000000000000" pitchFamily="2" charset="2"/>
              <a:buChar char="§"/>
            </a:pPr>
            <a:r>
              <a:rPr lang="en-US" dirty="0"/>
              <a:t>Industry Certification exams: Pass</a:t>
            </a:r>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7" name="Slide Number Placeholder 6">
            <a:extLst>
              <a:ext uri="{FF2B5EF4-FFF2-40B4-BE49-F238E27FC236}">
                <a16:creationId xmlns:a16="http://schemas.microsoft.com/office/drawing/2014/main" id="{A483C4AC-5105-A877-B40F-3ECD93DCEDBB}"/>
              </a:ext>
            </a:extLst>
          </p:cNvPr>
          <p:cNvSpPr>
            <a:spLocks noGrp="1"/>
          </p:cNvSpPr>
          <p:nvPr>
            <p:ph type="sldNum" sz="quarter" idx="12"/>
          </p:nvPr>
        </p:nvSpPr>
        <p:spPr/>
        <p:txBody>
          <a:bodyPr/>
          <a:lstStyle/>
          <a:p>
            <a:fld id="{4FAB73BC-B049-4115-A692-8D63A059BFB8}" type="slidenum">
              <a:rPr lang="en-US" smtClean="0"/>
              <a:pPr/>
              <a:t>12</a:t>
            </a:fld>
            <a:endParaRPr lang="en-US"/>
          </a:p>
        </p:txBody>
      </p:sp>
    </p:spTree>
    <p:extLst>
      <p:ext uri="{BB962C8B-B14F-4D97-AF65-F5344CB8AC3E}">
        <p14:creationId xmlns:p14="http://schemas.microsoft.com/office/powerpoint/2010/main" val="149117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149" y="307818"/>
            <a:ext cx="10171334" cy="1321913"/>
          </a:xfrm>
        </p:spPr>
        <p:txBody>
          <a:bodyPr>
            <a:normAutofit fontScale="90000"/>
          </a:bodyPr>
          <a:lstStyle/>
          <a:p>
            <a:r>
              <a:rPr lang="en-US" dirty="0"/>
              <a:t>What are my rights? </a:t>
            </a:r>
            <a:br>
              <a:rPr lang="en-US" dirty="0"/>
            </a:br>
            <a:r>
              <a:rPr lang="en-US" sz="4400" dirty="0"/>
              <a:t>(Parent Right to Know) &amp; Teacher Qualifications</a:t>
            </a:r>
            <a:endParaRPr lang="en-US" dirty="0"/>
          </a:p>
        </p:txBody>
      </p:sp>
      <p:sp>
        <p:nvSpPr>
          <p:cNvPr id="3" name="Content Placeholder 2"/>
          <p:cNvSpPr>
            <a:spLocks noGrp="1"/>
          </p:cNvSpPr>
          <p:nvPr>
            <p:ph idx="1"/>
          </p:nvPr>
        </p:nvSpPr>
        <p:spPr>
          <a:xfrm>
            <a:off x="535709" y="1845734"/>
            <a:ext cx="11231417" cy="4398048"/>
          </a:xfrm>
        </p:spPr>
        <p:txBody>
          <a:bodyPr>
            <a:normAutofit/>
          </a:bodyPr>
          <a:lstStyle/>
          <a:p>
            <a:r>
              <a:rPr lang="en-US" sz="3200" dirty="0">
                <a:solidFill>
                  <a:schemeClr val="tx1"/>
                </a:solidFill>
              </a:rPr>
              <a:t>The families and parents of Title I students have a right, by law, to:</a:t>
            </a:r>
          </a:p>
          <a:p>
            <a:pPr lvl="3">
              <a:buFont typeface="Arial" panose="020B0604020202020204" pitchFamily="34" charset="0"/>
              <a:buChar char="•"/>
            </a:pPr>
            <a:r>
              <a:rPr lang="en-US" sz="2000" dirty="0">
                <a:solidFill>
                  <a:schemeClr val="tx1"/>
                </a:solidFill>
              </a:rPr>
              <a:t>be involved in decisions made at both the school and district level;</a:t>
            </a:r>
          </a:p>
          <a:p>
            <a:pPr lvl="3">
              <a:buFont typeface="Arial" panose="020B0604020202020204" pitchFamily="34" charset="0"/>
              <a:buChar char="•"/>
            </a:pPr>
            <a:endParaRPr lang="en-US" sz="2000" dirty="0">
              <a:solidFill>
                <a:schemeClr val="tx1"/>
              </a:solidFill>
            </a:endParaRPr>
          </a:p>
          <a:p>
            <a:pPr lvl="3">
              <a:buFont typeface="Arial" panose="020B0604020202020204" pitchFamily="34" charset="0"/>
              <a:buChar char="•"/>
            </a:pPr>
            <a:r>
              <a:rPr lang="en-US" sz="2000" dirty="0">
                <a:solidFill>
                  <a:schemeClr val="tx1"/>
                </a:solidFill>
              </a:rPr>
              <a:t>be provided with information on your child’s level of achievement on tests in reading/language arts, writing, mathematics, and science;</a:t>
            </a:r>
          </a:p>
          <a:p>
            <a:pPr lvl="3">
              <a:buFont typeface="Arial" panose="020B0604020202020204" pitchFamily="34" charset="0"/>
              <a:buChar char="•"/>
            </a:pPr>
            <a:endParaRPr lang="en-US" sz="2000" dirty="0">
              <a:solidFill>
                <a:schemeClr val="tx1"/>
              </a:solidFill>
            </a:endParaRPr>
          </a:p>
          <a:p>
            <a:pPr lvl="3">
              <a:buFont typeface="Arial" panose="020B0604020202020204" pitchFamily="34" charset="0"/>
              <a:buChar char="•"/>
            </a:pPr>
            <a:r>
              <a:rPr lang="en-US" sz="2000" b="1" dirty="0">
                <a:solidFill>
                  <a:schemeClr val="tx1"/>
                </a:solidFill>
              </a:rPr>
              <a:t>TEACHER QUALIFICATIONS: </a:t>
            </a:r>
            <a:r>
              <a:rPr lang="en-US" sz="2000" dirty="0">
                <a:solidFill>
                  <a:schemeClr val="tx1"/>
                </a:solidFill>
              </a:rPr>
              <a:t>Request and receive information on the qualifications of your child’s teacher and paraprofessionals who are working with your child. That information can be requested through Mrs. Sangster and we also send the information out at the beginning of each school year.</a:t>
            </a:r>
          </a:p>
          <a:p>
            <a:pPr lvl="3">
              <a:buFont typeface="Arial" panose="020B0604020202020204" pitchFamily="34" charset="0"/>
              <a:buChar char="•"/>
            </a:pPr>
            <a:endParaRPr lang="en-US" sz="2000" dirty="0">
              <a:solidFill>
                <a:schemeClr val="tx1"/>
              </a:solidFill>
            </a:endParaRPr>
          </a:p>
          <a:p>
            <a:pPr lvl="3">
              <a:buFont typeface="Arial" panose="020B0604020202020204" pitchFamily="34" charset="0"/>
              <a:buChar char="•"/>
            </a:pPr>
            <a:r>
              <a:rPr lang="en-US" sz="2000" dirty="0">
                <a:solidFill>
                  <a:schemeClr val="tx1"/>
                </a:solidFill>
              </a:rPr>
              <a:t>request opportunities for regular meetings to formulate suggestions and to participate, as appropriate, in decisions about the education of your child. The school is required to respond to any such suggestions as soon as practicably possible.</a:t>
            </a:r>
          </a:p>
          <a:p>
            <a:endParaRPr lang="en-US" sz="3200"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a:p>
        </p:txBody>
      </p:sp>
    </p:spTree>
    <p:extLst>
      <p:ext uri="{BB962C8B-B14F-4D97-AF65-F5344CB8AC3E}">
        <p14:creationId xmlns:p14="http://schemas.microsoft.com/office/powerpoint/2010/main" val="420747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0E97B38-C9E9-29EF-9162-C3AF307C941B}"/>
              </a:ext>
            </a:extLst>
          </p:cNvPr>
          <p:cNvSpPr>
            <a:spLocks noGrp="1"/>
          </p:cNvSpPr>
          <p:nvPr>
            <p:ph type="body" sz="half" idx="2"/>
          </p:nvPr>
        </p:nvSpPr>
        <p:spPr>
          <a:xfrm>
            <a:off x="6729999" y="4455621"/>
            <a:ext cx="4829101" cy="1238616"/>
          </a:xfrm>
        </p:spPr>
        <p:txBody>
          <a:bodyPr vert="horz" lIns="91440" tIns="45720" rIns="91440" bIns="45720" rtlCol="0">
            <a:normAutofit fontScale="92500" lnSpcReduction="20000"/>
          </a:bodyPr>
          <a:lstStyle/>
          <a:p>
            <a:pPr>
              <a:spcBef>
                <a:spcPts val="1200"/>
              </a:spcBef>
              <a:spcAft>
                <a:spcPts val="200"/>
              </a:spcAft>
            </a:pPr>
            <a:r>
              <a:rPr lang="en-US" sz="2400" cap="all" spc="200" dirty="0">
                <a:solidFill>
                  <a:schemeClr val="tx1">
                    <a:lumMod val="85000"/>
                    <a:lumOff val="15000"/>
                  </a:schemeClr>
                </a:solidFill>
                <a:latin typeface="+mj-lt"/>
              </a:rPr>
              <a:t>Cordova High school </a:t>
            </a:r>
          </a:p>
          <a:p>
            <a:pPr>
              <a:spcBef>
                <a:spcPts val="1200"/>
              </a:spcBef>
              <a:spcAft>
                <a:spcPts val="200"/>
              </a:spcAft>
            </a:pPr>
            <a:r>
              <a:rPr lang="en-US" sz="2400" cap="all" spc="200" dirty="0">
                <a:solidFill>
                  <a:schemeClr val="tx1">
                    <a:lumMod val="85000"/>
                    <a:lumOff val="15000"/>
                  </a:schemeClr>
                </a:solidFill>
                <a:latin typeface="+mj-lt"/>
              </a:rPr>
              <a:t>Ignite school</a:t>
            </a:r>
          </a:p>
          <a:p>
            <a:pPr>
              <a:spcBef>
                <a:spcPts val="1200"/>
              </a:spcBef>
              <a:spcAft>
                <a:spcPts val="200"/>
              </a:spcAft>
            </a:pPr>
            <a:r>
              <a:rPr lang="en-US" sz="2400" cap="all" spc="200" dirty="0">
                <a:solidFill>
                  <a:schemeClr val="tx1">
                    <a:lumMod val="85000"/>
                    <a:lumOff val="15000"/>
                  </a:schemeClr>
                </a:solidFill>
                <a:latin typeface="+mj-lt"/>
              </a:rPr>
              <a:t>Status: C</a:t>
            </a:r>
          </a:p>
        </p:txBody>
      </p:sp>
      <p:cxnSp>
        <p:nvCxnSpPr>
          <p:cNvPr id="35" name="Straight Connector 34">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Placeholder 7" descr="A fire with flames on it&#10;&#10;Description automatically generated with medium confidence">
            <a:extLst>
              <a:ext uri="{FF2B5EF4-FFF2-40B4-BE49-F238E27FC236}">
                <a16:creationId xmlns:a16="http://schemas.microsoft.com/office/drawing/2014/main" id="{8C55DFA6-DB7F-77A7-8335-A856C02F6476}"/>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36470" b="36470"/>
          <a:stretch>
            <a:fillRect/>
          </a:stretch>
        </p:blipFill>
        <p:spPr>
          <a:xfrm>
            <a:off x="-3160" y="-572738"/>
            <a:ext cx="12192000" cy="4914900"/>
          </a:xfrm>
        </p:spPr>
      </p:pic>
    </p:spTree>
    <p:extLst>
      <p:ext uri="{BB962C8B-B14F-4D97-AF65-F5344CB8AC3E}">
        <p14:creationId xmlns:p14="http://schemas.microsoft.com/office/powerpoint/2010/main" val="422167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our schoolwide program goals?</a:t>
            </a:r>
          </a:p>
        </p:txBody>
      </p:sp>
      <p:sp>
        <p:nvSpPr>
          <p:cNvPr id="3" name="Content Placeholder 2"/>
          <p:cNvSpPr>
            <a:spLocks noGrp="1"/>
          </p:cNvSpPr>
          <p:nvPr>
            <p:ph idx="1"/>
          </p:nvPr>
        </p:nvSpPr>
        <p:spPr/>
        <p:txBody>
          <a:bodyPr/>
          <a:lstStyle/>
          <a:p>
            <a:pPr>
              <a:buClrTx/>
            </a:pPr>
            <a:r>
              <a:rPr lang="en-US" sz="3200" dirty="0">
                <a:solidFill>
                  <a:schemeClr val="tx1"/>
                </a:solidFill>
              </a:rPr>
              <a:t>As a school we have 4 main goals: </a:t>
            </a:r>
          </a:p>
          <a:p>
            <a:pPr>
              <a:buClrTx/>
            </a:pPr>
            <a:r>
              <a:rPr lang="en-US" sz="3200" dirty="0">
                <a:solidFill>
                  <a:schemeClr val="tx1"/>
                </a:solidFill>
              </a:rPr>
              <a:t>1. Increase achievement and growth in Mathematics</a:t>
            </a:r>
          </a:p>
          <a:p>
            <a:pPr>
              <a:buClrTx/>
            </a:pPr>
            <a:r>
              <a:rPr lang="en-US" sz="3200" dirty="0">
                <a:solidFill>
                  <a:schemeClr val="tx1"/>
                </a:solidFill>
              </a:rPr>
              <a:t>2. Increase achievement and growth in ELA</a:t>
            </a:r>
          </a:p>
          <a:p>
            <a:pPr>
              <a:buClrTx/>
            </a:pPr>
            <a:r>
              <a:rPr lang="en-US" sz="3200" dirty="0">
                <a:solidFill>
                  <a:schemeClr val="tx1"/>
                </a:solidFill>
              </a:rPr>
              <a:t>3. Improve the school Climate and Culture </a:t>
            </a:r>
          </a:p>
          <a:p>
            <a:pPr>
              <a:buClrTx/>
            </a:pPr>
            <a:r>
              <a:rPr lang="en-US" sz="3200" dirty="0">
                <a:solidFill>
                  <a:schemeClr val="tx1"/>
                </a:solidFill>
              </a:rPr>
              <a:t>4. Ensure college and career readiness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a:p>
        </p:txBody>
      </p:sp>
    </p:spTree>
    <p:extLst>
      <p:ext uri="{BB962C8B-B14F-4D97-AF65-F5344CB8AC3E}">
        <p14:creationId xmlns:p14="http://schemas.microsoft.com/office/powerpoint/2010/main" val="164693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SIP?</a:t>
            </a:r>
          </a:p>
        </p:txBody>
      </p:sp>
      <p:sp>
        <p:nvSpPr>
          <p:cNvPr id="3" name="Content Placeholder 2"/>
          <p:cNvSpPr>
            <a:spLocks noGrp="1"/>
          </p:cNvSpPr>
          <p:nvPr>
            <p:ph idx="1"/>
          </p:nvPr>
        </p:nvSpPr>
        <p:spPr/>
        <p:txBody>
          <a:bodyPr>
            <a:normAutofit/>
          </a:bodyPr>
          <a:lstStyle/>
          <a:p>
            <a:r>
              <a:rPr lang="en-US" sz="2400"/>
              <a:t>The SIP is the School Improvement Plan. It includes:</a:t>
            </a:r>
          </a:p>
          <a:p>
            <a:pPr lvl="3">
              <a:buFont typeface="Arial" panose="020B0604020202020204" pitchFamily="34" charset="0"/>
              <a:buChar char="•"/>
            </a:pPr>
            <a:r>
              <a:rPr lang="en-US" sz="2400"/>
              <a:t>the identification of the school planning team and how they will be engaged in the planning process;</a:t>
            </a:r>
          </a:p>
          <a:p>
            <a:pPr lvl="3">
              <a:buFont typeface="Arial" panose="020B0604020202020204" pitchFamily="34" charset="0"/>
              <a:buChar char="•"/>
            </a:pPr>
            <a:r>
              <a:rPr lang="en-US" sz="2400"/>
              <a:t>a needs assessment and summary of academic and non-academic data;</a:t>
            </a:r>
          </a:p>
          <a:p>
            <a:pPr lvl="3">
              <a:buFont typeface="Arial" panose="020B0604020202020204" pitchFamily="34" charset="0"/>
              <a:buChar char="•"/>
            </a:pPr>
            <a:r>
              <a:rPr lang="en-US" sz="2400"/>
              <a:t>prioritized goals, strategies, and action steps to help address the academic and non-academic needs of students;</a:t>
            </a:r>
          </a:p>
          <a:p>
            <a:pPr lvl="3">
              <a:buFont typeface="Arial" panose="020B0604020202020204" pitchFamily="34" charset="0"/>
              <a:buChar char="•"/>
            </a:pPr>
            <a:r>
              <a:rPr lang="en-US" sz="2400"/>
              <a:t>teacher and staff professional development needs; and</a:t>
            </a:r>
          </a:p>
          <a:p>
            <a:pPr lvl="3">
              <a:buFont typeface="Arial" panose="020B0604020202020204" pitchFamily="34" charset="0"/>
              <a:buChar char="•"/>
            </a:pPr>
            <a:r>
              <a:rPr lang="en-US" sz="2400"/>
              <a:t>budgets and the coordination of resources.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a:p>
        </p:txBody>
      </p:sp>
    </p:spTree>
    <p:extLst>
      <p:ext uri="{BB962C8B-B14F-4D97-AF65-F5344CB8AC3E}">
        <p14:creationId xmlns:p14="http://schemas.microsoft.com/office/powerpoint/2010/main" val="394027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Title I school?</a:t>
            </a:r>
          </a:p>
        </p:txBody>
      </p:sp>
      <p:sp>
        <p:nvSpPr>
          <p:cNvPr id="3" name="Content Placeholder 2"/>
          <p:cNvSpPr>
            <a:spLocks noGrp="1"/>
          </p:cNvSpPr>
          <p:nvPr>
            <p:ph idx="1"/>
          </p:nvPr>
        </p:nvSpPr>
        <p:spPr/>
        <p:txBody>
          <a:bodyPr>
            <a:normAutofit/>
          </a:bodyPr>
          <a:lstStyle/>
          <a:p>
            <a:r>
              <a:rPr lang="en-US" sz="3200">
                <a:solidFill>
                  <a:schemeClr val="tx1"/>
                </a:solidFill>
              </a:rPr>
              <a:t>Title I was passed in 1965 under the Elementary and Secondary Education Act (ESEA). It is the largest federal assistance program for our nation’s schools. </a:t>
            </a:r>
          </a:p>
          <a:p>
            <a:r>
              <a:rPr lang="en-US" sz="3200">
                <a:solidFill>
                  <a:schemeClr val="tx1"/>
                </a:solidFill>
              </a:rPr>
              <a:t>Title I schools receive extra funding (Title I dollars) from the federal government. These dollars are used to:</a:t>
            </a:r>
          </a:p>
          <a:p>
            <a:pPr lvl="3">
              <a:buFont typeface="Arial" panose="020B0604020202020204" pitchFamily="34" charset="0"/>
              <a:buChar char="•"/>
            </a:pPr>
            <a:r>
              <a:rPr lang="en-US" sz="2000">
                <a:solidFill>
                  <a:schemeClr val="tx1"/>
                </a:solidFill>
              </a:rPr>
              <a:t>identify students experiencing academic difficulties and provide assistance to help these students;</a:t>
            </a:r>
          </a:p>
          <a:p>
            <a:pPr lvl="3">
              <a:buFont typeface="Arial" panose="020B0604020202020204" pitchFamily="34" charset="0"/>
              <a:buChar char="•"/>
            </a:pPr>
            <a:r>
              <a:rPr lang="en-US" sz="2000">
                <a:solidFill>
                  <a:schemeClr val="tx1"/>
                </a:solidFill>
              </a:rPr>
              <a:t>purchase additional staff, programs, materials, and/or supplies; and</a:t>
            </a:r>
          </a:p>
          <a:p>
            <a:pPr lvl="3">
              <a:buFont typeface="Arial" panose="020B0604020202020204" pitchFamily="34" charset="0"/>
              <a:buChar char="•"/>
            </a:pPr>
            <a:r>
              <a:rPr lang="en-US" sz="2000">
                <a:solidFill>
                  <a:schemeClr val="tx1"/>
                </a:solidFill>
              </a:rPr>
              <a:t>conduct parent and family engagement meetings, trainings, events, and/or activities.</a:t>
            </a:r>
          </a:p>
          <a:p>
            <a:pPr lvl="1"/>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a:p>
        </p:txBody>
      </p:sp>
    </p:spTree>
    <p:extLst>
      <p:ext uri="{BB962C8B-B14F-4D97-AF65-F5344CB8AC3E}">
        <p14:creationId xmlns:p14="http://schemas.microsoft.com/office/powerpoint/2010/main" val="2773137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can Title I funds be used for?</a:t>
            </a:r>
          </a:p>
        </p:txBody>
      </p:sp>
      <p:sp>
        <p:nvSpPr>
          <p:cNvPr id="3" name="Content Placeholder 2"/>
          <p:cNvSpPr>
            <a:spLocks noGrp="1"/>
          </p:cNvSpPr>
          <p:nvPr>
            <p:ph idx="1"/>
          </p:nvPr>
        </p:nvSpPr>
        <p:spPr/>
        <p:txBody>
          <a:bodyPr>
            <a:normAutofit/>
          </a:bodyPr>
          <a:lstStyle/>
          <a:p>
            <a:r>
              <a:rPr lang="en-US" sz="4000">
                <a:solidFill>
                  <a:schemeClr val="tx1"/>
                </a:solidFill>
              </a:rPr>
              <a:t>In general, Title I funds may be used for:</a:t>
            </a:r>
          </a:p>
          <a:p>
            <a:pPr lvl="3">
              <a:buFont typeface="Arial" panose="020B0604020202020204" pitchFamily="34" charset="0"/>
              <a:buChar char="•"/>
            </a:pPr>
            <a:r>
              <a:rPr lang="en-US" altLang="en-US" sz="2800">
                <a:solidFill>
                  <a:schemeClr val="tx1"/>
                </a:solidFill>
              </a:rPr>
              <a:t>smaller class sizes,</a:t>
            </a:r>
          </a:p>
          <a:p>
            <a:pPr lvl="3">
              <a:buFont typeface="Arial" panose="020B0604020202020204" pitchFamily="34" charset="0"/>
              <a:buChar char="•"/>
            </a:pPr>
            <a:r>
              <a:rPr lang="en-US" altLang="en-US" sz="2800">
                <a:solidFill>
                  <a:schemeClr val="tx1"/>
                </a:solidFill>
              </a:rPr>
              <a:t>additional teachers and paraprofessionals,</a:t>
            </a:r>
          </a:p>
          <a:p>
            <a:pPr lvl="3">
              <a:buFont typeface="Arial" panose="020B0604020202020204" pitchFamily="34" charset="0"/>
              <a:buChar char="•"/>
            </a:pPr>
            <a:r>
              <a:rPr lang="en-US" altLang="en-US" sz="2800">
                <a:solidFill>
                  <a:schemeClr val="tx1"/>
                </a:solidFill>
              </a:rPr>
              <a:t>additional training for school staff,</a:t>
            </a:r>
          </a:p>
          <a:p>
            <a:pPr lvl="3">
              <a:buFont typeface="Arial" panose="020B0604020202020204" pitchFamily="34" charset="0"/>
              <a:buChar char="•"/>
            </a:pPr>
            <a:r>
              <a:rPr lang="en-US" altLang="en-US" sz="2800">
                <a:solidFill>
                  <a:schemeClr val="tx1"/>
                </a:solidFill>
              </a:rPr>
              <a:t>extra time for instruction (before and/or after school programs),</a:t>
            </a:r>
          </a:p>
          <a:p>
            <a:pPr lvl="3">
              <a:buFont typeface="Arial" panose="020B0604020202020204" pitchFamily="34" charset="0"/>
              <a:buChar char="•"/>
            </a:pPr>
            <a:r>
              <a:rPr lang="en-US" altLang="en-US" sz="2800">
                <a:solidFill>
                  <a:schemeClr val="tx1"/>
                </a:solidFill>
              </a:rPr>
              <a:t>parent and family engagement activities, and/or</a:t>
            </a:r>
          </a:p>
          <a:p>
            <a:pPr lvl="3">
              <a:buFont typeface="Arial" panose="020B0604020202020204" pitchFamily="34" charset="0"/>
              <a:buChar char="•"/>
            </a:pPr>
            <a:r>
              <a:rPr lang="en-US" altLang="en-US" sz="2800">
                <a:solidFill>
                  <a:schemeClr val="tx1"/>
                </a:solidFill>
              </a:rPr>
              <a:t>a variety of supplemental teaching materials, equipment, and technology.</a:t>
            </a:r>
          </a:p>
          <a:p>
            <a:pPr lvl="1"/>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a:p>
        </p:txBody>
      </p:sp>
    </p:spTree>
    <p:extLst>
      <p:ext uri="{BB962C8B-B14F-4D97-AF65-F5344CB8AC3E}">
        <p14:creationId xmlns:p14="http://schemas.microsoft.com/office/powerpoint/2010/main" val="162274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does our school use Title I funds?</a:t>
            </a:r>
          </a:p>
        </p:txBody>
      </p:sp>
      <p:sp>
        <p:nvSpPr>
          <p:cNvPr id="3" name="Content Placeholder 2"/>
          <p:cNvSpPr>
            <a:spLocks noGrp="1"/>
          </p:cNvSpPr>
          <p:nvPr>
            <p:ph idx="1"/>
          </p:nvPr>
        </p:nvSpPr>
        <p:spPr>
          <a:xfrm>
            <a:off x="637309" y="1845734"/>
            <a:ext cx="11166763" cy="4453466"/>
          </a:xfrm>
        </p:spPr>
        <p:txBody>
          <a:bodyPr>
            <a:normAutofit lnSpcReduction="10000"/>
          </a:bodyPr>
          <a:lstStyle/>
          <a:p>
            <a:r>
              <a:rPr lang="en-US" sz="2400" dirty="0">
                <a:solidFill>
                  <a:schemeClr val="tx1"/>
                </a:solidFill>
              </a:rPr>
              <a:t>In</a:t>
            </a:r>
            <a:r>
              <a:rPr lang="en-US" sz="2400" dirty="0"/>
              <a:t> </a:t>
            </a:r>
            <a:r>
              <a:rPr lang="en-US" sz="2400" dirty="0">
                <a:solidFill>
                  <a:schemeClr val="tx1"/>
                </a:solidFill>
              </a:rPr>
              <a:t>2024-2025, our school was allotted approximately $200,000 in Title I funding. </a:t>
            </a:r>
          </a:p>
          <a:p>
            <a:r>
              <a:rPr lang="en-US" sz="2400" dirty="0">
                <a:solidFill>
                  <a:schemeClr val="tx1"/>
                </a:solidFill>
              </a:rPr>
              <a:t>We developed a </a:t>
            </a:r>
            <a:r>
              <a:rPr lang="en-US" sz="2400" b="1" dirty="0">
                <a:solidFill>
                  <a:schemeClr val="tx1"/>
                </a:solidFill>
              </a:rPr>
              <a:t>Schoolwide Program</a:t>
            </a:r>
            <a:r>
              <a:rPr lang="en-US" sz="2400" dirty="0">
                <a:solidFill>
                  <a:schemeClr val="tx1"/>
                </a:solidFill>
              </a:rPr>
              <a:t>, which means we plan to spend our funds on the following:</a:t>
            </a:r>
          </a:p>
          <a:p>
            <a:pPr lvl="3">
              <a:buFont typeface="Arial" panose="020B0604020202020204" pitchFamily="34" charset="0"/>
              <a:buChar char="•"/>
            </a:pPr>
            <a:r>
              <a:rPr lang="en-US" sz="2000" dirty="0">
                <a:solidFill>
                  <a:schemeClr val="tx1"/>
                </a:solidFill>
              </a:rPr>
              <a:t>Supplemental staff:</a:t>
            </a:r>
          </a:p>
          <a:p>
            <a:pPr lvl="4">
              <a:buFont typeface="Courier New" panose="02070309020205020404" pitchFamily="49" charset="0"/>
              <a:buChar char="o"/>
            </a:pPr>
            <a:r>
              <a:rPr lang="en-US" sz="2000" dirty="0">
                <a:solidFill>
                  <a:schemeClr val="tx1"/>
                </a:solidFill>
              </a:rPr>
              <a:t>Grade </a:t>
            </a:r>
            <a:r>
              <a:rPr lang="en-US" sz="2000" dirty="0" err="1">
                <a:solidFill>
                  <a:schemeClr val="tx1"/>
                </a:solidFill>
              </a:rPr>
              <a:t>levelBehavioral</a:t>
            </a:r>
            <a:r>
              <a:rPr lang="en-US" sz="2000" dirty="0">
                <a:solidFill>
                  <a:schemeClr val="tx1"/>
                </a:solidFill>
              </a:rPr>
              <a:t> Specialists </a:t>
            </a:r>
          </a:p>
          <a:p>
            <a:pPr marL="749808" lvl="4" indent="0">
              <a:buNone/>
            </a:pPr>
            <a:r>
              <a:rPr lang="en-US" sz="2000" dirty="0">
                <a:solidFill>
                  <a:schemeClr val="tx1"/>
                </a:solidFill>
              </a:rPr>
              <a:t> </a:t>
            </a:r>
          </a:p>
          <a:p>
            <a:pPr lvl="3">
              <a:buFont typeface="Arial" panose="020B0604020202020204" pitchFamily="34" charset="0"/>
              <a:buChar char="•"/>
            </a:pPr>
            <a:r>
              <a:rPr lang="en-US" sz="2000" dirty="0">
                <a:solidFill>
                  <a:schemeClr val="tx1"/>
                </a:solidFill>
              </a:rPr>
              <a:t>Programs/Materials/Supplies:</a:t>
            </a:r>
          </a:p>
          <a:p>
            <a:pPr lvl="4">
              <a:buFont typeface="Courier New" panose="02070309020205020404" pitchFamily="49" charset="0"/>
              <a:buChar char="o"/>
            </a:pPr>
            <a:r>
              <a:rPr lang="en-US" sz="2000" dirty="0">
                <a:solidFill>
                  <a:schemeClr val="tx1"/>
                </a:solidFill>
              </a:rPr>
              <a:t>Classroom supplies</a:t>
            </a:r>
          </a:p>
          <a:p>
            <a:pPr lvl="4">
              <a:buFont typeface="Courier New" panose="02070309020205020404" pitchFamily="49" charset="0"/>
              <a:buChar char="o"/>
            </a:pPr>
            <a:r>
              <a:rPr lang="en-US" sz="2000" dirty="0">
                <a:solidFill>
                  <a:schemeClr val="tx1"/>
                </a:solidFill>
              </a:rPr>
              <a:t>Educational programs</a:t>
            </a:r>
          </a:p>
          <a:p>
            <a:pPr lvl="4">
              <a:buFont typeface="Courier New" panose="02070309020205020404" pitchFamily="49" charset="0"/>
              <a:buChar char="o"/>
            </a:pPr>
            <a:r>
              <a:rPr lang="en-US" sz="2000" dirty="0">
                <a:solidFill>
                  <a:schemeClr val="tx1"/>
                </a:solidFill>
              </a:rPr>
              <a:t>Technology</a:t>
            </a:r>
          </a:p>
          <a:p>
            <a:pPr lvl="2"/>
            <a:endParaRPr lang="en-US" sz="2000" dirty="0"/>
          </a:p>
          <a:p>
            <a:pPr lvl="3">
              <a:buFont typeface="Arial" panose="020B0604020202020204" pitchFamily="34" charset="0"/>
              <a:buChar char="•"/>
            </a:pPr>
            <a:r>
              <a:rPr lang="en-US" sz="2000" dirty="0">
                <a:solidFill>
                  <a:schemeClr val="tx1"/>
                </a:solidFill>
              </a:rPr>
              <a:t>Teacher Professional Development:</a:t>
            </a:r>
          </a:p>
          <a:p>
            <a:pPr lvl="4">
              <a:buFont typeface="Courier New" panose="02070309020205020404" pitchFamily="49" charset="0"/>
              <a:buChar char="o"/>
            </a:pPr>
            <a:r>
              <a:rPr lang="en-US" sz="2000" dirty="0">
                <a:solidFill>
                  <a:schemeClr val="tx1"/>
                </a:solidFill>
              </a:rPr>
              <a:t>In town and out of town PD </a:t>
            </a:r>
          </a:p>
          <a:p>
            <a:pPr marL="920750" lvl="4" indent="0">
              <a:buNone/>
            </a:pPr>
            <a:endParaRPr lang="en-US" sz="1600" dirty="0">
              <a:solidFill>
                <a:srgbClr val="FF0000"/>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a:p>
        </p:txBody>
      </p:sp>
    </p:spTree>
    <p:extLst>
      <p:ext uri="{BB962C8B-B14F-4D97-AF65-F5344CB8AC3E}">
        <p14:creationId xmlns:p14="http://schemas.microsoft.com/office/powerpoint/2010/main" val="303811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Agenda/Sign In </a:t>
            </a:r>
          </a:p>
        </p:txBody>
      </p:sp>
      <p:sp>
        <p:nvSpPr>
          <p:cNvPr id="3" name="Content Placeholder 2"/>
          <p:cNvSpPr>
            <a:spLocks noGrp="1"/>
          </p:cNvSpPr>
          <p:nvPr>
            <p:ph idx="1"/>
          </p:nvPr>
        </p:nvSpPr>
        <p:spPr>
          <a:xfrm>
            <a:off x="606583" y="1845733"/>
            <a:ext cx="8745648" cy="4398545"/>
          </a:xfrm>
        </p:spPr>
        <p:txBody>
          <a:bodyPr numCol="2">
            <a:normAutofit lnSpcReduction="10000"/>
          </a:bodyPr>
          <a:lstStyle/>
          <a:p>
            <a:r>
              <a:rPr lang="en-US" dirty="0">
                <a:solidFill>
                  <a:schemeClr val="tx1"/>
                </a:solidFill>
              </a:rPr>
              <a:t>Purpose for this meeting</a:t>
            </a:r>
          </a:p>
          <a:p>
            <a:r>
              <a:rPr lang="en-US" dirty="0">
                <a:solidFill>
                  <a:schemeClr val="tx1"/>
                </a:solidFill>
              </a:rPr>
              <a:t>Policies for Family Engagement</a:t>
            </a:r>
          </a:p>
          <a:p>
            <a:r>
              <a:rPr lang="en-US" dirty="0">
                <a:solidFill>
                  <a:schemeClr val="tx1"/>
                </a:solidFill>
              </a:rPr>
              <a:t>Family Engagement funding</a:t>
            </a:r>
          </a:p>
          <a:p>
            <a:r>
              <a:rPr lang="en-US" dirty="0">
                <a:solidFill>
                  <a:schemeClr val="tx1"/>
                </a:solidFill>
              </a:rPr>
              <a:t>Parent Training and Events</a:t>
            </a:r>
          </a:p>
          <a:p>
            <a:r>
              <a:rPr lang="en-US" dirty="0">
                <a:solidFill>
                  <a:schemeClr val="tx1"/>
                </a:solidFill>
              </a:rPr>
              <a:t>School Parent Compact &amp; Parental Involvement in revisions</a:t>
            </a:r>
          </a:p>
          <a:p>
            <a:r>
              <a:rPr lang="en-US" dirty="0">
                <a:solidFill>
                  <a:schemeClr val="tx1"/>
                </a:solidFill>
              </a:rPr>
              <a:t>Reporting student progress</a:t>
            </a:r>
          </a:p>
          <a:p>
            <a:r>
              <a:rPr lang="en-US" dirty="0">
                <a:solidFill>
                  <a:schemeClr val="tx1"/>
                </a:solidFill>
              </a:rPr>
              <a:t>Academics, School Culture and Student code of conduct</a:t>
            </a:r>
          </a:p>
          <a:p>
            <a:r>
              <a:rPr lang="en-US" dirty="0">
                <a:solidFill>
                  <a:schemeClr val="tx1"/>
                </a:solidFill>
              </a:rPr>
              <a:t>Parent Right to Know, Teacher qualifications, Parent meetings</a:t>
            </a:r>
          </a:p>
          <a:p>
            <a:r>
              <a:rPr lang="en-US" dirty="0">
                <a:solidFill>
                  <a:schemeClr val="tx1"/>
                </a:solidFill>
              </a:rPr>
              <a:t>CHS School/District status with explanation</a:t>
            </a:r>
          </a:p>
          <a:p>
            <a:r>
              <a:rPr lang="en-US" dirty="0">
                <a:solidFill>
                  <a:schemeClr val="tx1"/>
                </a:solidFill>
              </a:rPr>
              <a:t>Schoolwide goals</a:t>
            </a:r>
          </a:p>
          <a:p>
            <a:r>
              <a:rPr lang="en-US" dirty="0">
                <a:solidFill>
                  <a:schemeClr val="tx1"/>
                </a:solidFill>
              </a:rPr>
              <a:t>School improvement plan</a:t>
            </a:r>
          </a:p>
          <a:p>
            <a:r>
              <a:rPr lang="en-US" dirty="0">
                <a:solidFill>
                  <a:schemeClr val="tx1"/>
                </a:solidFill>
              </a:rPr>
              <a:t>Title I funding</a:t>
            </a:r>
          </a:p>
          <a:p>
            <a:r>
              <a:rPr lang="en-US" dirty="0">
                <a:solidFill>
                  <a:schemeClr val="tx1"/>
                </a:solidFill>
              </a:rPr>
              <a:t>Title I spending</a:t>
            </a:r>
          </a:p>
          <a:p>
            <a:r>
              <a:rPr lang="en-US" dirty="0">
                <a:solidFill>
                  <a:schemeClr val="tx1"/>
                </a:solidFill>
              </a:rPr>
              <a:t>ESL Support </a:t>
            </a:r>
          </a:p>
          <a:p>
            <a:r>
              <a:rPr lang="en-US" dirty="0">
                <a:solidFill>
                  <a:schemeClr val="tx1"/>
                </a:solidFill>
              </a:rPr>
              <a:t>Contact information</a:t>
            </a:r>
          </a:p>
          <a:p>
            <a:r>
              <a:rPr lang="en-US" dirty="0">
                <a:solidFill>
                  <a:schemeClr val="tx1"/>
                </a:solidFill>
              </a:rPr>
              <a:t>Q&amp;A</a:t>
            </a:r>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a:p>
        </p:txBody>
      </p:sp>
      <p:sp>
        <p:nvSpPr>
          <p:cNvPr id="6" name="Content Placeholder 2" descr="list" title="list"/>
          <p:cNvSpPr txBox="1">
            <a:spLocks/>
          </p:cNvSpPr>
          <p:nvPr/>
        </p:nvSpPr>
        <p:spPr>
          <a:xfrm>
            <a:off x="5961723" y="1845732"/>
            <a:ext cx="5118169" cy="439854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eorgia" panose="020405020504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eorgia" panose="020405020504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eorgia" panose="020405020504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eorgia" panose="020405020504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eorgia" panose="020405020504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
            </a:pPr>
            <a:endParaRPr lang="en-US"/>
          </a:p>
        </p:txBody>
      </p:sp>
      <p:sp>
        <p:nvSpPr>
          <p:cNvPr id="5" name="TextBox 4">
            <a:extLst>
              <a:ext uri="{FF2B5EF4-FFF2-40B4-BE49-F238E27FC236}">
                <a16:creationId xmlns:a16="http://schemas.microsoft.com/office/drawing/2014/main" id="{B1CC3A9D-9E38-3BB3-9F16-35D4AEB58C96}"/>
              </a:ext>
            </a:extLst>
          </p:cNvPr>
          <p:cNvSpPr txBox="1"/>
          <p:nvPr/>
        </p:nvSpPr>
        <p:spPr>
          <a:xfrm>
            <a:off x="9001957" y="178229"/>
            <a:ext cx="2636668" cy="954107"/>
          </a:xfrm>
          <a:prstGeom prst="rect">
            <a:avLst/>
          </a:prstGeom>
          <a:noFill/>
        </p:spPr>
        <p:txBody>
          <a:bodyPr wrap="square" lIns="91440" tIns="45720" rIns="91440" bIns="45720" rtlCol="0" anchor="t">
            <a:spAutoFit/>
          </a:bodyPr>
          <a:lstStyle/>
          <a:p>
            <a:r>
              <a:rPr lang="en-US" sz="2800" dirty="0">
                <a:solidFill>
                  <a:schemeClr val="accent1">
                    <a:lumMod val="50000"/>
                  </a:schemeClr>
                </a:solidFill>
                <a:cs typeface="Calibri"/>
              </a:rPr>
              <a:t>Please sign in at the First table</a:t>
            </a:r>
            <a:endParaRPr lang="en-US" dirty="0"/>
          </a:p>
        </p:txBody>
      </p:sp>
      <p:pic>
        <p:nvPicPr>
          <p:cNvPr id="8" name="Picture 7" descr="A picture containing text&#10;&#10;Description automatically generated">
            <a:extLst>
              <a:ext uri="{FF2B5EF4-FFF2-40B4-BE49-F238E27FC236}">
                <a16:creationId xmlns:a16="http://schemas.microsoft.com/office/drawing/2014/main" id="{C843C7B1-1B1D-9D51-CC20-0B6B48226B53}"/>
              </a:ext>
            </a:extLst>
          </p:cNvPr>
          <p:cNvPicPr>
            <a:picLocks noChangeAspect="1"/>
          </p:cNvPicPr>
          <p:nvPr/>
        </p:nvPicPr>
        <p:blipFill>
          <a:blip r:embed="rId3"/>
          <a:stretch>
            <a:fillRect/>
          </a:stretch>
        </p:blipFill>
        <p:spPr>
          <a:xfrm>
            <a:off x="8616682" y="2778710"/>
            <a:ext cx="3198755" cy="3198755"/>
          </a:xfrm>
          <a:prstGeom prst="rect">
            <a:avLst/>
          </a:prstGeom>
        </p:spPr>
      </p:pic>
    </p:spTree>
    <p:extLst>
      <p:ext uri="{BB962C8B-B14F-4D97-AF65-F5344CB8AC3E}">
        <p14:creationId xmlns:p14="http://schemas.microsoft.com/office/powerpoint/2010/main" val="18485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DABE-F93C-025E-BD54-5F8EDB55A538}"/>
              </a:ext>
            </a:extLst>
          </p:cNvPr>
          <p:cNvSpPr>
            <a:spLocks noGrp="1"/>
          </p:cNvSpPr>
          <p:nvPr>
            <p:ph type="title"/>
          </p:nvPr>
        </p:nvSpPr>
        <p:spPr/>
        <p:txBody>
          <a:bodyPr/>
          <a:lstStyle/>
          <a:p>
            <a:r>
              <a:rPr lang="en-US"/>
              <a:t>English as a Second Language</a:t>
            </a:r>
          </a:p>
        </p:txBody>
      </p:sp>
      <p:sp>
        <p:nvSpPr>
          <p:cNvPr id="3" name="Content Placeholder 2">
            <a:extLst>
              <a:ext uri="{FF2B5EF4-FFF2-40B4-BE49-F238E27FC236}">
                <a16:creationId xmlns:a16="http://schemas.microsoft.com/office/drawing/2014/main" id="{9E8C5DF8-B137-907C-CE68-2DFFF975126F}"/>
              </a:ext>
            </a:extLst>
          </p:cNvPr>
          <p:cNvSpPr>
            <a:spLocks noGrp="1"/>
          </p:cNvSpPr>
          <p:nvPr>
            <p:ph idx="1"/>
          </p:nvPr>
        </p:nvSpPr>
        <p:spPr>
          <a:xfrm>
            <a:off x="838200" y="1468265"/>
            <a:ext cx="11011930" cy="4528537"/>
          </a:xfrm>
        </p:spPr>
        <p:txBody>
          <a:bodyPr>
            <a:normAutofit fontScale="70000" lnSpcReduction="20000"/>
          </a:bodyPr>
          <a:lstStyle/>
          <a:p>
            <a:r>
              <a:rPr lang="en-US" sz="2800" dirty="0"/>
              <a:t>Title 3 of ESSA</a:t>
            </a:r>
          </a:p>
          <a:p>
            <a:r>
              <a:rPr lang="en-US" sz="2800" dirty="0"/>
              <a:t>Makes education accessible through English language instruction and accommodations in the classroom</a:t>
            </a:r>
          </a:p>
          <a:p>
            <a:r>
              <a:rPr lang="en-US" dirty="0"/>
              <a:t>S</a:t>
            </a:r>
            <a:r>
              <a:rPr lang="en-US" sz="2800" dirty="0"/>
              <a:t>tudents </a:t>
            </a:r>
            <a:r>
              <a:rPr lang="en-US" sz="2800" u="sng" dirty="0"/>
              <a:t>who are eligible</a:t>
            </a:r>
            <a:r>
              <a:rPr lang="en-US" sz="2800" dirty="0"/>
              <a:t> receive 1 hour or more  of English instruction daily</a:t>
            </a:r>
          </a:p>
          <a:p>
            <a:r>
              <a:rPr lang="en-US" sz="2800" dirty="0"/>
              <a:t>27% of Cordova High School Students are either ELLs, Transitional, or Former ESL students</a:t>
            </a:r>
          </a:p>
          <a:p>
            <a:pPr marL="0" indent="0">
              <a:buNone/>
            </a:pPr>
            <a:r>
              <a:rPr lang="en-US" sz="2800" dirty="0"/>
              <a:t>	- 89% Spanish</a:t>
            </a:r>
          </a:p>
          <a:p>
            <a:pPr marL="0" indent="0">
              <a:buNone/>
            </a:pPr>
            <a:r>
              <a:rPr lang="en-US" sz="2800" dirty="0"/>
              <a:t>	- 6% Arabic</a:t>
            </a:r>
          </a:p>
          <a:p>
            <a:pPr marL="0" indent="0">
              <a:buNone/>
            </a:pPr>
            <a:r>
              <a:rPr lang="en-US" sz="2800" dirty="0"/>
              <a:t>	- 5% Other languages</a:t>
            </a:r>
          </a:p>
          <a:p>
            <a:r>
              <a:rPr lang="en-US" sz="2800" dirty="0"/>
              <a:t>Annual WIDA ACCESS proficiency test to monitor ESL students progress</a:t>
            </a:r>
          </a:p>
          <a:p>
            <a:endParaRPr lang="en-US" sz="2800" dirty="0"/>
          </a:p>
          <a:p>
            <a:r>
              <a:rPr lang="en-US" sz="2800" dirty="0"/>
              <a:t>Bilingual Mentor – Ivan Borgos    </a:t>
            </a:r>
            <a:r>
              <a:rPr lang="en-US" sz="2800" dirty="0">
                <a:hlinkClick r:id="rId2"/>
              </a:rPr>
              <a:t>borgosi@scsk12.org</a:t>
            </a:r>
            <a:endParaRPr lang="en-US" sz="2800" dirty="0"/>
          </a:p>
          <a:p>
            <a:r>
              <a:rPr lang="en-US" sz="2800" dirty="0"/>
              <a:t>Bilingual Mentor- Ennio Arias       </a:t>
            </a:r>
            <a:r>
              <a:rPr lang="en-US" sz="2800" dirty="0">
                <a:hlinkClick r:id="rId3"/>
              </a:rPr>
              <a:t>ariasei@scsk1.org</a:t>
            </a:r>
            <a:endParaRPr lang="en-US" sz="2800" dirty="0"/>
          </a:p>
          <a:p>
            <a:r>
              <a:rPr lang="en-US" sz="2800" dirty="0"/>
              <a:t>ESL Counselor – Dana Faircloth    </a:t>
            </a:r>
            <a:r>
              <a:rPr lang="en-US" sz="2800" dirty="0">
                <a:hlinkClick r:id="rId4"/>
              </a:rPr>
              <a:t>fairclothdd@scsk12.org</a:t>
            </a:r>
            <a:endParaRPr lang="en-US" sz="2800" dirty="0"/>
          </a:p>
          <a:p>
            <a:endParaRPr lang="en-US" sz="2800" dirty="0"/>
          </a:p>
          <a:p>
            <a:endParaRPr lang="en-US" dirty="0"/>
          </a:p>
        </p:txBody>
      </p:sp>
      <p:pic>
        <p:nvPicPr>
          <p:cNvPr id="1028" name="Picture 4" descr="Edupress International Flags Spotlight Border™,  36 Per Pack,  PK6 TCR60595">
            <a:extLst>
              <a:ext uri="{FF2B5EF4-FFF2-40B4-BE49-F238E27FC236}">
                <a16:creationId xmlns:a16="http://schemas.microsoft.com/office/drawing/2014/main" id="{79E69572-A728-1686-2F13-64AF884220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42984" r="227" b="44769"/>
          <a:stretch/>
        </p:blipFill>
        <p:spPr bwMode="auto">
          <a:xfrm>
            <a:off x="684255" y="50028"/>
            <a:ext cx="9954913" cy="630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Edupress International Flags Spotlight Border™,  36 Per Pack,  PK6 TCR60595">
            <a:extLst>
              <a:ext uri="{FF2B5EF4-FFF2-40B4-BE49-F238E27FC236}">
                <a16:creationId xmlns:a16="http://schemas.microsoft.com/office/drawing/2014/main" id="{4B2C4CAC-417B-1F95-A324-BD1C866211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42984" r="227" b="44769"/>
          <a:stretch/>
        </p:blipFill>
        <p:spPr bwMode="auto">
          <a:xfrm>
            <a:off x="684255" y="5996803"/>
            <a:ext cx="9954913" cy="63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6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09" y="175990"/>
            <a:ext cx="10058400" cy="1450757"/>
          </a:xfrm>
        </p:spPr>
        <p:txBody>
          <a:bodyPr/>
          <a:lstStyle/>
          <a:p>
            <a:r>
              <a:rPr lang="en-US"/>
              <a:t>Who can I contact for help?</a:t>
            </a:r>
          </a:p>
        </p:txBody>
      </p:sp>
      <p:sp>
        <p:nvSpPr>
          <p:cNvPr id="3" name="Content Placeholder 2"/>
          <p:cNvSpPr>
            <a:spLocks noGrp="1"/>
          </p:cNvSpPr>
          <p:nvPr>
            <p:ph idx="1"/>
          </p:nvPr>
        </p:nvSpPr>
        <p:spPr/>
        <p:txBody>
          <a:bodyPr vert="horz" lIns="0" tIns="45720" rIns="0" bIns="45720" rtlCol="0" anchor="t">
            <a:normAutofit fontScale="92500" lnSpcReduction="10000"/>
          </a:bodyPr>
          <a:lstStyle/>
          <a:p>
            <a:pPr>
              <a:buClrTx/>
              <a:buFont typeface="Wingdings" panose="05000000000000000000" pitchFamily="2" charset="2"/>
              <a:buChar char="§"/>
            </a:pPr>
            <a:r>
              <a:rPr lang="en-US" dirty="0">
                <a:solidFill>
                  <a:schemeClr val="tx1"/>
                </a:solidFill>
              </a:rPr>
              <a:t>For general questions, call the front office at: </a:t>
            </a:r>
            <a:r>
              <a:rPr lang="en-US" dirty="0">
                <a:solidFill>
                  <a:srgbClr val="FF0000"/>
                </a:solidFill>
              </a:rPr>
              <a:t>901.416.4540</a:t>
            </a:r>
            <a:endParaRPr lang="en-US" dirty="0">
              <a:solidFill>
                <a:srgbClr val="FF0000"/>
              </a:solidFill>
              <a:cs typeface="Calibri"/>
            </a:endParaRPr>
          </a:p>
          <a:p>
            <a:pPr>
              <a:buClrTx/>
              <a:buFont typeface="Wingdings" panose="05000000000000000000" pitchFamily="2" charset="2"/>
              <a:buChar char="§"/>
            </a:pPr>
            <a:r>
              <a:rPr lang="en-US" dirty="0">
                <a:solidFill>
                  <a:schemeClr val="tx1"/>
                </a:solidFill>
              </a:rPr>
              <a:t>To reach the grade level principal: 901.416.4540 ask for the grade level principal you need. </a:t>
            </a:r>
          </a:p>
          <a:p>
            <a:pPr marL="0" indent="0">
              <a:buClrTx/>
              <a:buNone/>
            </a:pPr>
            <a:r>
              <a:rPr lang="en-US" dirty="0">
                <a:solidFill>
                  <a:srgbClr val="FF0000"/>
                </a:solidFill>
                <a:cs typeface="Calibri"/>
              </a:rPr>
              <a:t>9</a:t>
            </a:r>
            <a:r>
              <a:rPr lang="en-US" baseline="30000" dirty="0">
                <a:solidFill>
                  <a:srgbClr val="FF0000"/>
                </a:solidFill>
                <a:cs typeface="Calibri"/>
              </a:rPr>
              <a:t>th</a:t>
            </a:r>
            <a:r>
              <a:rPr lang="en-US" dirty="0">
                <a:solidFill>
                  <a:srgbClr val="FF0000"/>
                </a:solidFill>
                <a:cs typeface="Calibri"/>
              </a:rPr>
              <a:t>  Mr. Daniel </a:t>
            </a:r>
            <a:r>
              <a:rPr lang="en-US" dirty="0" err="1">
                <a:solidFill>
                  <a:srgbClr val="FF0000"/>
                </a:solidFill>
                <a:cs typeface="Calibri"/>
              </a:rPr>
              <a:t>Jerden</a:t>
            </a:r>
            <a:r>
              <a:rPr lang="en-US" dirty="0">
                <a:solidFill>
                  <a:srgbClr val="FF0000"/>
                </a:solidFill>
                <a:cs typeface="Calibri"/>
              </a:rPr>
              <a:t>- </a:t>
            </a:r>
            <a:r>
              <a:rPr lang="en-US" dirty="0">
                <a:solidFill>
                  <a:srgbClr val="FF0000"/>
                </a:solidFill>
                <a:cs typeface="Calibri"/>
                <a:hlinkClick r:id="rId2"/>
              </a:rPr>
              <a:t>Jerdend1@scsk12.org</a:t>
            </a:r>
            <a:endParaRPr lang="en-US" dirty="0">
              <a:solidFill>
                <a:srgbClr val="FF0000"/>
              </a:solidFill>
              <a:cs typeface="Calibri"/>
            </a:endParaRPr>
          </a:p>
          <a:p>
            <a:pPr marL="0" indent="0">
              <a:buClrTx/>
              <a:buNone/>
            </a:pPr>
            <a:r>
              <a:rPr lang="en-US" dirty="0">
                <a:solidFill>
                  <a:srgbClr val="FF0000"/>
                </a:solidFill>
                <a:cs typeface="Calibri"/>
              </a:rPr>
              <a:t>10th- Chanda Crenshaw- </a:t>
            </a:r>
            <a:r>
              <a:rPr lang="en-US" dirty="0">
                <a:solidFill>
                  <a:srgbClr val="FF0000"/>
                </a:solidFill>
                <a:cs typeface="Calibri"/>
                <a:hlinkClick r:id="rId3"/>
              </a:rPr>
              <a:t>Crenshawcr@scsk12.org</a:t>
            </a:r>
            <a:endParaRPr lang="en-US" dirty="0">
              <a:solidFill>
                <a:srgbClr val="FF0000"/>
              </a:solidFill>
              <a:cs typeface="Calibri"/>
            </a:endParaRPr>
          </a:p>
          <a:p>
            <a:pPr marL="0" indent="0">
              <a:buClrTx/>
              <a:buNone/>
            </a:pPr>
            <a:r>
              <a:rPr lang="en-US" dirty="0">
                <a:solidFill>
                  <a:srgbClr val="FF0000"/>
                </a:solidFill>
                <a:cs typeface="Calibri"/>
              </a:rPr>
              <a:t>11th- Dr. Mario Watkins- </a:t>
            </a:r>
            <a:r>
              <a:rPr lang="en-US" dirty="0">
                <a:solidFill>
                  <a:srgbClr val="FF0000"/>
                </a:solidFill>
                <a:cs typeface="Calibri"/>
                <a:hlinkClick r:id="rId4"/>
              </a:rPr>
              <a:t>Watkinsm1@scsk12.org</a:t>
            </a:r>
            <a:endParaRPr lang="en-US" dirty="0">
              <a:solidFill>
                <a:srgbClr val="FF0000"/>
              </a:solidFill>
              <a:cs typeface="Calibri"/>
            </a:endParaRPr>
          </a:p>
          <a:p>
            <a:pPr marL="0" indent="0">
              <a:buClrTx/>
              <a:buNone/>
            </a:pPr>
            <a:r>
              <a:rPr lang="en-US" dirty="0">
                <a:solidFill>
                  <a:srgbClr val="FF0000"/>
                </a:solidFill>
                <a:cs typeface="Calibri"/>
              </a:rPr>
              <a:t>12</a:t>
            </a:r>
            <a:r>
              <a:rPr lang="en-US" baseline="30000" dirty="0">
                <a:solidFill>
                  <a:srgbClr val="FF0000"/>
                </a:solidFill>
                <a:cs typeface="Calibri"/>
              </a:rPr>
              <a:t>th</a:t>
            </a:r>
            <a:r>
              <a:rPr lang="en-US" dirty="0">
                <a:solidFill>
                  <a:srgbClr val="FF0000"/>
                </a:solidFill>
                <a:cs typeface="Calibri"/>
              </a:rPr>
              <a:t> - Mr. Josh Beard- </a:t>
            </a:r>
            <a:r>
              <a:rPr lang="en-US" dirty="0">
                <a:solidFill>
                  <a:srgbClr val="FF0000"/>
                </a:solidFill>
                <a:cs typeface="Calibri"/>
                <a:hlinkClick r:id="rId5"/>
              </a:rPr>
              <a:t>beardj1@scsk12.org</a:t>
            </a:r>
            <a:endParaRPr lang="en-US" dirty="0">
              <a:solidFill>
                <a:srgbClr val="FF0000"/>
              </a:solidFill>
              <a:cs typeface="Calibri"/>
            </a:endParaRPr>
          </a:p>
          <a:p>
            <a:pPr>
              <a:buClrTx/>
              <a:buFont typeface="Wingdings" panose="05000000000000000000" pitchFamily="2" charset="2"/>
              <a:buChar char="§"/>
            </a:pPr>
            <a:r>
              <a:rPr lang="en-US" dirty="0">
                <a:solidFill>
                  <a:schemeClr val="tx1"/>
                </a:solidFill>
              </a:rPr>
              <a:t>To reach the school counselor, 901.416.4540 ask for the  grade level counselor you need. </a:t>
            </a:r>
            <a:endParaRPr lang="en-US" dirty="0">
              <a:solidFill>
                <a:schemeClr val="tx1"/>
              </a:solidFill>
              <a:cs typeface="Calibri"/>
            </a:endParaRPr>
          </a:p>
          <a:p>
            <a:pPr>
              <a:buClrTx/>
              <a:buFont typeface="Wingdings" panose="05000000000000000000" pitchFamily="2" charset="2"/>
              <a:buChar char="§"/>
            </a:pPr>
            <a:r>
              <a:rPr lang="en-US" dirty="0">
                <a:solidFill>
                  <a:schemeClr val="tx1"/>
                </a:solidFill>
              </a:rPr>
              <a:t>To reach your child’s teacher email from </a:t>
            </a:r>
            <a:r>
              <a:rPr lang="en-US" dirty="0" err="1">
                <a:solidFill>
                  <a:schemeClr val="tx1"/>
                </a:solidFill>
              </a:rPr>
              <a:t>Powerschool</a:t>
            </a:r>
            <a:r>
              <a:rPr lang="en-US" dirty="0">
                <a:solidFill>
                  <a:schemeClr val="tx1"/>
                </a:solidFill>
              </a:rPr>
              <a:t>, call the front office or view our staff directory at: </a:t>
            </a:r>
            <a:r>
              <a:rPr lang="en-US" b="0" i="0" dirty="0">
                <a:solidFill>
                  <a:srgbClr val="006621"/>
                </a:solidFill>
                <a:effectLst/>
                <a:latin typeface="Roboto"/>
                <a:ea typeface="Roboto"/>
                <a:cs typeface="Roboto"/>
              </a:rPr>
              <a:t>schools.scsk12.org/</a:t>
            </a:r>
            <a:r>
              <a:rPr lang="en-US" b="0" i="0" dirty="0" err="1">
                <a:solidFill>
                  <a:srgbClr val="006621"/>
                </a:solidFill>
                <a:effectLst/>
                <a:latin typeface="Roboto"/>
                <a:ea typeface="Roboto"/>
                <a:cs typeface="Roboto"/>
              </a:rPr>
              <a:t>cordova-hs</a:t>
            </a:r>
            <a:r>
              <a:rPr lang="en-US" dirty="0">
                <a:solidFill>
                  <a:srgbClr val="006621"/>
                </a:solidFill>
                <a:latin typeface="Roboto"/>
                <a:ea typeface="Roboto"/>
                <a:cs typeface="Roboto"/>
              </a:rPr>
              <a:t> </a:t>
            </a:r>
            <a:endParaRPr lang="en-US" b="0" i="0" dirty="0">
              <a:solidFill>
                <a:srgbClr val="006621"/>
              </a:solidFill>
              <a:effectLst/>
              <a:latin typeface="Roboto" panose="02000000000000000000" pitchFamily="2" charset="0"/>
              <a:ea typeface="Roboto"/>
              <a:cs typeface="Roboto"/>
            </a:endParaRPr>
          </a:p>
          <a:p>
            <a:pPr>
              <a:buClrTx/>
              <a:buFont typeface="Wingdings" panose="05000000000000000000" pitchFamily="2" charset="2"/>
              <a:buChar char="§"/>
            </a:pPr>
            <a:r>
              <a:rPr lang="en-US" dirty="0">
                <a:solidFill>
                  <a:srgbClr val="006621"/>
                </a:solidFill>
                <a:latin typeface="Roboto"/>
                <a:ea typeface="Roboto"/>
                <a:cs typeface="Roboto"/>
              </a:rPr>
              <a:t>Mrs. Harmony Sangster- </a:t>
            </a:r>
            <a:r>
              <a:rPr lang="en-US" dirty="0">
                <a:solidFill>
                  <a:srgbClr val="006621"/>
                </a:solidFill>
                <a:latin typeface="Roboto"/>
                <a:ea typeface="Roboto"/>
                <a:cs typeface="Roboto"/>
                <a:hlinkClick r:id="rId6"/>
              </a:rPr>
              <a:t>sangsterhg@scsk12.org</a:t>
            </a:r>
            <a:r>
              <a:rPr lang="en-US" dirty="0">
                <a:solidFill>
                  <a:srgbClr val="006621"/>
                </a:solidFill>
                <a:latin typeface="Roboto"/>
                <a:ea typeface="Roboto"/>
                <a:cs typeface="Roboto"/>
              </a:rPr>
              <a:t>  901-416-2001</a:t>
            </a:r>
          </a:p>
          <a:p>
            <a:pPr>
              <a:buClrTx/>
              <a:buFont typeface="Wingdings" panose="05000000000000000000" pitchFamily="2" charset="2"/>
              <a:buChar char="§"/>
            </a:pPr>
            <a:endParaRPr lang="en-US" dirty="0">
              <a:solidFill>
                <a:srgbClr val="006621"/>
              </a:solidFill>
              <a:latin typeface="Roboto"/>
              <a:ea typeface="Roboto"/>
              <a:cs typeface="Roboto"/>
            </a:endParaRPr>
          </a:p>
          <a:p>
            <a:pPr>
              <a:buClrTx/>
              <a:buFont typeface="Wingdings" panose="05000000000000000000" pitchFamily="2" charset="2"/>
              <a:buChar char="§"/>
            </a:pPr>
            <a:endParaRPr lang="en-US" dirty="0">
              <a:solidFill>
                <a:srgbClr val="006621"/>
              </a:solidFill>
              <a:latin typeface="Roboto"/>
              <a:ea typeface="Roboto"/>
              <a:cs typeface="Roboto"/>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a:p>
        </p:txBody>
      </p:sp>
    </p:spTree>
    <p:extLst>
      <p:ext uri="{BB962C8B-B14F-4D97-AF65-F5344CB8AC3E}">
        <p14:creationId xmlns:p14="http://schemas.microsoft.com/office/powerpoint/2010/main" val="2621130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Additional Resources </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a:latin typeface="Arial" panose="020B0604020202020204" pitchFamily="34" charset="0"/>
                <a:cs typeface="Arial" panose="020B0604020202020204" pitchFamily="34" charset="0"/>
              </a:rPr>
              <a:t>Student Code of conduct </a:t>
            </a:r>
            <a:r>
              <a:rPr lang="en-US">
                <a:hlinkClick r:id="rId3"/>
              </a:rPr>
              <a:t>Memphis-Shelby County Schools (scsk12.org)</a:t>
            </a:r>
            <a:endParaRPr lang="en-US">
              <a:latin typeface="Arial" panose="020B0604020202020204" pitchFamily="34" charset="0"/>
              <a:cs typeface="Arial" panose="020B0604020202020204" pitchFamily="34" charset="0"/>
            </a:endParaRPr>
          </a:p>
          <a:p>
            <a:pPr>
              <a:buClrTx/>
              <a:buFont typeface="Wingdings" panose="05000000000000000000" pitchFamily="2" charset="2"/>
              <a:buChar char="§"/>
            </a:pPr>
            <a:r>
              <a:rPr lang="en-US">
                <a:latin typeface="Arial" panose="020B0604020202020204" pitchFamily="34" charset="0"/>
                <a:cs typeface="Arial" panose="020B0604020202020204" pitchFamily="34" charset="0"/>
              </a:rPr>
              <a:t>Curriculum guides </a:t>
            </a:r>
            <a:r>
              <a:rPr lang="en-US">
                <a:hlinkClick r:id="rId3"/>
              </a:rPr>
              <a:t>Memphis-Shelby County Schools (scsk12.org)</a:t>
            </a:r>
            <a:endParaRPr lang="en-US"/>
          </a:p>
          <a:p>
            <a:pPr>
              <a:buClrTx/>
              <a:buFont typeface="Wingdings" panose="05000000000000000000" pitchFamily="2" charset="2"/>
              <a:buChar char="§"/>
            </a:pPr>
            <a:r>
              <a:rPr lang="en-US">
                <a:latin typeface="Arial" panose="020B0604020202020204" pitchFamily="34" charset="0"/>
                <a:cs typeface="Arial" panose="020B0604020202020204" pitchFamily="34" charset="0"/>
              </a:rPr>
              <a:t>Full SIP/Family Engagement plan and Parent Compact </a:t>
            </a:r>
            <a:r>
              <a:rPr lang="en-US" b="0" i="0">
                <a:solidFill>
                  <a:srgbClr val="006621"/>
                </a:solidFill>
                <a:effectLst/>
                <a:latin typeface="Roboto" panose="020B0604020202020204" pitchFamily="2" charset="0"/>
              </a:rPr>
              <a:t>schools.scsk12.org/</a:t>
            </a:r>
            <a:r>
              <a:rPr lang="en-US" b="0" i="0" err="1">
                <a:solidFill>
                  <a:srgbClr val="006621"/>
                </a:solidFill>
                <a:effectLst/>
                <a:latin typeface="Roboto" panose="020B0604020202020204" pitchFamily="2" charset="0"/>
              </a:rPr>
              <a:t>cordova-hs</a:t>
            </a:r>
            <a:endParaRPr lang="en-US">
              <a:latin typeface="Arial" panose="020B0604020202020204" pitchFamily="34" charset="0"/>
              <a:cs typeface="Arial" panose="020B0604020202020204" pitchFamily="34" charset="0"/>
            </a:endParaRPr>
          </a:p>
          <a:p>
            <a:pPr>
              <a:buClrTx/>
              <a:buFont typeface="Wingdings" panose="05000000000000000000" pitchFamily="2" charset="2"/>
              <a:buChar char="§"/>
            </a:pPr>
            <a:r>
              <a:rPr lang="en-US">
                <a:latin typeface="Arial" panose="020B0604020202020204" pitchFamily="34" charset="0"/>
                <a:cs typeface="Arial" panose="020B0604020202020204" pitchFamily="34" charset="0"/>
              </a:rPr>
              <a:t>State report card </a:t>
            </a:r>
            <a:r>
              <a:rPr lang="en-US">
                <a:hlinkClick r:id="rId4"/>
              </a:rPr>
              <a:t>https://www.measuretn.gov:444/ReportCard/#/</a:t>
            </a:r>
            <a:r>
              <a:rPr lang="en-US"/>
              <a:t> </a:t>
            </a:r>
          </a:p>
          <a:p>
            <a:pPr marL="0" indent="0">
              <a:buClrTx/>
              <a:buNone/>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a:p>
        </p:txBody>
      </p:sp>
    </p:spTree>
    <p:extLst>
      <p:ext uri="{BB962C8B-B14F-4D97-AF65-F5344CB8AC3E}">
        <p14:creationId xmlns:p14="http://schemas.microsoft.com/office/powerpoint/2010/main" val="74570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1459" y="1304790"/>
            <a:ext cx="10813986" cy="2954655"/>
          </a:xfrm>
          <a:prstGeom prst="rect">
            <a:avLst/>
          </a:prstGeom>
          <a:noFill/>
        </p:spPr>
        <p:txBody>
          <a:bodyPr wrap="none" lIns="91440" tIns="45720" rIns="91440" bIns="45720">
            <a:spAutoFit/>
          </a:bodyPr>
          <a:lstStyle/>
          <a:p>
            <a:pPr algn="ctr"/>
            <a:r>
              <a:rPr lang="en-US" sz="6600" b="1" cap="none" spc="0">
                <a:ln w="22225">
                  <a:solidFill>
                    <a:schemeClr val="accent2"/>
                  </a:solidFill>
                  <a:prstDash val="solid"/>
                </a:ln>
                <a:effectLst/>
                <a:latin typeface="Arial" panose="020B0604020202020204" pitchFamily="34" charset="0"/>
                <a:cs typeface="Arial" panose="020B0604020202020204" pitchFamily="34" charset="0"/>
              </a:rPr>
              <a:t>WE JUST WANT TO SAY…</a:t>
            </a:r>
          </a:p>
          <a:p>
            <a:pPr algn="ctr"/>
            <a:r>
              <a:rPr lang="en-US" sz="120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THANK YOU!</a:t>
            </a:r>
            <a:endParaRPr lang="en-US" sz="12000" b="1" cap="none" spc="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23</a:t>
            </a:fld>
            <a:endParaRPr lang="en-US"/>
          </a:p>
        </p:txBody>
      </p:sp>
    </p:spTree>
    <p:extLst>
      <p:ext uri="{BB962C8B-B14F-4D97-AF65-F5344CB8AC3E}">
        <p14:creationId xmlns:p14="http://schemas.microsoft.com/office/powerpoint/2010/main" val="369257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are we here?</a:t>
            </a:r>
          </a:p>
        </p:txBody>
      </p:sp>
      <p:sp>
        <p:nvSpPr>
          <p:cNvPr id="3" name="Content Placeholder 2"/>
          <p:cNvSpPr>
            <a:spLocks noGrp="1"/>
          </p:cNvSpPr>
          <p:nvPr>
            <p:ph idx="1"/>
          </p:nvPr>
        </p:nvSpPr>
        <p:spPr/>
        <p:txBody>
          <a:bodyPr/>
          <a:lstStyle/>
          <a:p>
            <a:r>
              <a:rPr lang="en-US" sz="3600">
                <a:solidFill>
                  <a:schemeClr val="tx1"/>
                </a:solidFill>
              </a:rPr>
              <a:t>The Every Student Succeeds Act (ESSA) requires that each Title I school hold an annual meeting of Title I families in order to:</a:t>
            </a:r>
          </a:p>
          <a:p>
            <a:pPr lvl="3">
              <a:buFont typeface="Arial" panose="020B0604020202020204" pitchFamily="34" charset="0"/>
              <a:buChar char="•"/>
            </a:pPr>
            <a:r>
              <a:rPr lang="en-US" sz="2400">
                <a:solidFill>
                  <a:schemeClr val="tx1"/>
                </a:solidFill>
              </a:rPr>
              <a:t>inform you of your school’s participation in Title I,</a:t>
            </a:r>
          </a:p>
          <a:p>
            <a:pPr lvl="3">
              <a:buFont typeface="Arial" panose="020B0604020202020204" pitchFamily="34" charset="0"/>
              <a:buChar char="•"/>
            </a:pPr>
            <a:r>
              <a:rPr lang="en-US" sz="2400">
                <a:solidFill>
                  <a:schemeClr val="tx1"/>
                </a:solidFill>
              </a:rPr>
              <a:t>explain the requirements of Title I, and</a:t>
            </a:r>
          </a:p>
          <a:p>
            <a:pPr lvl="3">
              <a:buFont typeface="Arial" panose="020B0604020202020204" pitchFamily="34" charset="0"/>
              <a:buChar char="•"/>
            </a:pPr>
            <a:r>
              <a:rPr lang="en-US" sz="2400">
                <a:solidFill>
                  <a:schemeClr val="tx1"/>
                </a:solidFill>
              </a:rPr>
              <a:t>explain your rights as parents and family members to be involved.</a:t>
            </a:r>
          </a:p>
          <a:p>
            <a:pPr lvl="1"/>
            <a:endParaRPr lang="en-US" sz="3200"/>
          </a:p>
          <a:p>
            <a:pPr lvl="1"/>
            <a:endParaRPr lang="en-US"/>
          </a:p>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a:p>
        </p:txBody>
      </p:sp>
    </p:spTree>
    <p:extLst>
      <p:ext uri="{BB962C8B-B14F-4D97-AF65-F5344CB8AC3E}">
        <p14:creationId xmlns:p14="http://schemas.microsoft.com/office/powerpoint/2010/main" val="290229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Parent and Family Engagement Policy?</a:t>
            </a:r>
          </a:p>
        </p:txBody>
      </p:sp>
      <p:sp>
        <p:nvSpPr>
          <p:cNvPr id="3" name="Content Placeholder 2"/>
          <p:cNvSpPr>
            <a:spLocks noGrp="1"/>
          </p:cNvSpPr>
          <p:nvPr>
            <p:ph idx="1"/>
          </p:nvPr>
        </p:nvSpPr>
        <p:spPr>
          <a:xfrm>
            <a:off x="424873" y="1845734"/>
            <a:ext cx="11508509" cy="4023360"/>
          </a:xfrm>
        </p:spPr>
        <p:txBody>
          <a:bodyPr>
            <a:normAutofit fontScale="92500"/>
          </a:bodyPr>
          <a:lstStyle/>
          <a:p>
            <a:r>
              <a:rPr lang="en-US" sz="3500">
                <a:solidFill>
                  <a:schemeClr val="tx1"/>
                </a:solidFill>
              </a:rPr>
              <a:t>These plans address how the district and school will implement the parent and family engagement requirements of ESSA.  Components should include:</a:t>
            </a:r>
          </a:p>
          <a:p>
            <a:pPr lvl="3">
              <a:buFont typeface="Arial" panose="020B0604020202020204" pitchFamily="34" charset="0"/>
              <a:buChar char="•"/>
            </a:pPr>
            <a:r>
              <a:rPr lang="en-US" sz="2200">
                <a:solidFill>
                  <a:schemeClr val="tx1"/>
                </a:solidFill>
              </a:rPr>
              <a:t>how parents and families can be involved in decision-making and activities; </a:t>
            </a:r>
          </a:p>
          <a:p>
            <a:pPr lvl="3">
              <a:buFont typeface="Arial" panose="020B0604020202020204" pitchFamily="34" charset="0"/>
              <a:buChar char="•"/>
            </a:pPr>
            <a:r>
              <a:rPr lang="en-US" sz="2200">
                <a:solidFill>
                  <a:schemeClr val="tx1"/>
                </a:solidFill>
              </a:rPr>
              <a:t>how parent and family engagement funds are being used;</a:t>
            </a:r>
          </a:p>
          <a:p>
            <a:pPr lvl="3">
              <a:buFont typeface="Arial" panose="020B0604020202020204" pitchFamily="34" charset="0"/>
              <a:buChar char="•"/>
            </a:pPr>
            <a:r>
              <a:rPr lang="en-US" sz="2200">
                <a:solidFill>
                  <a:schemeClr val="tx1"/>
                </a:solidFill>
              </a:rPr>
              <a:t>how information and training will be provided to families; and </a:t>
            </a:r>
          </a:p>
          <a:p>
            <a:pPr lvl="3">
              <a:buFont typeface="Arial" panose="020B0604020202020204" pitchFamily="34" charset="0"/>
              <a:buChar char="•"/>
            </a:pPr>
            <a:r>
              <a:rPr lang="en-US" sz="2200">
                <a:solidFill>
                  <a:schemeClr val="tx1"/>
                </a:solidFill>
              </a:rPr>
              <a:t>how the school will build capacity in families and staff for strong parent and family engagement.</a:t>
            </a:r>
          </a:p>
          <a:p>
            <a:r>
              <a:rPr lang="en-US" sz="3500">
                <a:solidFill>
                  <a:schemeClr val="tx1"/>
                </a:solidFill>
              </a:rPr>
              <a:t>You, as a Title I parent or family member, have the right to be involved in the development of these plans.</a:t>
            </a:r>
          </a:p>
          <a:p>
            <a:pPr lvl="1"/>
            <a:endParaRPr lang="en-US" sz="3000"/>
          </a:p>
          <a:p>
            <a:pPr lvl="1"/>
            <a:endParaRPr lang="en-US" sz="3000"/>
          </a:p>
          <a:p>
            <a:pPr lvl="1"/>
            <a:endParaRPr lang="en-US"/>
          </a:p>
          <a:p>
            <a:pPr lvl="1"/>
            <a:endParaRPr lang="en-US"/>
          </a:p>
          <a:p>
            <a:pPr lvl="1"/>
            <a:endParaRPr lang="en-US"/>
          </a:p>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a:p>
        </p:txBody>
      </p:sp>
    </p:spTree>
    <p:extLst>
      <p:ext uri="{BB962C8B-B14F-4D97-AF65-F5344CB8AC3E}">
        <p14:creationId xmlns:p14="http://schemas.microsoft.com/office/powerpoint/2010/main" val="411497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82" y="286603"/>
            <a:ext cx="11228670" cy="1450757"/>
          </a:xfrm>
        </p:spPr>
        <p:txBody>
          <a:bodyPr/>
          <a:lstStyle/>
          <a:p>
            <a:r>
              <a:rPr lang="en-US"/>
              <a:t>What is parent and family engagement?</a:t>
            </a:r>
            <a:br>
              <a:rPr lang="en-US"/>
            </a:br>
            <a:r>
              <a:rPr lang="en-US"/>
              <a:t>What are the requirements?</a:t>
            </a:r>
          </a:p>
        </p:txBody>
      </p:sp>
      <p:sp>
        <p:nvSpPr>
          <p:cNvPr id="3" name="Content Placeholder 2"/>
          <p:cNvSpPr>
            <a:spLocks noGrp="1"/>
          </p:cNvSpPr>
          <p:nvPr>
            <p:ph idx="1"/>
          </p:nvPr>
        </p:nvSpPr>
        <p:spPr>
          <a:xfrm>
            <a:off x="452582" y="1903398"/>
            <a:ext cx="11228671" cy="3153794"/>
          </a:xfrm>
        </p:spPr>
        <p:txBody>
          <a:bodyPr>
            <a:noAutofit/>
          </a:bodyPr>
          <a:lstStyle/>
          <a:p>
            <a:pPr>
              <a:buClrTx/>
              <a:buFont typeface="Wingdings" panose="05000000000000000000" pitchFamily="2" charset="2"/>
              <a:buChar char="§"/>
            </a:pPr>
            <a:r>
              <a:rPr lang="en-US" sz="2200">
                <a:solidFill>
                  <a:schemeClr val="tx1"/>
                </a:solidFill>
                <a:latin typeface="Arial" panose="020B0604020202020204" pitchFamily="34" charset="0"/>
                <a:cs typeface="Arial" panose="020B0604020202020204" pitchFamily="34" charset="0"/>
              </a:rPr>
              <a:t>Family engagement is a </a:t>
            </a:r>
            <a:r>
              <a:rPr lang="en-US" sz="2200" b="1">
                <a:solidFill>
                  <a:schemeClr val="tx1"/>
                </a:solidFill>
                <a:latin typeface="Arial" panose="020B0604020202020204" pitchFamily="34" charset="0"/>
                <a:cs typeface="Arial" panose="020B0604020202020204" pitchFamily="34" charset="0"/>
              </a:rPr>
              <a:t>shared responsibility </a:t>
            </a:r>
            <a:r>
              <a:rPr lang="en-US" sz="2200">
                <a:solidFill>
                  <a:schemeClr val="tx1"/>
                </a:solidFill>
                <a:latin typeface="Arial" panose="020B0604020202020204" pitchFamily="34" charset="0"/>
                <a:cs typeface="Arial" panose="020B0604020202020204" pitchFamily="34" charset="0"/>
              </a:rPr>
              <a:t>in which schools and other community agencies and organizations are committed to reaching out to engage families in meaningful ways and in which families are committed to actively supporting their children's learning and development.</a:t>
            </a:r>
          </a:p>
          <a:p>
            <a:pPr>
              <a:buClrTx/>
              <a:buFont typeface="Wingdings" panose="05000000000000000000" pitchFamily="2" charset="2"/>
              <a:buChar char="§"/>
            </a:pPr>
            <a:r>
              <a:rPr lang="en-US" sz="2200">
                <a:solidFill>
                  <a:schemeClr val="tx1"/>
                </a:solidFill>
                <a:latin typeface="Arial" panose="020B0604020202020204" pitchFamily="34" charset="0"/>
                <a:cs typeface="Arial" panose="020B0604020202020204" pitchFamily="34" charset="0"/>
              </a:rPr>
              <a:t>Family engagement is </a:t>
            </a:r>
            <a:r>
              <a:rPr lang="en-US" sz="2200" b="1">
                <a:solidFill>
                  <a:schemeClr val="tx1"/>
                </a:solidFill>
                <a:latin typeface="Arial" panose="020B0604020202020204" pitchFamily="34" charset="0"/>
                <a:cs typeface="Arial" panose="020B0604020202020204" pitchFamily="34" charset="0"/>
              </a:rPr>
              <a:t>continuous</a:t>
            </a:r>
            <a:r>
              <a:rPr lang="en-US" sz="2200">
                <a:solidFill>
                  <a:schemeClr val="tx1"/>
                </a:solidFill>
                <a:latin typeface="Arial" panose="020B0604020202020204" pitchFamily="34" charset="0"/>
                <a:cs typeface="Arial" panose="020B0604020202020204" pitchFamily="34" charset="0"/>
              </a:rPr>
              <a:t> across a child’s life and entails enduring commitment but changing family roles as children mature into young adulthood.</a:t>
            </a:r>
          </a:p>
          <a:p>
            <a:pPr>
              <a:buClrTx/>
              <a:buFont typeface="Wingdings" panose="05000000000000000000" pitchFamily="2" charset="2"/>
              <a:buChar char="§"/>
            </a:pPr>
            <a:r>
              <a:rPr lang="en-US" sz="2200">
                <a:solidFill>
                  <a:schemeClr val="tx1"/>
                </a:solidFill>
                <a:latin typeface="Arial" panose="020B0604020202020204" pitchFamily="34" charset="0"/>
                <a:cs typeface="Arial" panose="020B0604020202020204" pitchFamily="34" charset="0"/>
              </a:rPr>
              <a:t>Effective family engagement cuts across and reinforces learning in the </a:t>
            </a:r>
            <a:r>
              <a:rPr lang="en-US" sz="2200" b="1">
                <a:solidFill>
                  <a:schemeClr val="tx1"/>
                </a:solidFill>
                <a:latin typeface="Arial" panose="020B0604020202020204" pitchFamily="34" charset="0"/>
                <a:cs typeface="Arial" panose="020B0604020202020204" pitchFamily="34" charset="0"/>
              </a:rPr>
              <a:t>multiple settings </a:t>
            </a:r>
            <a:r>
              <a:rPr lang="en-US" sz="2200">
                <a:solidFill>
                  <a:schemeClr val="tx1"/>
                </a:solidFill>
                <a:latin typeface="Arial" panose="020B0604020202020204" pitchFamily="34" charset="0"/>
                <a:cs typeface="Arial" panose="020B0604020202020204" pitchFamily="34" charset="0"/>
              </a:rPr>
              <a:t>where children learn – at home, in pre-kindergarten programs, in school, in after-school programs, in faith-based institutions, and in the community.</a:t>
            </a:r>
          </a:p>
        </p:txBody>
      </p:sp>
      <p:sp>
        <p:nvSpPr>
          <p:cNvPr id="5" name="Slide Number Placeholder 4"/>
          <p:cNvSpPr>
            <a:spLocks noGrp="1"/>
          </p:cNvSpPr>
          <p:nvPr>
            <p:ph type="sldNum" sz="quarter" idx="12"/>
          </p:nvPr>
        </p:nvSpPr>
        <p:spPr/>
        <p:txBody>
          <a:bodyPr/>
          <a:lstStyle/>
          <a:p>
            <a:fld id="{4FAB73BC-B049-4115-A692-8D63A059BFB8}" type="slidenum">
              <a:rPr lang="en-US" smtClean="0"/>
              <a:pPr/>
              <a:t>5</a:t>
            </a:fld>
            <a:endParaRPr lang="en-US"/>
          </a:p>
        </p:txBody>
      </p:sp>
      <p:sp>
        <p:nvSpPr>
          <p:cNvPr id="4" name="TextBox 3"/>
          <p:cNvSpPr txBox="1"/>
          <p:nvPr/>
        </p:nvSpPr>
        <p:spPr>
          <a:xfrm>
            <a:off x="317241" y="5831633"/>
            <a:ext cx="10338318"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Source: The National Association for Family, School, and Community Engagement (</a:t>
            </a:r>
            <a:r>
              <a:rPr lang="en-US" sz="1400">
                <a:latin typeface="Arial" panose="020B0604020202020204" pitchFamily="34" charset="0"/>
                <a:cs typeface="Arial" panose="020B0604020202020204" pitchFamily="34" charset="0"/>
                <a:hlinkClick r:id="rId3"/>
              </a:rPr>
              <a:t>https://nafsce.site-ym.com/page/definition</a:t>
            </a:r>
            <a:r>
              <a:rPr lang="en-US" sz="14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147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is parent and family engagement funded?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a:solidFill>
                  <a:schemeClr val="tx1"/>
                </a:solidFill>
              </a:rPr>
              <a:t>Any district with a Title I allocation exceeding $500,000 is required by law to set aside 1% of it’s Title I allocation for parent and family engagement.</a:t>
            </a:r>
          </a:p>
          <a:p>
            <a:pPr>
              <a:buFont typeface="Wingdings" panose="05000000000000000000" pitchFamily="2" charset="2"/>
              <a:buChar char="q"/>
            </a:pPr>
            <a:r>
              <a:rPr lang="en-US" sz="2800">
                <a:solidFill>
                  <a:schemeClr val="tx1"/>
                </a:solidFill>
              </a:rPr>
              <a:t>Of that 1%, 10% may be reserved at the district for system-wide initiatives related to parent and family engagement.  The remaining 90% must be allocated to all Title I schools in the district.  </a:t>
            </a:r>
          </a:p>
          <a:p>
            <a:pPr>
              <a:buFont typeface="Wingdings" panose="05000000000000000000" pitchFamily="2" charset="2"/>
              <a:buChar char="q"/>
            </a:pPr>
            <a:r>
              <a:rPr lang="en-US" sz="2800">
                <a:solidFill>
                  <a:schemeClr val="tx1"/>
                </a:solidFill>
              </a:rPr>
              <a:t>You, as Title I parents and family members, have the right to be involved in how this money is spent.</a:t>
            </a:r>
          </a:p>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a:p>
        </p:txBody>
      </p:sp>
    </p:spTree>
    <p:extLst>
      <p:ext uri="{BB962C8B-B14F-4D97-AF65-F5344CB8AC3E}">
        <p14:creationId xmlns:p14="http://schemas.microsoft.com/office/powerpoint/2010/main" val="66404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Training and Events</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In 2024-2025 we received approximately $9000.00 in parent and family engagement funding. We plan to use these funds for:</a:t>
            </a:r>
          </a:p>
          <a:p>
            <a:pPr lvl="3">
              <a:buFont typeface="Arial" panose="020B0604020202020204" pitchFamily="34" charset="0"/>
              <a:buChar char="•"/>
            </a:pPr>
            <a:r>
              <a:rPr lang="en-US" sz="1800" dirty="0">
                <a:solidFill>
                  <a:schemeClr val="tx1"/>
                </a:solidFill>
              </a:rPr>
              <a:t>Parent and Family Engagement Meeting and Events</a:t>
            </a:r>
          </a:p>
          <a:p>
            <a:pPr lvl="4">
              <a:buFont typeface="Courier New" panose="02070309020205020404" pitchFamily="49" charset="0"/>
              <a:buChar char="o"/>
            </a:pPr>
            <a:r>
              <a:rPr lang="en-US" sz="1800" dirty="0">
                <a:solidFill>
                  <a:schemeClr val="tx1"/>
                </a:solidFill>
              </a:rPr>
              <a:t>Quarterly Parent calculator and Writing clinics</a:t>
            </a:r>
          </a:p>
          <a:p>
            <a:pPr lvl="4">
              <a:buFont typeface="Courier New" panose="02070309020205020404" pitchFamily="49" charset="0"/>
              <a:buChar char="o"/>
            </a:pPr>
            <a:r>
              <a:rPr lang="en-US" sz="1800" dirty="0">
                <a:solidFill>
                  <a:schemeClr val="tx1"/>
                </a:solidFill>
              </a:rPr>
              <a:t>Parent Training (available at different points in the school year)</a:t>
            </a:r>
          </a:p>
          <a:p>
            <a:pPr lvl="4">
              <a:buFont typeface="Courier New" panose="02070309020205020404" pitchFamily="49" charset="0"/>
              <a:buChar char="o"/>
            </a:pPr>
            <a:r>
              <a:rPr lang="en-US" sz="1800" dirty="0">
                <a:solidFill>
                  <a:schemeClr val="tx1"/>
                </a:solidFill>
              </a:rPr>
              <a:t>Student/Parent ACT workshops</a:t>
            </a:r>
          </a:p>
          <a:p>
            <a:pPr lvl="3">
              <a:buFont typeface="Arial" panose="020B0604020202020204" pitchFamily="34" charset="0"/>
              <a:buChar char="•"/>
            </a:pPr>
            <a:r>
              <a:rPr lang="en-US" sz="1800" dirty="0">
                <a:solidFill>
                  <a:schemeClr val="tx1"/>
                </a:solidFill>
              </a:rPr>
              <a:t>Materials/Supplies</a:t>
            </a:r>
          </a:p>
          <a:p>
            <a:pPr lvl="4">
              <a:buFont typeface="Courier New" panose="02070309020205020404" pitchFamily="49" charset="0"/>
              <a:buChar char="o"/>
            </a:pPr>
            <a:r>
              <a:rPr lang="en-US" sz="1800" dirty="0">
                <a:solidFill>
                  <a:schemeClr val="tx1"/>
                </a:solidFill>
              </a:rPr>
              <a:t>Flyers</a:t>
            </a:r>
          </a:p>
          <a:p>
            <a:pPr lvl="4">
              <a:buFont typeface="Courier New" panose="02070309020205020404" pitchFamily="49" charset="0"/>
              <a:buChar char="o"/>
            </a:pPr>
            <a:r>
              <a:rPr lang="en-US" sz="1800" dirty="0">
                <a:solidFill>
                  <a:schemeClr val="tx1"/>
                </a:solidFill>
              </a:rPr>
              <a:t>Handouts</a:t>
            </a:r>
          </a:p>
          <a:p>
            <a:pPr lvl="4">
              <a:buFont typeface="Courier New" panose="02070309020205020404" pitchFamily="49" charset="0"/>
              <a:buChar char="o"/>
            </a:pPr>
            <a:r>
              <a:rPr lang="en-US" sz="1800" dirty="0">
                <a:solidFill>
                  <a:schemeClr val="tx1"/>
                </a:solidFill>
              </a:rPr>
              <a:t>Treats</a:t>
            </a:r>
          </a:p>
          <a:p>
            <a:pPr lvl="4">
              <a:buFont typeface="Courier New" panose="02070309020205020404" pitchFamily="49" charset="0"/>
              <a:buChar char="o"/>
            </a:pPr>
            <a:r>
              <a:rPr lang="en-US" sz="1800" dirty="0">
                <a:solidFill>
                  <a:schemeClr val="tx1"/>
                </a:solidFill>
              </a:rPr>
              <a:t>Refreshments</a:t>
            </a:r>
          </a:p>
          <a:p>
            <a:pPr lvl="4">
              <a:buFont typeface="Courier New" panose="02070309020205020404" pitchFamily="49" charset="0"/>
              <a:buChar char="o"/>
            </a:pPr>
            <a:r>
              <a:rPr lang="en-US" sz="1800" dirty="0">
                <a:solidFill>
                  <a:schemeClr val="tx1"/>
                </a:solidFill>
              </a:rPr>
              <a:t>Calculators</a:t>
            </a:r>
          </a:p>
          <a:p>
            <a:pPr lvl="4">
              <a:buFont typeface="Courier New" panose="02070309020205020404" pitchFamily="49" charset="0"/>
              <a:buChar char="o"/>
            </a:pPr>
            <a:r>
              <a:rPr lang="en-US" sz="1800" dirty="0">
                <a:solidFill>
                  <a:schemeClr val="tx1"/>
                </a:solidFill>
              </a:rPr>
              <a:t>Workbooks</a:t>
            </a:r>
          </a:p>
          <a:p>
            <a:pPr lvl="4">
              <a:buFont typeface="Courier New" panose="02070309020205020404" pitchFamily="49" charset="0"/>
              <a:buChar char="o"/>
            </a:pPr>
            <a:endParaRPr lang="en-US" sz="1800" dirty="0">
              <a:solidFill>
                <a:srgbClr val="FF0000"/>
              </a:solidFill>
            </a:endParaRPr>
          </a:p>
          <a:p>
            <a:pPr marL="920750" lvl="4" indent="0">
              <a:buNone/>
            </a:pPr>
            <a:endParaRPr lang="en-US" sz="1800"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a:p>
        </p:txBody>
      </p:sp>
    </p:spTree>
    <p:extLst>
      <p:ext uri="{BB962C8B-B14F-4D97-AF65-F5344CB8AC3E}">
        <p14:creationId xmlns:p14="http://schemas.microsoft.com/office/powerpoint/2010/main" val="301349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School-Parent Compact?</a:t>
            </a:r>
          </a:p>
        </p:txBody>
      </p:sp>
      <p:sp>
        <p:nvSpPr>
          <p:cNvPr id="3" name="Content Placeholder 2"/>
          <p:cNvSpPr>
            <a:spLocks noGrp="1"/>
          </p:cNvSpPr>
          <p:nvPr>
            <p:ph idx="1"/>
          </p:nvPr>
        </p:nvSpPr>
        <p:spPr>
          <a:xfrm>
            <a:off x="480291" y="1845733"/>
            <a:ext cx="11379200" cy="4258183"/>
          </a:xfrm>
        </p:spPr>
        <p:txBody>
          <a:bodyPr>
            <a:normAutofit lnSpcReduction="10000"/>
          </a:bodyPr>
          <a:lstStyle/>
          <a:p>
            <a:r>
              <a:rPr lang="en-US" sz="2400">
                <a:solidFill>
                  <a:schemeClr val="tx1"/>
                </a:solidFill>
              </a:rPr>
              <a:t>A school-parent compact is a written commitment that outlines how the entire school community – teachers, families, and students will share the responsibility for improved academic achievement.</a:t>
            </a:r>
          </a:p>
          <a:p>
            <a:r>
              <a:rPr lang="en-US" sz="2400">
                <a:solidFill>
                  <a:schemeClr val="tx1"/>
                </a:solidFill>
              </a:rPr>
              <a:t>The compact must describe how the school will:</a:t>
            </a:r>
          </a:p>
          <a:p>
            <a:pPr lvl="3">
              <a:buFont typeface="Arial" panose="020B0604020202020204" pitchFamily="34" charset="0"/>
              <a:buChar char="•"/>
            </a:pPr>
            <a:r>
              <a:rPr lang="en-US" sz="1600">
                <a:solidFill>
                  <a:schemeClr val="tx1"/>
                </a:solidFill>
              </a:rPr>
              <a:t>provide high-quality curriculum and instruction;</a:t>
            </a:r>
          </a:p>
          <a:p>
            <a:pPr lvl="3">
              <a:buFont typeface="Arial" panose="020B0604020202020204" pitchFamily="34" charset="0"/>
              <a:buChar char="•"/>
            </a:pPr>
            <a:r>
              <a:rPr lang="en-US" sz="1600">
                <a:solidFill>
                  <a:schemeClr val="tx1"/>
                </a:solidFill>
              </a:rPr>
              <a:t>hold parent-teacher conferences, Twice per school year (Sept, April)</a:t>
            </a:r>
          </a:p>
          <a:p>
            <a:pPr lvl="3">
              <a:buFont typeface="Arial" panose="020B0604020202020204" pitchFamily="34" charset="0"/>
              <a:buChar char="•"/>
            </a:pPr>
            <a:r>
              <a:rPr lang="en-US" sz="1600">
                <a:solidFill>
                  <a:schemeClr val="tx1"/>
                </a:solidFill>
              </a:rPr>
              <a:t>provide parents with reports on their child’s progress;</a:t>
            </a:r>
          </a:p>
          <a:p>
            <a:pPr lvl="3">
              <a:buFont typeface="Arial" panose="020B0604020202020204" pitchFamily="34" charset="0"/>
              <a:buChar char="•"/>
            </a:pPr>
            <a:r>
              <a:rPr lang="en-US" sz="1600">
                <a:solidFill>
                  <a:schemeClr val="tx1"/>
                </a:solidFill>
              </a:rPr>
              <a:t>provide parents reasonable access to staff. </a:t>
            </a:r>
          </a:p>
          <a:p>
            <a:pPr lvl="3">
              <a:buFont typeface="Arial" panose="020B0604020202020204" pitchFamily="34" charset="0"/>
              <a:buChar char="•"/>
            </a:pPr>
            <a:r>
              <a:rPr lang="en-US" sz="1600">
                <a:solidFill>
                  <a:schemeClr val="tx1"/>
                </a:solidFill>
              </a:rPr>
              <a:t>provide parents opportunities to volunteer; and</a:t>
            </a:r>
          </a:p>
          <a:p>
            <a:pPr lvl="3">
              <a:buFont typeface="Arial" panose="020B0604020202020204" pitchFamily="34" charset="0"/>
              <a:buChar char="•"/>
            </a:pPr>
            <a:r>
              <a:rPr lang="en-US" sz="1600">
                <a:solidFill>
                  <a:schemeClr val="tx1"/>
                </a:solidFill>
              </a:rPr>
              <a:t>ensure regular two-way meaningful communication between family members and staff, to the extent practicable, in a language family members can understand.</a:t>
            </a:r>
          </a:p>
          <a:p>
            <a:r>
              <a:rPr lang="en-US" sz="2400">
                <a:solidFill>
                  <a:schemeClr val="tx1"/>
                </a:solidFill>
              </a:rPr>
              <a:t>You, as a Title I parent or family member, have the right to be involved in the development of the compact.</a:t>
            </a:r>
          </a:p>
          <a:p>
            <a:endParaRPr lang="en-US" sz="2400"/>
          </a:p>
          <a:p>
            <a:endParaRPr lang="en-US" sz="2400"/>
          </a:p>
          <a:p>
            <a:pPr lvl="1"/>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8</a:t>
            </a:fld>
            <a:endParaRPr lang="en-US"/>
          </a:p>
        </p:txBody>
      </p:sp>
    </p:spTree>
    <p:extLst>
      <p:ext uri="{BB962C8B-B14F-4D97-AF65-F5344CB8AC3E}">
        <p14:creationId xmlns:p14="http://schemas.microsoft.com/office/powerpoint/2010/main" val="66431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30" y="286603"/>
            <a:ext cx="10476950" cy="1450757"/>
          </a:xfrm>
        </p:spPr>
        <p:txBody>
          <a:bodyPr/>
          <a:lstStyle/>
          <a:p>
            <a:r>
              <a:rPr lang="en-US" dirty="0"/>
              <a:t>How can I be involved? </a:t>
            </a:r>
            <a:r>
              <a:rPr lang="en-US" sz="4000" dirty="0"/>
              <a:t>(Parental Involvement)</a:t>
            </a:r>
            <a:endParaRPr lang="en-US" dirty="0"/>
          </a:p>
        </p:txBody>
      </p:sp>
      <p:sp>
        <p:nvSpPr>
          <p:cNvPr id="3" name="Content Placeholder 2"/>
          <p:cNvSpPr>
            <a:spLocks noGrp="1"/>
          </p:cNvSpPr>
          <p:nvPr>
            <p:ph idx="1"/>
          </p:nvPr>
        </p:nvSpPr>
        <p:spPr>
          <a:xfrm>
            <a:off x="678730" y="1845733"/>
            <a:ext cx="11199591" cy="4368636"/>
          </a:xfrm>
        </p:spPr>
        <p:txBody>
          <a:bodyPr>
            <a:normAutofit lnSpcReduction="10000"/>
          </a:bodyPr>
          <a:lstStyle/>
          <a:p>
            <a:pPr>
              <a:buClrTx/>
              <a:buFont typeface="Wingdings" panose="05000000000000000000" pitchFamily="2" charset="2"/>
              <a:buChar char="§"/>
            </a:pPr>
            <a:r>
              <a:rPr lang="en-US" sz="2600">
                <a:solidFill>
                  <a:schemeClr val="tx1"/>
                </a:solidFill>
                <a:latin typeface="Arial" panose="020B0604020202020204" pitchFamily="34" charset="0"/>
                <a:cs typeface="Arial" panose="020B0604020202020204" pitchFamily="34" charset="0"/>
              </a:rPr>
              <a:t>We need you! Research has proven that family engagement in education has more impact on student achievement than any other factor.</a:t>
            </a:r>
          </a:p>
          <a:p>
            <a:pPr>
              <a:buClrTx/>
              <a:buFont typeface="Wingdings" panose="05000000000000000000" pitchFamily="2" charset="2"/>
              <a:buChar char="§"/>
            </a:pPr>
            <a:r>
              <a:rPr lang="en-US" sz="2600">
                <a:solidFill>
                  <a:schemeClr val="tx1"/>
                </a:solidFill>
                <a:latin typeface="Arial" panose="020B0604020202020204" pitchFamily="34" charset="0"/>
                <a:cs typeface="Arial" panose="020B0604020202020204" pitchFamily="34" charset="0"/>
              </a:rPr>
              <a:t>To get involved with the Parent and Family Engagement Policy</a:t>
            </a:r>
            <a:endParaRPr lang="en-US" sz="2600">
              <a:solidFill>
                <a:srgbClr val="FF0000"/>
              </a:solidFill>
              <a:latin typeface="Arial" panose="020B0604020202020204" pitchFamily="34" charset="0"/>
              <a:cs typeface="Arial" panose="020B0604020202020204" pitchFamily="34" charset="0"/>
            </a:endParaRPr>
          </a:p>
          <a:p>
            <a:pPr>
              <a:buClrTx/>
              <a:buFont typeface="Wingdings" panose="05000000000000000000" pitchFamily="2" charset="2"/>
              <a:buChar char="§"/>
            </a:pPr>
            <a:r>
              <a:rPr lang="en-US" sz="2600">
                <a:solidFill>
                  <a:schemeClr val="tx1"/>
                </a:solidFill>
                <a:latin typeface="Arial" panose="020B0604020202020204" pitchFamily="34" charset="0"/>
                <a:cs typeface="Arial" panose="020B0604020202020204" pitchFamily="34" charset="0"/>
              </a:rPr>
              <a:t>To get involved with the School Parent Compact </a:t>
            </a:r>
          </a:p>
          <a:p>
            <a:pPr>
              <a:buClrTx/>
              <a:buFont typeface="Wingdings" panose="05000000000000000000" pitchFamily="2" charset="2"/>
              <a:buChar char="§"/>
            </a:pPr>
            <a:r>
              <a:rPr lang="en-US" sz="2600">
                <a:solidFill>
                  <a:schemeClr val="tx1"/>
                </a:solidFill>
                <a:latin typeface="Arial" panose="020B0604020202020204" pitchFamily="34" charset="0"/>
                <a:cs typeface="Arial" panose="020B0604020202020204" pitchFamily="34" charset="0"/>
              </a:rPr>
              <a:t>Get involved with Parent Booster</a:t>
            </a:r>
          </a:p>
          <a:p>
            <a:pPr algn="l" rtl="0" fontAlgn="base">
              <a:buFont typeface="Arial" panose="020B0604020202020204" pitchFamily="34" charset="0"/>
              <a:buChar char="•"/>
            </a:pPr>
            <a:r>
              <a:rPr lang="en-US" sz="2600" b="0" i="0" u="none" strike="noStrike">
                <a:solidFill>
                  <a:schemeClr val="tx1"/>
                </a:solidFill>
                <a:effectLst/>
                <a:latin typeface="Arial" panose="020B0604020202020204" pitchFamily="34" charset="0"/>
              </a:rPr>
              <a:t>encouraging attendance;</a:t>
            </a:r>
            <a:r>
              <a:rPr lang="en-US" sz="2600" b="0" i="0">
                <a:solidFill>
                  <a:schemeClr val="tx1"/>
                </a:solidFill>
                <a:effectLst/>
                <a:latin typeface="Arial" panose="020B0604020202020204" pitchFamily="34" charset="0"/>
              </a:rPr>
              <a:t>​</a:t>
            </a:r>
          </a:p>
          <a:p>
            <a:pPr algn="l" rtl="0" fontAlgn="base">
              <a:buFont typeface="Arial" panose="020B0604020202020204" pitchFamily="34" charset="0"/>
              <a:buChar char="•"/>
            </a:pPr>
            <a:r>
              <a:rPr lang="en-US" sz="2600" b="0" i="0" u="none" strike="noStrike">
                <a:solidFill>
                  <a:schemeClr val="tx1"/>
                </a:solidFill>
                <a:effectLst/>
                <a:latin typeface="Arial" panose="020B0604020202020204" pitchFamily="34" charset="0"/>
              </a:rPr>
              <a:t>monitoring grades and schoolwork on an online system or portal;</a:t>
            </a:r>
            <a:r>
              <a:rPr lang="en-US" sz="2600" b="0" i="0">
                <a:solidFill>
                  <a:schemeClr val="tx1"/>
                </a:solidFill>
                <a:effectLst/>
                <a:latin typeface="Arial" panose="020B0604020202020204" pitchFamily="34" charset="0"/>
              </a:rPr>
              <a:t>​</a:t>
            </a:r>
          </a:p>
          <a:p>
            <a:pPr algn="l" rtl="0" fontAlgn="base">
              <a:buFont typeface="Arial" panose="020B0604020202020204" pitchFamily="34" charset="0"/>
              <a:buChar char="•"/>
            </a:pPr>
            <a:r>
              <a:rPr lang="en-US" sz="2600" b="0" i="0" u="none" strike="noStrike">
                <a:solidFill>
                  <a:schemeClr val="tx1"/>
                </a:solidFill>
                <a:effectLst/>
                <a:latin typeface="Arial" panose="020B0604020202020204" pitchFamily="34" charset="0"/>
              </a:rPr>
              <a:t>attending family events and meetings, volunteering time/resources</a:t>
            </a:r>
            <a:r>
              <a:rPr lang="en-US" sz="2600" b="0" i="0">
                <a:solidFill>
                  <a:schemeClr val="tx1"/>
                </a:solidFill>
                <a:effectLst/>
                <a:latin typeface="Arial" panose="020B0604020202020204" pitchFamily="34" charset="0"/>
              </a:rPr>
              <a:t>​</a:t>
            </a:r>
          </a:p>
          <a:p>
            <a:pPr algn="l" rtl="0" fontAlgn="base">
              <a:buFont typeface="Arial" panose="020B0604020202020204" pitchFamily="34" charset="0"/>
              <a:buChar char="•"/>
            </a:pPr>
            <a:r>
              <a:rPr lang="en-US" sz="2600" b="0" i="0" u="none" strike="noStrike">
                <a:solidFill>
                  <a:schemeClr val="tx1"/>
                </a:solidFill>
                <a:effectLst/>
                <a:latin typeface="Arial" panose="020B0604020202020204" pitchFamily="34" charset="0"/>
              </a:rPr>
              <a:t>reading school/classroom newsletters or websites/socia</a:t>
            </a:r>
            <a:r>
              <a:rPr lang="en-US" sz="2600">
                <a:solidFill>
                  <a:schemeClr val="tx1"/>
                </a:solidFill>
                <a:latin typeface="Arial" panose="020B0604020202020204" pitchFamily="34" charset="0"/>
              </a:rPr>
              <a:t>l media</a:t>
            </a:r>
          </a:p>
          <a:p>
            <a:pPr algn="l" rtl="0" fontAlgn="base">
              <a:buFont typeface="Arial" panose="020B0604020202020204" pitchFamily="34" charset="0"/>
              <a:buChar char="•"/>
            </a:pPr>
            <a:endParaRPr lang="en-US">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a:p>
        </p:txBody>
      </p:sp>
    </p:spTree>
    <p:extLst>
      <p:ext uri="{BB962C8B-B14F-4D97-AF65-F5344CB8AC3E}">
        <p14:creationId xmlns:p14="http://schemas.microsoft.com/office/powerpoint/2010/main" val="1558384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1888</Words>
  <Application>Microsoft Office PowerPoint</Application>
  <PresentationFormat>Widescreen</PresentationFormat>
  <Paragraphs>225</Paragraphs>
  <Slides>23</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Courier New</vt:lpstr>
      <vt:lpstr>Roboto</vt:lpstr>
      <vt:lpstr>Wingdings</vt:lpstr>
      <vt:lpstr>Office Theme</vt:lpstr>
      <vt:lpstr>Retrospect</vt:lpstr>
      <vt:lpstr>Cordova High School Annual Title I &amp; Family Engagement Meeting</vt:lpstr>
      <vt:lpstr>Agenda/Sign In </vt:lpstr>
      <vt:lpstr>Why are we here?</vt:lpstr>
      <vt:lpstr>What is a Parent and Family Engagement Policy?</vt:lpstr>
      <vt:lpstr>What is parent and family engagement? What are the requirements?</vt:lpstr>
      <vt:lpstr>How is parent and family engagement funded?</vt:lpstr>
      <vt:lpstr>Parent Training and Events</vt:lpstr>
      <vt:lpstr>What is a School-Parent Compact?</vt:lpstr>
      <vt:lpstr>How can I be involved? (Parental Involvement)</vt:lpstr>
      <vt:lpstr>Reporting Student/Pupil Progress</vt:lpstr>
      <vt:lpstr>Academics/school culture (continued)</vt:lpstr>
      <vt:lpstr>Academics/School Culture</vt:lpstr>
      <vt:lpstr>What are my rights?  (Parent Right to Know) &amp; Teacher Qualifications</vt:lpstr>
      <vt:lpstr>PowerPoint Presentation</vt:lpstr>
      <vt:lpstr>What are our schoolwide program goals?</vt:lpstr>
      <vt:lpstr>What is the SIP?</vt:lpstr>
      <vt:lpstr>What is a Title I school?</vt:lpstr>
      <vt:lpstr>What can Title I funds be used for?</vt:lpstr>
      <vt:lpstr>How does our school use Title I funds?</vt:lpstr>
      <vt:lpstr>English as a Second Language</vt:lpstr>
      <vt:lpstr>Who can I contact for help?</vt:lpstr>
      <vt:lpstr>Additional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as a Second Language</dc:title>
  <dc:creator>ERIN  GUPTA</dc:creator>
  <cp:lastModifiedBy>HARMONY G SANGSTER</cp:lastModifiedBy>
  <cp:revision>6</cp:revision>
  <dcterms:created xsi:type="dcterms:W3CDTF">2023-08-30T16:30:51Z</dcterms:created>
  <dcterms:modified xsi:type="dcterms:W3CDTF">2025-02-21T13:22:44Z</dcterms:modified>
</cp:coreProperties>
</file>