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1" r:id="rId5"/>
    <p:sldId id="260" r:id="rId6"/>
    <p:sldId id="262" r:id="rId7"/>
    <p:sldId id="263" r:id="rId8"/>
    <p:sldId id="264" r:id="rId9"/>
    <p:sldId id="265" r:id="rId10"/>
    <p:sldId id="266" r:id="rId11"/>
    <p:sldId id="278" r:id="rId12"/>
    <p:sldId id="280" r:id="rId13"/>
    <p:sldId id="281" r:id="rId14"/>
    <p:sldId id="282" r:id="rId15"/>
    <p:sldId id="283" r:id="rId16"/>
    <p:sldId id="269" r:id="rId17"/>
    <p:sldId id="267" r:id="rId18"/>
    <p:sldId id="268" r:id="rId19"/>
    <p:sldId id="300" r:id="rId20"/>
    <p:sldId id="301" r:id="rId21"/>
    <p:sldId id="259" r:id="rId22"/>
    <p:sldId id="270" r:id="rId23"/>
    <p:sldId id="272" r:id="rId24"/>
    <p:sldId id="271" r:id="rId25"/>
    <p:sldId id="273" r:id="rId26"/>
    <p:sldId id="274" r:id="rId27"/>
    <p:sldId id="275" r:id="rId28"/>
    <p:sldId id="276" r:id="rId29"/>
    <p:sldId id="277" r:id="rId30"/>
    <p:sldId id="279"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64F3A-29A4-59F9-4465-F32376C97682}" v="12" dt="2024-01-25T15:54:54.043"/>
    <p1510:client id="{4D0F0009-B67E-DCC7-04F1-2F7D7C8CA92E}" v="255" dt="2024-01-25T15:46:56.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92832" autoAdjust="0"/>
  </p:normalViewPr>
  <p:slideViewPr>
    <p:cSldViewPr snapToGrid="0" snapToObjects="1">
      <p:cViewPr varScale="1">
        <p:scale>
          <a:sx n="106" d="100"/>
          <a:sy n="106" d="100"/>
        </p:scale>
        <p:origin x="87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154E-6DF4-6F42-A603-573F863725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32392-C28A-1142-B849-A0C7217FE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E94758-7B19-9C45-BABB-1879FC25523B}"/>
              </a:ext>
            </a:extLst>
          </p:cNvPr>
          <p:cNvSpPr>
            <a:spLocks noGrp="1"/>
          </p:cNvSpPr>
          <p:nvPr>
            <p:ph type="dt" sz="half" idx="10"/>
          </p:nvPr>
        </p:nvSpPr>
        <p:spPr/>
        <p:txBody>
          <a:bodyPr/>
          <a:lstStyle/>
          <a:p>
            <a:fld id="{9F5B765C-AE4F-954F-8901-02BBE0B35708}" type="datetimeFigureOut">
              <a:rPr lang="en-US" smtClean="0"/>
              <a:t>1/30/2024</a:t>
            </a:fld>
            <a:endParaRPr lang="en-US"/>
          </a:p>
        </p:txBody>
      </p:sp>
      <p:sp>
        <p:nvSpPr>
          <p:cNvPr id="5" name="Footer Placeholder 4">
            <a:extLst>
              <a:ext uri="{FF2B5EF4-FFF2-40B4-BE49-F238E27FC236}">
                <a16:creationId xmlns:a16="http://schemas.microsoft.com/office/drawing/2014/main" id="{1CC422C2-7D0B-6A4D-A1FA-D2FF47907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A5F5A-6891-114B-B72A-8740BFEE6F7D}"/>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514247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4F20-9064-B64B-8CE7-E46DCC2A07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DA22B7-83C4-244E-8993-4C4108574A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265CE-8B53-DF44-B87E-43AB20F0BD1C}"/>
              </a:ext>
            </a:extLst>
          </p:cNvPr>
          <p:cNvSpPr>
            <a:spLocks noGrp="1"/>
          </p:cNvSpPr>
          <p:nvPr>
            <p:ph type="dt" sz="half" idx="10"/>
          </p:nvPr>
        </p:nvSpPr>
        <p:spPr/>
        <p:txBody>
          <a:bodyPr/>
          <a:lstStyle/>
          <a:p>
            <a:fld id="{9F5B765C-AE4F-954F-8901-02BBE0B35708}" type="datetimeFigureOut">
              <a:rPr lang="en-US" smtClean="0"/>
              <a:t>1/30/2024</a:t>
            </a:fld>
            <a:endParaRPr lang="en-US"/>
          </a:p>
        </p:txBody>
      </p:sp>
      <p:sp>
        <p:nvSpPr>
          <p:cNvPr id="5" name="Footer Placeholder 4">
            <a:extLst>
              <a:ext uri="{FF2B5EF4-FFF2-40B4-BE49-F238E27FC236}">
                <a16:creationId xmlns:a16="http://schemas.microsoft.com/office/drawing/2014/main" id="{449731EB-FBE7-084F-AC87-96CFF33ED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6FA46-1451-2847-8016-A92D401BE4FA}"/>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837197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6DC10-668F-A34A-8A5C-47F3CFE17C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730623-884A-6B49-A7AB-972C238362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0D4C7-A781-AB44-A28F-EB1BE763C887}"/>
              </a:ext>
            </a:extLst>
          </p:cNvPr>
          <p:cNvSpPr>
            <a:spLocks noGrp="1"/>
          </p:cNvSpPr>
          <p:nvPr>
            <p:ph type="dt" sz="half" idx="10"/>
          </p:nvPr>
        </p:nvSpPr>
        <p:spPr/>
        <p:txBody>
          <a:bodyPr/>
          <a:lstStyle/>
          <a:p>
            <a:fld id="{9F5B765C-AE4F-954F-8901-02BBE0B35708}" type="datetimeFigureOut">
              <a:rPr lang="en-US" smtClean="0"/>
              <a:t>1/30/2024</a:t>
            </a:fld>
            <a:endParaRPr lang="en-US"/>
          </a:p>
        </p:txBody>
      </p:sp>
      <p:sp>
        <p:nvSpPr>
          <p:cNvPr id="5" name="Footer Placeholder 4">
            <a:extLst>
              <a:ext uri="{FF2B5EF4-FFF2-40B4-BE49-F238E27FC236}">
                <a16:creationId xmlns:a16="http://schemas.microsoft.com/office/drawing/2014/main" id="{BD98C024-E111-194E-8AA0-8EFC9847E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65067-7763-1749-A79D-87095DD799FB}"/>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69311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2BFF-BD3E-1740-823F-CEE9177D2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1B8352-6D03-2948-A974-61FA73A53C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41ACA-DBEC-AB41-8811-0215FAC93834}"/>
              </a:ext>
            </a:extLst>
          </p:cNvPr>
          <p:cNvSpPr>
            <a:spLocks noGrp="1"/>
          </p:cNvSpPr>
          <p:nvPr>
            <p:ph type="dt" sz="half" idx="10"/>
          </p:nvPr>
        </p:nvSpPr>
        <p:spPr/>
        <p:txBody>
          <a:bodyPr/>
          <a:lstStyle/>
          <a:p>
            <a:fld id="{9F5B765C-AE4F-954F-8901-02BBE0B35708}" type="datetimeFigureOut">
              <a:rPr lang="en-US" smtClean="0"/>
              <a:t>1/30/2024</a:t>
            </a:fld>
            <a:endParaRPr lang="en-US"/>
          </a:p>
        </p:txBody>
      </p:sp>
      <p:sp>
        <p:nvSpPr>
          <p:cNvPr id="5" name="Footer Placeholder 4">
            <a:extLst>
              <a:ext uri="{FF2B5EF4-FFF2-40B4-BE49-F238E27FC236}">
                <a16:creationId xmlns:a16="http://schemas.microsoft.com/office/drawing/2014/main" id="{8D4C382C-8C03-BE44-9A25-93BB48427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74611-48A9-F542-85E1-0363A565988B}"/>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189348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41EF7-A224-3340-8319-F7DD981A52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CA4A99-B82E-5A48-BFD4-B89CDCA938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384D95-10B4-DE48-B857-ECB889E1C650}"/>
              </a:ext>
            </a:extLst>
          </p:cNvPr>
          <p:cNvSpPr>
            <a:spLocks noGrp="1"/>
          </p:cNvSpPr>
          <p:nvPr>
            <p:ph type="dt" sz="half" idx="10"/>
          </p:nvPr>
        </p:nvSpPr>
        <p:spPr/>
        <p:txBody>
          <a:bodyPr/>
          <a:lstStyle/>
          <a:p>
            <a:fld id="{9F5B765C-AE4F-954F-8901-02BBE0B35708}" type="datetimeFigureOut">
              <a:rPr lang="en-US" smtClean="0"/>
              <a:t>1/30/2024</a:t>
            </a:fld>
            <a:endParaRPr lang="en-US"/>
          </a:p>
        </p:txBody>
      </p:sp>
      <p:sp>
        <p:nvSpPr>
          <p:cNvPr id="5" name="Footer Placeholder 4">
            <a:extLst>
              <a:ext uri="{FF2B5EF4-FFF2-40B4-BE49-F238E27FC236}">
                <a16:creationId xmlns:a16="http://schemas.microsoft.com/office/drawing/2014/main" id="{EDB6CF25-5829-1F4B-A175-29378B38E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E1F28-F5E9-1F4D-A747-BED5E977EBEF}"/>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247411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14B1-9E4B-9A4B-A0FC-DDC424C971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4442DE-D35B-8046-9195-AC8AE0F63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5A91AB-7A77-BF4D-AC5B-5B177535D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009C94-C605-8A4F-AE14-C7B04804D6D7}"/>
              </a:ext>
            </a:extLst>
          </p:cNvPr>
          <p:cNvSpPr>
            <a:spLocks noGrp="1"/>
          </p:cNvSpPr>
          <p:nvPr>
            <p:ph type="dt" sz="half" idx="10"/>
          </p:nvPr>
        </p:nvSpPr>
        <p:spPr/>
        <p:txBody>
          <a:bodyPr/>
          <a:lstStyle/>
          <a:p>
            <a:fld id="{9F5B765C-AE4F-954F-8901-02BBE0B35708}" type="datetimeFigureOut">
              <a:rPr lang="en-US" smtClean="0"/>
              <a:t>1/30/2024</a:t>
            </a:fld>
            <a:endParaRPr lang="en-US"/>
          </a:p>
        </p:txBody>
      </p:sp>
      <p:sp>
        <p:nvSpPr>
          <p:cNvPr id="6" name="Footer Placeholder 5">
            <a:extLst>
              <a:ext uri="{FF2B5EF4-FFF2-40B4-BE49-F238E27FC236}">
                <a16:creationId xmlns:a16="http://schemas.microsoft.com/office/drawing/2014/main" id="{E97D6DAA-C89E-884B-A128-F8E1F71AA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4F6CF-9209-5F46-A702-48DDAC7A2C53}"/>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1012231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DAA-0AFB-B346-840A-6662B39256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1A009-101F-1549-B746-67E92BBC02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0EB487-3272-EB4B-8C59-45154D2C62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F4199F-1F8D-5144-9DB5-42D21DAD72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152C7-3BC7-1A47-B3A5-05A4E46E7E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E479A0-B646-E549-85AB-25B90C8E6956}"/>
              </a:ext>
            </a:extLst>
          </p:cNvPr>
          <p:cNvSpPr>
            <a:spLocks noGrp="1"/>
          </p:cNvSpPr>
          <p:nvPr>
            <p:ph type="dt" sz="half" idx="10"/>
          </p:nvPr>
        </p:nvSpPr>
        <p:spPr/>
        <p:txBody>
          <a:bodyPr/>
          <a:lstStyle/>
          <a:p>
            <a:fld id="{9F5B765C-AE4F-954F-8901-02BBE0B35708}" type="datetimeFigureOut">
              <a:rPr lang="en-US" smtClean="0"/>
              <a:t>1/30/2024</a:t>
            </a:fld>
            <a:endParaRPr lang="en-US"/>
          </a:p>
        </p:txBody>
      </p:sp>
      <p:sp>
        <p:nvSpPr>
          <p:cNvPr id="8" name="Footer Placeholder 7">
            <a:extLst>
              <a:ext uri="{FF2B5EF4-FFF2-40B4-BE49-F238E27FC236}">
                <a16:creationId xmlns:a16="http://schemas.microsoft.com/office/drawing/2014/main" id="{906588FE-7EF2-C742-8F11-A069F1F0D4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FC3551-284B-AB49-AA12-C47454F0F546}"/>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76915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09C9-5C18-DA46-AED4-398126EFB2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AEB5E9-C275-DF4D-A2C9-D8091129777E}"/>
              </a:ext>
            </a:extLst>
          </p:cNvPr>
          <p:cNvSpPr>
            <a:spLocks noGrp="1"/>
          </p:cNvSpPr>
          <p:nvPr>
            <p:ph type="dt" sz="half" idx="10"/>
          </p:nvPr>
        </p:nvSpPr>
        <p:spPr/>
        <p:txBody>
          <a:bodyPr/>
          <a:lstStyle/>
          <a:p>
            <a:fld id="{9F5B765C-AE4F-954F-8901-02BBE0B35708}" type="datetimeFigureOut">
              <a:rPr lang="en-US" smtClean="0"/>
              <a:t>1/30/2024</a:t>
            </a:fld>
            <a:endParaRPr lang="en-US"/>
          </a:p>
        </p:txBody>
      </p:sp>
      <p:sp>
        <p:nvSpPr>
          <p:cNvPr id="4" name="Footer Placeholder 3">
            <a:extLst>
              <a:ext uri="{FF2B5EF4-FFF2-40B4-BE49-F238E27FC236}">
                <a16:creationId xmlns:a16="http://schemas.microsoft.com/office/drawing/2014/main" id="{657D0616-243F-4846-821B-3C7E50684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140272-9D6D-314F-A350-70D8819080EA}"/>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405979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DB8468-0BDA-724E-835B-7B9CD134E6BC}"/>
              </a:ext>
            </a:extLst>
          </p:cNvPr>
          <p:cNvSpPr>
            <a:spLocks noGrp="1"/>
          </p:cNvSpPr>
          <p:nvPr>
            <p:ph type="dt" sz="half" idx="10"/>
          </p:nvPr>
        </p:nvSpPr>
        <p:spPr/>
        <p:txBody>
          <a:bodyPr/>
          <a:lstStyle/>
          <a:p>
            <a:fld id="{9F5B765C-AE4F-954F-8901-02BBE0B35708}" type="datetimeFigureOut">
              <a:rPr lang="en-US" smtClean="0"/>
              <a:t>1/30/2024</a:t>
            </a:fld>
            <a:endParaRPr lang="en-US"/>
          </a:p>
        </p:txBody>
      </p:sp>
      <p:sp>
        <p:nvSpPr>
          <p:cNvPr id="3" name="Footer Placeholder 2">
            <a:extLst>
              <a:ext uri="{FF2B5EF4-FFF2-40B4-BE49-F238E27FC236}">
                <a16:creationId xmlns:a16="http://schemas.microsoft.com/office/drawing/2014/main" id="{2B5775B0-04B7-C04E-84B4-0540498FAD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AAD738-CFFE-F741-8B30-FE3F33C74531}"/>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78357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B3D76-4956-554B-9E51-92309DC92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B2E1CB-D77F-CC49-896C-913EADC6E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AA6504-1360-AB4C-930A-81D46C166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4313F-CAAD-584F-B36C-9DBDD188B6AF}"/>
              </a:ext>
            </a:extLst>
          </p:cNvPr>
          <p:cNvSpPr>
            <a:spLocks noGrp="1"/>
          </p:cNvSpPr>
          <p:nvPr>
            <p:ph type="dt" sz="half" idx="10"/>
          </p:nvPr>
        </p:nvSpPr>
        <p:spPr/>
        <p:txBody>
          <a:bodyPr/>
          <a:lstStyle/>
          <a:p>
            <a:fld id="{9F5B765C-AE4F-954F-8901-02BBE0B35708}" type="datetimeFigureOut">
              <a:rPr lang="en-US" smtClean="0"/>
              <a:t>1/30/2024</a:t>
            </a:fld>
            <a:endParaRPr lang="en-US"/>
          </a:p>
        </p:txBody>
      </p:sp>
      <p:sp>
        <p:nvSpPr>
          <p:cNvPr id="6" name="Footer Placeholder 5">
            <a:extLst>
              <a:ext uri="{FF2B5EF4-FFF2-40B4-BE49-F238E27FC236}">
                <a16:creationId xmlns:a16="http://schemas.microsoft.com/office/drawing/2014/main" id="{396E7A1D-7F5C-C740-BCDA-0C052C594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5A304-ABC9-1642-A4A0-56D805FBA91B}"/>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28527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C350-8443-7B42-908B-E36951E2C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3C2B8-91CF-634C-BBB2-5EFED6DB50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798575-E43C-214A-8227-CA3FCFB28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448C6-96FE-2F4D-B194-56DEB6C9AD52}"/>
              </a:ext>
            </a:extLst>
          </p:cNvPr>
          <p:cNvSpPr>
            <a:spLocks noGrp="1"/>
          </p:cNvSpPr>
          <p:nvPr>
            <p:ph type="dt" sz="half" idx="10"/>
          </p:nvPr>
        </p:nvSpPr>
        <p:spPr/>
        <p:txBody>
          <a:bodyPr/>
          <a:lstStyle/>
          <a:p>
            <a:fld id="{9F5B765C-AE4F-954F-8901-02BBE0B35708}" type="datetimeFigureOut">
              <a:rPr lang="en-US" smtClean="0"/>
              <a:t>1/30/2024</a:t>
            </a:fld>
            <a:endParaRPr lang="en-US"/>
          </a:p>
        </p:txBody>
      </p:sp>
      <p:sp>
        <p:nvSpPr>
          <p:cNvPr id="6" name="Footer Placeholder 5">
            <a:extLst>
              <a:ext uri="{FF2B5EF4-FFF2-40B4-BE49-F238E27FC236}">
                <a16:creationId xmlns:a16="http://schemas.microsoft.com/office/drawing/2014/main" id="{D4634C03-9657-0F4F-8B39-D85307299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88D350-4C46-AF4A-A538-62C9D86896F0}"/>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289755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E2AF0-25E7-F041-882C-25F7A94D5A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F53A22-7CF7-BA4D-B449-2D07C5A622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69D24-27AD-1E45-A46C-255B15739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B765C-AE4F-954F-8901-02BBE0B35708}" type="datetimeFigureOut">
              <a:rPr lang="en-US" smtClean="0"/>
              <a:t>1/30/2024</a:t>
            </a:fld>
            <a:endParaRPr lang="en-US"/>
          </a:p>
        </p:txBody>
      </p:sp>
      <p:sp>
        <p:nvSpPr>
          <p:cNvPr id="5" name="Footer Placeholder 4">
            <a:extLst>
              <a:ext uri="{FF2B5EF4-FFF2-40B4-BE49-F238E27FC236}">
                <a16:creationId xmlns:a16="http://schemas.microsoft.com/office/drawing/2014/main" id="{AAC40E1D-E681-614C-8608-050F03C91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A5A821-016E-7D45-9378-EAEF5B011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67B2B0-0803-1C41-84A9-E5C863C92F9E}" type="slidenum">
              <a:rPr lang="en-US" smtClean="0"/>
              <a:t>‹#›</a:t>
            </a:fld>
            <a:endParaRPr lang="en-US"/>
          </a:p>
        </p:txBody>
      </p:sp>
    </p:spTree>
    <p:extLst>
      <p:ext uri="{BB962C8B-B14F-4D97-AF65-F5344CB8AC3E}">
        <p14:creationId xmlns:p14="http://schemas.microsoft.com/office/powerpoint/2010/main" val="3257296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5.jpg"/><Relationship Id="rId7" Type="http://schemas.openxmlformats.org/officeDocument/2006/relationships/image" Target="../media/image35.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7.jpg"/></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https://ecdn.teacherspayteachers.com/thumbitem/Creative-Curriculum-Wheels-Vocabulary-GUIDED-Edition-10827446-1705596244/original-10827446-3.jpg" TargetMode="External"/><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https://ecdn.teacherspayteachers.com/thumbitem/Creative-Curriculum-Wheels-Vocabulary-GUIDED-Edition-10827446-1705596244/original-10827446-2.jpg" TargetMode="External"/><Relationship Id="rId11" Type="http://schemas.openxmlformats.org/officeDocument/2006/relationships/image" Target="../media/image43.jpeg"/><Relationship Id="rId5" Type="http://schemas.openxmlformats.org/officeDocument/2006/relationships/image" Target="../media/image40.jpeg"/><Relationship Id="rId10" Type="http://schemas.openxmlformats.org/officeDocument/2006/relationships/image" Target="https://ecdn.teacherspayteachers.com/thumbitem/Creative-Curriculum-Wheels-Vocabulary-GUIDED-Edition-10827446-1705596244/original-10827446-4.jpg" TargetMode="External"/><Relationship Id="rId4" Type="http://schemas.openxmlformats.org/officeDocument/2006/relationships/image" Target="../media/image39.jpeg"/><Relationship Id="rId9"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5.png"/><Relationship Id="rId4" Type="http://schemas.openxmlformats.org/officeDocument/2006/relationships/image" Target="../media/image49.png"/><Relationship Id="rId9"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45.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https://ecdn.teacherspayteachers.com/thumbitem/Creative-Curriculum-Wheels-Vocabulary-GUIDED-Edition-10827446-1705596244/original-10827446-2.jpg" TargetMode="External"/><Relationship Id="rId4" Type="http://schemas.openxmlformats.org/officeDocument/2006/relationships/image" Target="../media/image40.jpeg"/><Relationship Id="rId9"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1F05D3-A5A1-E348-A93F-263EB71A8C29}"/>
              </a:ext>
            </a:extLst>
          </p:cNvPr>
          <p:cNvSpPr txBox="1"/>
          <p:nvPr/>
        </p:nvSpPr>
        <p:spPr>
          <a:xfrm>
            <a:off x="-63375" y="304909"/>
            <a:ext cx="8699156" cy="3046988"/>
          </a:xfrm>
          <a:prstGeom prst="rect">
            <a:avLst/>
          </a:prstGeom>
          <a:noFill/>
        </p:spPr>
        <p:txBody>
          <a:bodyPr wrap="square" rtlCol="0">
            <a:spAutoFit/>
          </a:bodyPr>
          <a:lstStyle/>
          <a:p>
            <a:pPr algn="ctr"/>
            <a:r>
              <a:rPr lang="en-US" sz="4800" b="1" u="sng" dirty="0">
                <a:solidFill>
                  <a:schemeClr val="bg1"/>
                </a:solidFill>
                <a:latin typeface="Century Gothic" panose="020B0502020202020204" pitchFamily="34" charset="0"/>
              </a:rPr>
              <a:t>The Coaching Corner</a:t>
            </a:r>
            <a:r>
              <a:rPr lang="en-US" sz="4800" b="1" dirty="0">
                <a:solidFill>
                  <a:schemeClr val="bg1"/>
                </a:solidFill>
                <a:latin typeface="Century Gothic" panose="020B0502020202020204" pitchFamily="34" charset="0"/>
              </a:rPr>
              <a:t>:</a:t>
            </a:r>
          </a:p>
          <a:p>
            <a:pPr algn="ctr"/>
            <a:r>
              <a:rPr lang="en-US" sz="4800" b="1" dirty="0">
                <a:solidFill>
                  <a:schemeClr val="bg1"/>
                </a:solidFill>
                <a:latin typeface="Century Gothic" panose="020B0502020202020204" pitchFamily="34" charset="0"/>
              </a:rPr>
              <a:t>Strategies for Introducing and Exploring </a:t>
            </a:r>
          </a:p>
          <a:p>
            <a:pPr algn="ctr"/>
            <a:r>
              <a:rPr lang="en-US" sz="4800" b="1" dirty="0">
                <a:solidFill>
                  <a:schemeClr val="bg1"/>
                </a:solidFill>
                <a:latin typeface="Century Gothic" panose="020B0502020202020204" pitchFamily="34" charset="0"/>
              </a:rPr>
              <a:t>Letter Bundles</a:t>
            </a:r>
          </a:p>
        </p:txBody>
      </p:sp>
      <p:sp>
        <p:nvSpPr>
          <p:cNvPr id="2" name="TextBox 1">
            <a:extLst>
              <a:ext uri="{FF2B5EF4-FFF2-40B4-BE49-F238E27FC236}">
                <a16:creationId xmlns:a16="http://schemas.microsoft.com/office/drawing/2014/main" id="{283D439B-5E36-A4D4-089C-CFCCF295EBB1}"/>
              </a:ext>
            </a:extLst>
          </p:cNvPr>
          <p:cNvSpPr txBox="1"/>
          <p:nvPr/>
        </p:nvSpPr>
        <p:spPr>
          <a:xfrm>
            <a:off x="3275844" y="4957984"/>
            <a:ext cx="5008077" cy="1815882"/>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Monday, January 29, 2024</a:t>
            </a:r>
          </a:p>
          <a:p>
            <a:pPr algn="ctr"/>
            <a:r>
              <a:rPr lang="en-US" sz="2800" b="1" u="sng" dirty="0">
                <a:solidFill>
                  <a:schemeClr val="bg1"/>
                </a:solidFill>
                <a:latin typeface="Century Gothic" panose="020B0502020202020204" pitchFamily="34" charset="0"/>
              </a:rPr>
              <a:t>Presented by</a:t>
            </a:r>
            <a:r>
              <a:rPr lang="en-US" sz="2800" b="1" dirty="0">
                <a:solidFill>
                  <a:schemeClr val="bg1"/>
                </a:solidFill>
                <a:latin typeface="Century Gothic" panose="020B0502020202020204" pitchFamily="34" charset="0"/>
              </a:rPr>
              <a:t>:</a:t>
            </a:r>
          </a:p>
          <a:p>
            <a:pPr algn="ctr"/>
            <a:r>
              <a:rPr lang="en-US" sz="2800" b="1" dirty="0">
                <a:solidFill>
                  <a:schemeClr val="bg1"/>
                </a:solidFill>
                <a:latin typeface="Century Gothic" panose="020B0502020202020204" pitchFamily="34" charset="0"/>
              </a:rPr>
              <a:t>Latanya Craig</a:t>
            </a:r>
          </a:p>
          <a:p>
            <a:pPr algn="ctr"/>
            <a:r>
              <a:rPr lang="en-US" sz="2800" b="1" dirty="0" err="1">
                <a:solidFill>
                  <a:schemeClr val="bg1"/>
                </a:solidFill>
                <a:latin typeface="Century Gothic" panose="020B0502020202020204" pitchFamily="34" charset="0"/>
              </a:rPr>
              <a:t>Teleka</a:t>
            </a:r>
            <a:r>
              <a:rPr lang="en-US" sz="2800" b="1" dirty="0">
                <a:solidFill>
                  <a:schemeClr val="bg1"/>
                </a:solidFill>
                <a:latin typeface="Century Gothic" panose="020B0502020202020204" pitchFamily="34" charset="0"/>
              </a:rPr>
              <a:t> </a:t>
            </a:r>
            <a:r>
              <a:rPr lang="en-US" sz="2800" b="1" dirty="0" err="1">
                <a:solidFill>
                  <a:schemeClr val="bg1"/>
                </a:solidFill>
                <a:latin typeface="Century Gothic" panose="020B0502020202020204" pitchFamily="34" charset="0"/>
              </a:rPr>
              <a:t>Trezevant</a:t>
            </a:r>
            <a:endParaRPr lang="en-US"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38495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 Rationale</a:t>
            </a:r>
          </a:p>
        </p:txBody>
      </p:sp>
      <p:pic>
        <p:nvPicPr>
          <p:cNvPr id="5" name="Picture 4" descr="A calendar with a list of days and months&#10;&#10;Description automatically generated with medium confidence">
            <a:extLst>
              <a:ext uri="{FF2B5EF4-FFF2-40B4-BE49-F238E27FC236}">
                <a16:creationId xmlns:a16="http://schemas.microsoft.com/office/drawing/2014/main" id="{30A6948B-C879-8B91-B2EA-99542F7659A5}"/>
              </a:ext>
            </a:extLst>
          </p:cNvPr>
          <p:cNvPicPr>
            <a:picLocks noChangeAspect="1"/>
          </p:cNvPicPr>
          <p:nvPr/>
        </p:nvPicPr>
        <p:blipFill>
          <a:blip r:embed="rId3"/>
          <a:stretch>
            <a:fillRect/>
          </a:stretch>
        </p:blipFill>
        <p:spPr>
          <a:xfrm>
            <a:off x="4363770" y="1606245"/>
            <a:ext cx="7220510" cy="5205485"/>
          </a:xfrm>
          <a:prstGeom prst="rect">
            <a:avLst/>
          </a:prstGeom>
        </p:spPr>
      </p:pic>
      <p:sp>
        <p:nvSpPr>
          <p:cNvPr id="6" name="TextBox 5">
            <a:extLst>
              <a:ext uri="{FF2B5EF4-FFF2-40B4-BE49-F238E27FC236}">
                <a16:creationId xmlns:a16="http://schemas.microsoft.com/office/drawing/2014/main" id="{E55835FF-94E1-C031-2FB0-F787146AFBAD}"/>
              </a:ext>
            </a:extLst>
          </p:cNvPr>
          <p:cNvSpPr txBox="1"/>
          <p:nvPr/>
        </p:nvSpPr>
        <p:spPr>
          <a:xfrm>
            <a:off x="377013" y="3239491"/>
            <a:ext cx="3543137" cy="1938992"/>
          </a:xfrm>
          <a:prstGeom prst="rect">
            <a:avLst/>
          </a:prstGeom>
          <a:noFill/>
        </p:spPr>
        <p:txBody>
          <a:bodyPr wrap="square" rtlCol="0">
            <a:spAutoFit/>
          </a:bodyPr>
          <a:lstStyle/>
          <a:p>
            <a:pPr algn="ctr"/>
            <a:r>
              <a:rPr lang="en-US" sz="4000" dirty="0"/>
              <a:t>What is our letter bundle for this week?</a:t>
            </a:r>
          </a:p>
        </p:txBody>
      </p:sp>
    </p:spTree>
    <p:extLst>
      <p:ext uri="{BB962C8B-B14F-4D97-AF65-F5344CB8AC3E}">
        <p14:creationId xmlns:p14="http://schemas.microsoft.com/office/powerpoint/2010/main" val="4154955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CFA408-F25E-0341-8AFA-B8E3A4CE5E8E}"/>
              </a:ext>
            </a:extLst>
          </p:cNvPr>
          <p:cNvSpPr txBox="1"/>
          <p:nvPr/>
        </p:nvSpPr>
        <p:spPr>
          <a:xfrm>
            <a:off x="2209800" y="2551837"/>
            <a:ext cx="7772399" cy="1754326"/>
          </a:xfrm>
          <a:prstGeom prst="rect">
            <a:avLst/>
          </a:prstGeom>
          <a:noFill/>
        </p:spPr>
        <p:txBody>
          <a:bodyPr wrap="square" rtlCol="0">
            <a:spAutoFit/>
          </a:bodyPr>
          <a:lstStyle/>
          <a:p>
            <a:pPr algn="ctr"/>
            <a:r>
              <a:rPr lang="en-US" sz="5400" b="1" dirty="0">
                <a:solidFill>
                  <a:srgbClr val="002060"/>
                </a:solidFill>
                <a:latin typeface="Century Gothic" panose="020B0502020202020204" pitchFamily="34" charset="0"/>
              </a:rPr>
              <a:t>Strategies and </a:t>
            </a:r>
          </a:p>
          <a:p>
            <a:pPr algn="ctr"/>
            <a:r>
              <a:rPr lang="en-US" sz="5400" b="1" dirty="0">
                <a:solidFill>
                  <a:srgbClr val="002060"/>
                </a:solidFill>
                <a:latin typeface="Century Gothic" panose="020B0502020202020204" pitchFamily="34" charset="0"/>
              </a:rPr>
              <a:t>Best Practices</a:t>
            </a:r>
          </a:p>
        </p:txBody>
      </p:sp>
    </p:spTree>
    <p:extLst>
      <p:ext uri="{BB962C8B-B14F-4D97-AF65-F5344CB8AC3E}">
        <p14:creationId xmlns:p14="http://schemas.microsoft.com/office/powerpoint/2010/main" val="2234348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0" y="8442"/>
            <a:ext cx="12192000" cy="1149177"/>
          </a:xfrm>
        </p:spPr>
        <p:txBody>
          <a:bodyPr>
            <a:normAutofit fontScale="90000"/>
          </a:bodyPr>
          <a:lstStyle/>
          <a:p>
            <a:r>
              <a:rPr lang="en-US" b="1" dirty="0">
                <a:solidFill>
                  <a:schemeClr val="bg1"/>
                </a:solidFill>
                <a:latin typeface="Century Gothic" panose="020B0502020202020204" pitchFamily="34" charset="0"/>
              </a:rPr>
              <a:t>Creative Curriculum Letter </a:t>
            </a:r>
            <a:br>
              <a:rPr lang="en-US"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Knowledge Strategies</a:t>
            </a:r>
          </a:p>
        </p:txBody>
      </p:sp>
      <p:sp>
        <p:nvSpPr>
          <p:cNvPr id="8" name="TextBox 7">
            <a:extLst>
              <a:ext uri="{FF2B5EF4-FFF2-40B4-BE49-F238E27FC236}">
                <a16:creationId xmlns:a16="http://schemas.microsoft.com/office/drawing/2014/main" id="{82E14EA0-DABB-D16A-D236-B52FD9761B5D}"/>
              </a:ext>
            </a:extLst>
          </p:cNvPr>
          <p:cNvSpPr txBox="1"/>
          <p:nvPr/>
        </p:nvSpPr>
        <p:spPr>
          <a:xfrm>
            <a:off x="225537" y="2448353"/>
            <a:ext cx="7534563"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3200" dirty="0"/>
              <a:t>Display the alphabet.</a:t>
            </a:r>
          </a:p>
          <a:p>
            <a:pPr marL="285750" indent="-285750">
              <a:buFont typeface="Arial" panose="020B0604020202020204" pitchFamily="34" charset="0"/>
              <a:buChar char="•"/>
            </a:pPr>
            <a:r>
              <a:rPr lang="en-US" sz="3200" dirty="0"/>
              <a:t>Read alphabet books and add them to the library and other interest areas.</a:t>
            </a:r>
          </a:p>
          <a:p>
            <a:pPr marL="285750" indent="-285750">
              <a:buFont typeface="Arial" panose="020B0604020202020204" pitchFamily="34" charset="0"/>
              <a:buChar char="•"/>
            </a:pPr>
            <a:r>
              <a:rPr lang="en-US" sz="3200" dirty="0"/>
              <a:t>Sing the alphabet song and other songs with letter names.</a:t>
            </a:r>
          </a:p>
          <a:p>
            <a:pPr marL="285750" indent="-285750">
              <a:buFont typeface="Arial" panose="020B0604020202020204" pitchFamily="34" charset="0"/>
              <a:buChar char="•"/>
            </a:pPr>
            <a:r>
              <a:rPr lang="en-US" sz="3200" dirty="0"/>
              <a:t>Individualize alphabet instruction, especially during small-group time.</a:t>
            </a:r>
            <a:br>
              <a:rPr lang="en-US" sz="2000" dirty="0">
                <a:latin typeface="Century Gothic"/>
                <a:ea typeface="Calibri"/>
                <a:cs typeface="Calibri"/>
              </a:rPr>
            </a:br>
            <a:r>
              <a:rPr lang="en-US" sz="2000" dirty="0">
                <a:latin typeface="Century Gothic"/>
                <a:ea typeface="Calibri"/>
                <a:cs typeface="Calibri"/>
              </a:rPr>
              <a:t>  </a:t>
            </a:r>
            <a:endParaRPr lang="en-US" sz="2000" dirty="0">
              <a:ea typeface="Calibri"/>
              <a:cs typeface="Calibri"/>
            </a:endParaRPr>
          </a:p>
        </p:txBody>
      </p:sp>
      <p:pic>
        <p:nvPicPr>
          <p:cNvPr id="9" name="Picture 8">
            <a:extLst>
              <a:ext uri="{FF2B5EF4-FFF2-40B4-BE49-F238E27FC236}">
                <a16:creationId xmlns:a16="http://schemas.microsoft.com/office/drawing/2014/main" id="{C88D1E3C-8D50-9990-61CE-3D482BDA0EB7}"/>
              </a:ext>
            </a:extLst>
          </p:cNvPr>
          <p:cNvPicPr>
            <a:picLocks noChangeAspect="1"/>
          </p:cNvPicPr>
          <p:nvPr/>
        </p:nvPicPr>
        <p:blipFill rotWithShape="1">
          <a:blip r:embed="rId3"/>
          <a:srcRect l="65488" t="31124" r="5881" b="33767"/>
          <a:stretch/>
        </p:blipFill>
        <p:spPr>
          <a:xfrm>
            <a:off x="7711440" y="2150280"/>
            <a:ext cx="4328160" cy="4145280"/>
          </a:xfrm>
          <a:prstGeom prst="rect">
            <a:avLst/>
          </a:prstGeom>
        </p:spPr>
      </p:pic>
    </p:spTree>
    <p:extLst>
      <p:ext uri="{BB962C8B-B14F-4D97-AF65-F5344CB8AC3E}">
        <p14:creationId xmlns:p14="http://schemas.microsoft.com/office/powerpoint/2010/main" val="1710978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0" y="8442"/>
            <a:ext cx="12192000" cy="1149177"/>
          </a:xfrm>
        </p:spPr>
        <p:txBody>
          <a:bodyPr>
            <a:normAutofit fontScale="90000"/>
          </a:bodyPr>
          <a:lstStyle/>
          <a:p>
            <a:r>
              <a:rPr lang="en-US" b="1" dirty="0">
                <a:solidFill>
                  <a:schemeClr val="bg1"/>
                </a:solidFill>
                <a:latin typeface="Century Gothic" panose="020B0502020202020204" pitchFamily="34" charset="0"/>
              </a:rPr>
              <a:t>Creative Curriculum Letter </a:t>
            </a:r>
            <a:br>
              <a:rPr lang="en-US"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Knowledge Strategies</a:t>
            </a:r>
          </a:p>
        </p:txBody>
      </p:sp>
      <p:sp>
        <p:nvSpPr>
          <p:cNvPr id="8" name="TextBox 7">
            <a:extLst>
              <a:ext uri="{FF2B5EF4-FFF2-40B4-BE49-F238E27FC236}">
                <a16:creationId xmlns:a16="http://schemas.microsoft.com/office/drawing/2014/main" id="{82E14EA0-DABB-D16A-D236-B52FD9761B5D}"/>
              </a:ext>
            </a:extLst>
          </p:cNvPr>
          <p:cNvSpPr txBox="1"/>
          <p:nvPr/>
        </p:nvSpPr>
        <p:spPr>
          <a:xfrm>
            <a:off x="144056" y="2312551"/>
            <a:ext cx="753456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3200" dirty="0"/>
              <a:t>Encourage sensory exploration of the alphabet.</a:t>
            </a:r>
          </a:p>
          <a:p>
            <a:pPr marL="285750" indent="-285750">
              <a:buFont typeface="Arial" panose="020B0604020202020204" pitchFamily="34" charset="0"/>
              <a:buChar char="•"/>
            </a:pPr>
            <a:r>
              <a:rPr lang="en-US" sz="3200" dirty="0"/>
              <a:t>Provide ample time, materials, and space for children to write throughout the day.</a:t>
            </a:r>
          </a:p>
          <a:p>
            <a:pPr marL="285750" indent="-285750">
              <a:buFont typeface="Arial" panose="020B0604020202020204" pitchFamily="34" charset="0"/>
              <a:buChar char="•"/>
            </a:pPr>
            <a:r>
              <a:rPr lang="en-US" sz="3200" dirty="0"/>
              <a:t>Use children’s names to help them learn alphabet letters and sounds.</a:t>
            </a:r>
          </a:p>
          <a:p>
            <a:pPr marL="285750" indent="-285750">
              <a:buFont typeface="Arial" panose="020B0604020202020204" pitchFamily="34" charset="0"/>
              <a:buChar char="•"/>
            </a:pPr>
            <a:r>
              <a:rPr lang="en-US" sz="3200" dirty="0"/>
              <a:t>Model writing during daily shared writing experiences.</a:t>
            </a:r>
          </a:p>
        </p:txBody>
      </p:sp>
      <p:pic>
        <p:nvPicPr>
          <p:cNvPr id="1026" name="Picture 2" descr="How long does the preschool advantage last? – Early Learning Network">
            <a:extLst>
              <a:ext uri="{FF2B5EF4-FFF2-40B4-BE49-F238E27FC236}">
                <a16:creationId xmlns:a16="http://schemas.microsoft.com/office/drawing/2014/main" id="{8C1D216B-2712-5628-A6C4-D74CC044F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9169" y="2933321"/>
            <a:ext cx="4216905" cy="2372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974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0" y="8442"/>
            <a:ext cx="12192000" cy="1149177"/>
          </a:xfrm>
        </p:spPr>
        <p:txBody>
          <a:bodyPr>
            <a:normAutofit fontScale="90000"/>
          </a:bodyPr>
          <a:lstStyle/>
          <a:p>
            <a:r>
              <a:rPr lang="en-US" b="1" dirty="0">
                <a:solidFill>
                  <a:schemeClr val="bg1"/>
                </a:solidFill>
                <a:latin typeface="Century Gothic" panose="020B0502020202020204" pitchFamily="34" charset="0"/>
              </a:rPr>
              <a:t>Creative Curriculum Letter </a:t>
            </a:r>
            <a:br>
              <a:rPr lang="en-US"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Knowledge Strategies</a:t>
            </a:r>
          </a:p>
        </p:txBody>
      </p:sp>
      <p:sp>
        <p:nvSpPr>
          <p:cNvPr id="3" name="TextBox 2">
            <a:extLst>
              <a:ext uri="{FF2B5EF4-FFF2-40B4-BE49-F238E27FC236}">
                <a16:creationId xmlns:a16="http://schemas.microsoft.com/office/drawing/2014/main" id="{D78BE00B-901E-4B9B-FB88-F1D784E78C3F}"/>
              </a:ext>
            </a:extLst>
          </p:cNvPr>
          <p:cNvSpPr txBox="1"/>
          <p:nvPr/>
        </p:nvSpPr>
        <p:spPr>
          <a:xfrm>
            <a:off x="90536" y="2159000"/>
            <a:ext cx="12101464"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latin typeface="Segoe UI"/>
                <a:ea typeface="Calibri"/>
                <a:cs typeface="Segoe UI"/>
              </a:rPr>
              <a:t>C</a:t>
            </a:r>
            <a:r>
              <a:rPr lang="en-US" sz="2600" dirty="0">
                <a:latin typeface="Century Gothic"/>
                <a:ea typeface="Calibri"/>
                <a:cs typeface="Segoe UI"/>
              </a:rPr>
              <a:t>hildren learn from </a:t>
            </a:r>
            <a:r>
              <a:rPr lang="en-US" sz="2600" u="sng" dirty="0">
                <a:latin typeface="Century Gothic"/>
                <a:ea typeface="Calibri"/>
                <a:cs typeface="Segoe UI"/>
              </a:rPr>
              <a:t>repeated exposure over time </a:t>
            </a:r>
            <a:r>
              <a:rPr lang="en-US" sz="2600" dirty="0">
                <a:latin typeface="Century Gothic"/>
                <a:ea typeface="Calibri"/>
                <a:cs typeface="Segoe UI"/>
              </a:rPr>
              <a:t>and they learn </a:t>
            </a:r>
            <a:r>
              <a:rPr lang="en-US" sz="2600" u="sng" dirty="0">
                <a:latin typeface="Century Gothic"/>
                <a:ea typeface="Calibri"/>
                <a:cs typeface="Segoe UI"/>
              </a:rPr>
              <a:t>at their own pace</a:t>
            </a:r>
            <a:r>
              <a:rPr lang="en-US" sz="2600" dirty="0">
                <a:latin typeface="Century Gothic"/>
                <a:ea typeface="Calibri"/>
                <a:cs typeface="Segoe UI"/>
              </a:rPr>
              <a:t>. It doesn’t always happen in a straight line as we want it to. </a:t>
            </a:r>
            <a:r>
              <a:rPr lang="en-US" sz="2600" b="1" u="sng" dirty="0">
                <a:latin typeface="Century Gothic"/>
                <a:ea typeface="Calibri"/>
                <a:cs typeface="Segoe UI"/>
              </a:rPr>
              <a:t>These are some other strategies that can be used</a:t>
            </a:r>
            <a:r>
              <a:rPr lang="en-US" sz="2600" b="1" dirty="0">
                <a:latin typeface="Century Gothic"/>
                <a:ea typeface="Calibri"/>
                <a:cs typeface="Segoe UI"/>
              </a:rPr>
              <a:t>:</a:t>
            </a:r>
            <a:endParaRPr lang="en-US" sz="2600" b="1" dirty="0">
              <a:latin typeface="Century Gothic"/>
            </a:endParaRPr>
          </a:p>
          <a:p>
            <a:r>
              <a:rPr lang="en-US" sz="1200" dirty="0">
                <a:latin typeface="Century Gothic"/>
                <a:ea typeface="Calibri"/>
                <a:cs typeface="Calibri"/>
              </a:rPr>
              <a:t> </a:t>
            </a:r>
            <a:br>
              <a:rPr lang="en-US" sz="2600" dirty="0">
                <a:latin typeface="Century Gothic"/>
                <a:ea typeface="Calibri"/>
                <a:cs typeface="Calibri"/>
              </a:rPr>
            </a:br>
            <a:r>
              <a:rPr lang="en-US" sz="2600" dirty="0">
                <a:latin typeface="Century Gothic"/>
                <a:ea typeface="Calibri"/>
                <a:cs typeface="Calibri"/>
              </a:rPr>
              <a:t> • repeated and varied exposure and practice</a:t>
            </a:r>
            <a:br>
              <a:rPr lang="en-US" sz="2600" dirty="0">
                <a:latin typeface="Century Gothic"/>
                <a:ea typeface="Calibri"/>
                <a:cs typeface="Calibri"/>
              </a:rPr>
            </a:br>
            <a:r>
              <a:rPr lang="en-US" sz="2600" dirty="0">
                <a:latin typeface="Century Gothic"/>
                <a:ea typeface="Calibri"/>
                <a:cs typeface="Calibri"/>
              </a:rPr>
              <a:t> • drawing attention to the print in the classroom</a:t>
            </a:r>
            <a:br>
              <a:rPr lang="en-US" sz="2600" dirty="0">
                <a:latin typeface="Century Gothic"/>
                <a:ea typeface="Calibri"/>
                <a:cs typeface="Calibri"/>
              </a:rPr>
            </a:br>
            <a:r>
              <a:rPr lang="en-US" sz="2600" dirty="0">
                <a:latin typeface="Century Gothic"/>
                <a:ea typeface="Calibri"/>
                <a:cs typeface="Calibri"/>
              </a:rPr>
              <a:t> • reading and writing the morning message</a:t>
            </a:r>
            <a:br>
              <a:rPr lang="en-US" sz="2600" dirty="0">
                <a:latin typeface="Century Gothic"/>
                <a:ea typeface="Calibri"/>
                <a:cs typeface="Calibri"/>
              </a:rPr>
            </a:br>
            <a:r>
              <a:rPr lang="en-US" sz="2600" dirty="0">
                <a:latin typeface="Century Gothic"/>
                <a:ea typeface="Calibri"/>
                <a:cs typeface="Calibri"/>
              </a:rPr>
              <a:t> • class letters, predictable charts</a:t>
            </a:r>
            <a:br>
              <a:rPr lang="en-US" sz="2600" dirty="0">
                <a:latin typeface="Century Gothic"/>
                <a:ea typeface="Calibri"/>
                <a:cs typeface="Calibri"/>
              </a:rPr>
            </a:br>
            <a:r>
              <a:rPr lang="en-US" sz="2600" dirty="0">
                <a:latin typeface="Century Gothic"/>
                <a:ea typeface="Calibri"/>
                <a:cs typeface="Calibri"/>
              </a:rPr>
              <a:t> • self-initiated writing</a:t>
            </a:r>
            <a:br>
              <a:rPr lang="en-US" sz="2600" dirty="0">
                <a:latin typeface="Century Gothic"/>
                <a:ea typeface="Calibri"/>
                <a:cs typeface="Calibri"/>
              </a:rPr>
            </a:br>
            <a:r>
              <a:rPr lang="en-US" sz="2600" dirty="0">
                <a:latin typeface="Century Gothic"/>
                <a:ea typeface="Calibri"/>
                <a:cs typeface="Calibri"/>
              </a:rPr>
              <a:t> • student-made books</a:t>
            </a:r>
            <a:br>
              <a:rPr lang="en-US" sz="2600" dirty="0">
                <a:latin typeface="Century Gothic"/>
                <a:ea typeface="Calibri"/>
                <a:cs typeface="Calibri"/>
              </a:rPr>
            </a:br>
            <a:r>
              <a:rPr lang="en-US" sz="2600" dirty="0">
                <a:latin typeface="Century Gothic"/>
                <a:ea typeface="Calibri"/>
                <a:cs typeface="Calibri"/>
              </a:rPr>
              <a:t> • class books such as The Letter-Shape Book </a:t>
            </a:r>
            <a:br>
              <a:rPr lang="en-US" sz="2600" dirty="0">
                <a:latin typeface="Century Gothic"/>
                <a:ea typeface="Calibri"/>
                <a:cs typeface="Calibri"/>
              </a:rPr>
            </a:br>
            <a:r>
              <a:rPr lang="en-US" sz="2600" dirty="0">
                <a:latin typeface="Century Gothic"/>
                <a:ea typeface="Calibri"/>
                <a:cs typeface="Calibri"/>
              </a:rPr>
              <a:t> • songs, poems, and games</a:t>
            </a:r>
            <a:br>
              <a:rPr lang="en-US" sz="2000" dirty="0">
                <a:latin typeface="Century Gothic"/>
                <a:ea typeface="Calibri"/>
                <a:cs typeface="Calibri"/>
              </a:rPr>
            </a:br>
            <a:r>
              <a:rPr lang="en-US" sz="2000" dirty="0">
                <a:latin typeface="Century Gothic"/>
                <a:ea typeface="Calibri"/>
                <a:cs typeface="Calibri"/>
              </a:rPr>
              <a:t>  </a:t>
            </a:r>
            <a:endParaRPr lang="en-US" sz="2000" dirty="0">
              <a:ea typeface="Calibri"/>
              <a:cs typeface="Calibri"/>
            </a:endParaRPr>
          </a:p>
        </p:txBody>
      </p:sp>
      <p:pic>
        <p:nvPicPr>
          <p:cNvPr id="4" name="Picture 3">
            <a:extLst>
              <a:ext uri="{FF2B5EF4-FFF2-40B4-BE49-F238E27FC236}">
                <a16:creationId xmlns:a16="http://schemas.microsoft.com/office/drawing/2014/main" id="{3563EDDF-E4DC-EA69-E2E3-EFD75BF8B9FE}"/>
              </a:ext>
            </a:extLst>
          </p:cNvPr>
          <p:cNvPicPr/>
          <p:nvPr/>
        </p:nvPicPr>
        <p:blipFill rotWithShape="1">
          <a:blip r:embed="rId3">
            <a:extLst>
              <a:ext uri="{28A0092B-C50C-407E-A947-70E740481C1C}">
                <a14:useLocalDpi xmlns:a14="http://schemas.microsoft.com/office/drawing/2010/main" val="0"/>
              </a:ext>
            </a:extLst>
          </a:blip>
          <a:srcRect l="45225" t="23699" r="20790" b="25691"/>
          <a:stretch/>
        </p:blipFill>
        <p:spPr bwMode="auto">
          <a:xfrm>
            <a:off x="8455937" y="3630440"/>
            <a:ext cx="3206738" cy="29297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158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CFA408-F25E-0341-8AFA-B8E3A4CE5E8E}"/>
              </a:ext>
            </a:extLst>
          </p:cNvPr>
          <p:cNvSpPr txBox="1"/>
          <p:nvPr/>
        </p:nvSpPr>
        <p:spPr>
          <a:xfrm>
            <a:off x="2209800" y="2136338"/>
            <a:ext cx="7772399" cy="2585323"/>
          </a:xfrm>
          <a:prstGeom prst="rect">
            <a:avLst/>
          </a:prstGeom>
          <a:noFill/>
        </p:spPr>
        <p:txBody>
          <a:bodyPr wrap="square" rtlCol="0">
            <a:spAutoFit/>
          </a:bodyPr>
          <a:lstStyle/>
          <a:p>
            <a:pPr algn="ctr"/>
            <a:r>
              <a:rPr lang="en-US" sz="5400" b="1" dirty="0">
                <a:solidFill>
                  <a:srgbClr val="002060"/>
                </a:solidFill>
                <a:latin typeface="Century Gothic" panose="020B0502020202020204" pitchFamily="34" charset="0"/>
              </a:rPr>
              <a:t>Working with Letter Bundles in Morning Meeting/Message</a:t>
            </a:r>
          </a:p>
        </p:txBody>
      </p:sp>
    </p:spTree>
    <p:extLst>
      <p:ext uri="{BB962C8B-B14F-4D97-AF65-F5344CB8AC3E}">
        <p14:creationId xmlns:p14="http://schemas.microsoft.com/office/powerpoint/2010/main" val="2232841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0" y="-612"/>
            <a:ext cx="11143735" cy="1149177"/>
          </a:xfrm>
        </p:spPr>
        <p:txBody>
          <a:bodyPr/>
          <a:lstStyle/>
          <a:p>
            <a:r>
              <a:rPr lang="en-US" b="1" dirty="0">
                <a:solidFill>
                  <a:schemeClr val="bg1"/>
                </a:solidFill>
                <a:latin typeface="Century Gothic" panose="020B0502020202020204" pitchFamily="34" charset="0"/>
              </a:rPr>
              <a:t>Letter Bundles in the Morning Meeting</a:t>
            </a:r>
          </a:p>
        </p:txBody>
      </p:sp>
      <p:pic>
        <p:nvPicPr>
          <p:cNvPr id="4" name="Picture 3" descr="A puzzle of letters and pictures&#10;&#10;Description automatically generated">
            <a:extLst>
              <a:ext uri="{FF2B5EF4-FFF2-40B4-BE49-F238E27FC236}">
                <a16:creationId xmlns:a16="http://schemas.microsoft.com/office/drawing/2014/main" id="{A3138BE6-A27E-92F5-7FBE-40F1561C0CC5}"/>
              </a:ext>
            </a:extLst>
          </p:cNvPr>
          <p:cNvPicPr>
            <a:picLocks noChangeAspect="1"/>
          </p:cNvPicPr>
          <p:nvPr/>
        </p:nvPicPr>
        <p:blipFill>
          <a:blip r:embed="rId3"/>
          <a:stretch>
            <a:fillRect/>
          </a:stretch>
        </p:blipFill>
        <p:spPr>
          <a:xfrm>
            <a:off x="1246882" y="2704028"/>
            <a:ext cx="3099486" cy="3099486"/>
          </a:xfrm>
          <a:prstGeom prst="rect">
            <a:avLst/>
          </a:prstGeom>
        </p:spPr>
      </p:pic>
      <p:pic>
        <p:nvPicPr>
          <p:cNvPr id="5" name="Picture 4" descr="A group of kids with their thoughts&#10;&#10;Description automatically generated with medium confidence">
            <a:extLst>
              <a:ext uri="{FF2B5EF4-FFF2-40B4-BE49-F238E27FC236}">
                <a16:creationId xmlns:a16="http://schemas.microsoft.com/office/drawing/2014/main" id="{DCC6576C-C2C3-AD7E-BFAE-8855108DA477}"/>
              </a:ext>
            </a:extLst>
          </p:cNvPr>
          <p:cNvPicPr>
            <a:picLocks noChangeAspect="1"/>
          </p:cNvPicPr>
          <p:nvPr/>
        </p:nvPicPr>
        <p:blipFill>
          <a:blip r:embed="rId4"/>
          <a:stretch>
            <a:fillRect/>
          </a:stretch>
        </p:blipFill>
        <p:spPr>
          <a:xfrm>
            <a:off x="6313531" y="2583721"/>
            <a:ext cx="4445000" cy="3340100"/>
          </a:xfrm>
          <a:prstGeom prst="rect">
            <a:avLst/>
          </a:prstGeom>
        </p:spPr>
      </p:pic>
    </p:spTree>
    <p:extLst>
      <p:ext uri="{BB962C8B-B14F-4D97-AF65-F5344CB8AC3E}">
        <p14:creationId xmlns:p14="http://schemas.microsoft.com/office/powerpoint/2010/main" val="214777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0" y="-18719"/>
            <a:ext cx="11143735" cy="1149177"/>
          </a:xfrm>
        </p:spPr>
        <p:txBody>
          <a:bodyPr/>
          <a:lstStyle/>
          <a:p>
            <a:r>
              <a:rPr lang="en-US" b="1" dirty="0">
                <a:solidFill>
                  <a:schemeClr val="bg1"/>
                </a:solidFill>
                <a:latin typeface="Century Gothic" panose="020B0502020202020204" pitchFamily="34" charset="0"/>
              </a:rPr>
              <a:t>Letter Bundles in the Morning Message</a:t>
            </a:r>
          </a:p>
        </p:txBody>
      </p:sp>
      <p:sp>
        <p:nvSpPr>
          <p:cNvPr id="3" name="Content Placeholder 4">
            <a:extLst>
              <a:ext uri="{FF2B5EF4-FFF2-40B4-BE49-F238E27FC236}">
                <a16:creationId xmlns:a16="http://schemas.microsoft.com/office/drawing/2014/main" id="{07EB21DE-0C3D-9E4A-385E-B40E69E68974}"/>
              </a:ext>
            </a:extLst>
          </p:cNvPr>
          <p:cNvSpPr>
            <a:spLocks noGrp="1"/>
          </p:cNvSpPr>
          <p:nvPr>
            <p:ph idx="1"/>
          </p:nvPr>
        </p:nvSpPr>
        <p:spPr>
          <a:xfrm>
            <a:off x="729558" y="2259854"/>
            <a:ext cx="10515600" cy="4351338"/>
          </a:xfrm>
        </p:spPr>
        <p:txBody>
          <a:bodyPr/>
          <a:lstStyle/>
          <a:p>
            <a:pPr marL="0" indent="0" algn="ctr">
              <a:buNone/>
            </a:pPr>
            <a:endParaRPr lang="en-US" dirty="0"/>
          </a:p>
          <a:p>
            <a:pPr marL="0" indent="0" algn="ctr">
              <a:buNone/>
            </a:pPr>
            <a:r>
              <a:rPr lang="en-US" dirty="0"/>
              <a:t>Goo_ morning _oys and _irls,</a:t>
            </a:r>
          </a:p>
          <a:p>
            <a:pPr marL="0" indent="0" algn="ctr">
              <a:buNone/>
            </a:pPr>
            <a:r>
              <a:rPr lang="en-US" dirty="0"/>
              <a:t>Tod</a:t>
            </a:r>
            <a:r>
              <a:rPr lang="en-US" dirty="0">
                <a:highlight>
                  <a:srgbClr val="FFFF00"/>
                </a:highlight>
              </a:rPr>
              <a:t>a</a:t>
            </a:r>
            <a:r>
              <a:rPr lang="en-US" dirty="0"/>
              <a:t>y is Thursd</a:t>
            </a:r>
            <a:r>
              <a:rPr lang="en-US" dirty="0">
                <a:highlight>
                  <a:srgbClr val="FFFF00"/>
                </a:highlight>
              </a:rPr>
              <a:t>a</a:t>
            </a:r>
            <a:r>
              <a:rPr lang="en-US" dirty="0"/>
              <a:t>y, _ebru</a:t>
            </a:r>
            <a:r>
              <a:rPr lang="en-US" dirty="0">
                <a:highlight>
                  <a:srgbClr val="FFFF00"/>
                </a:highlight>
              </a:rPr>
              <a:t>a</a:t>
            </a:r>
            <a:r>
              <a:rPr lang="en-US" dirty="0"/>
              <a:t>ry 1, 2024. </a:t>
            </a:r>
          </a:p>
          <a:p>
            <a:pPr marL="0" indent="0" algn="ctr">
              <a:buNone/>
            </a:pPr>
            <a:r>
              <a:rPr lang="en-US" dirty="0"/>
              <a:t>The we</a:t>
            </a:r>
            <a:r>
              <a:rPr lang="en-US" dirty="0">
                <a:highlight>
                  <a:srgbClr val="FFFF00"/>
                </a:highlight>
              </a:rPr>
              <a:t>a</a:t>
            </a:r>
            <a:r>
              <a:rPr lang="en-US" dirty="0"/>
              <a:t>ther looks _____ </a:t>
            </a:r>
            <a:r>
              <a:rPr lang="en-US" dirty="0">
                <a:highlight>
                  <a:srgbClr val="FFFF00"/>
                </a:highlight>
              </a:rPr>
              <a:t>a</a:t>
            </a:r>
            <a:r>
              <a:rPr lang="en-US" dirty="0"/>
              <a:t>nd feels _______.</a:t>
            </a:r>
          </a:p>
          <a:p>
            <a:pPr marL="0" indent="0" algn="ctr">
              <a:buNone/>
            </a:pPr>
            <a:r>
              <a:rPr lang="en-US" dirty="0"/>
              <a:t>We h</a:t>
            </a:r>
            <a:r>
              <a:rPr lang="en-US" dirty="0">
                <a:highlight>
                  <a:srgbClr val="FFFF00"/>
                </a:highlight>
              </a:rPr>
              <a:t>a</a:t>
            </a:r>
            <a:r>
              <a:rPr lang="en-US" dirty="0"/>
              <a:t>ve been in school ____ d_ys.</a:t>
            </a:r>
          </a:p>
          <a:p>
            <a:pPr marL="0" indent="0" algn="ctr">
              <a:buNone/>
            </a:pPr>
            <a:r>
              <a:rPr lang="en-US" dirty="0"/>
              <a:t>We will focus on the letters Ff, Bb, Dd, </a:t>
            </a:r>
            <a:r>
              <a:rPr lang="en-US" dirty="0">
                <a:highlight>
                  <a:srgbClr val="FFFF00"/>
                </a:highlight>
              </a:rPr>
              <a:t>Aa</a:t>
            </a:r>
            <a:r>
              <a:rPr lang="en-US" dirty="0"/>
              <a:t>, and Gg.</a:t>
            </a:r>
          </a:p>
          <a:p>
            <a:pPr marL="0" indent="0" algn="ctr">
              <a:buNone/>
            </a:pPr>
            <a:endParaRPr lang="en-US" dirty="0"/>
          </a:p>
          <a:p>
            <a:pPr marL="0" indent="0">
              <a:buNone/>
            </a:pPr>
            <a:endParaRPr lang="en-US" dirty="0"/>
          </a:p>
        </p:txBody>
      </p:sp>
      <p:sp>
        <p:nvSpPr>
          <p:cNvPr id="4" name="TextBox 3">
            <a:extLst>
              <a:ext uri="{FF2B5EF4-FFF2-40B4-BE49-F238E27FC236}">
                <a16:creationId xmlns:a16="http://schemas.microsoft.com/office/drawing/2014/main" id="{975186A2-3670-D096-08E5-F29144EAC2FA}"/>
              </a:ext>
            </a:extLst>
          </p:cNvPr>
          <p:cNvSpPr txBox="1"/>
          <p:nvPr/>
        </p:nvSpPr>
        <p:spPr>
          <a:xfrm>
            <a:off x="3316008" y="1659459"/>
            <a:ext cx="2255859" cy="523220"/>
          </a:xfrm>
          <a:prstGeom prst="rect">
            <a:avLst/>
          </a:prstGeom>
          <a:noFill/>
        </p:spPr>
        <p:txBody>
          <a:bodyPr wrap="square" rtlCol="0">
            <a:spAutoFit/>
          </a:bodyPr>
          <a:lstStyle/>
          <a:p>
            <a:pPr algn="ctr"/>
            <a:r>
              <a:rPr lang="en-US" sz="2800" b="1" dirty="0"/>
              <a:t>Ending Sound</a:t>
            </a:r>
          </a:p>
        </p:txBody>
      </p:sp>
      <p:sp>
        <p:nvSpPr>
          <p:cNvPr id="6" name="Arrow: Up 5">
            <a:extLst>
              <a:ext uri="{FF2B5EF4-FFF2-40B4-BE49-F238E27FC236}">
                <a16:creationId xmlns:a16="http://schemas.microsoft.com/office/drawing/2014/main" id="{75C6CC22-16C6-3A9E-577C-12D794F19B59}"/>
              </a:ext>
            </a:extLst>
          </p:cNvPr>
          <p:cNvSpPr/>
          <p:nvPr/>
        </p:nvSpPr>
        <p:spPr>
          <a:xfrm>
            <a:off x="4366260" y="2105504"/>
            <a:ext cx="350520" cy="80159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Bent 6">
            <a:extLst>
              <a:ext uri="{FF2B5EF4-FFF2-40B4-BE49-F238E27FC236}">
                <a16:creationId xmlns:a16="http://schemas.microsoft.com/office/drawing/2014/main" id="{1C2F6736-2B7B-0C71-6500-8D16B6CA9D2F}"/>
              </a:ext>
            </a:extLst>
          </p:cNvPr>
          <p:cNvSpPr/>
          <p:nvPr/>
        </p:nvSpPr>
        <p:spPr>
          <a:xfrm>
            <a:off x="7382762" y="2182679"/>
            <a:ext cx="876300" cy="67754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AE1CEBC0-F786-AD72-A305-230C15695A63}"/>
              </a:ext>
            </a:extLst>
          </p:cNvPr>
          <p:cNvSpPr txBox="1"/>
          <p:nvPr/>
        </p:nvSpPr>
        <p:spPr>
          <a:xfrm>
            <a:off x="8353482" y="2105504"/>
            <a:ext cx="2213610" cy="523220"/>
          </a:xfrm>
          <a:prstGeom prst="rect">
            <a:avLst/>
          </a:prstGeom>
          <a:noFill/>
        </p:spPr>
        <p:txBody>
          <a:bodyPr wrap="square" rtlCol="0">
            <a:spAutoFit/>
          </a:bodyPr>
          <a:lstStyle/>
          <a:p>
            <a:r>
              <a:rPr lang="en-US" sz="2800" b="1" dirty="0"/>
              <a:t>Initial Sound</a:t>
            </a:r>
          </a:p>
        </p:txBody>
      </p:sp>
      <p:sp>
        <p:nvSpPr>
          <p:cNvPr id="9" name="Arrow: Left 8">
            <a:extLst>
              <a:ext uri="{FF2B5EF4-FFF2-40B4-BE49-F238E27FC236}">
                <a16:creationId xmlns:a16="http://schemas.microsoft.com/office/drawing/2014/main" id="{2D3105E2-7598-6D75-8A95-7E7A1E5E01C7}"/>
              </a:ext>
            </a:extLst>
          </p:cNvPr>
          <p:cNvSpPr/>
          <p:nvPr/>
        </p:nvSpPr>
        <p:spPr>
          <a:xfrm>
            <a:off x="8627160" y="4359356"/>
            <a:ext cx="1062990" cy="38862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C7DD209-27D1-82F5-0417-0807ACAEB58A}"/>
              </a:ext>
            </a:extLst>
          </p:cNvPr>
          <p:cNvSpPr txBox="1"/>
          <p:nvPr/>
        </p:nvSpPr>
        <p:spPr>
          <a:xfrm>
            <a:off x="9809052" y="4292056"/>
            <a:ext cx="2213610" cy="523220"/>
          </a:xfrm>
          <a:prstGeom prst="rect">
            <a:avLst/>
          </a:prstGeom>
          <a:noFill/>
        </p:spPr>
        <p:txBody>
          <a:bodyPr wrap="square" rtlCol="0">
            <a:spAutoFit/>
          </a:bodyPr>
          <a:lstStyle/>
          <a:p>
            <a:r>
              <a:rPr lang="en-US" sz="2800" b="1" dirty="0"/>
              <a:t>Medial sound</a:t>
            </a:r>
          </a:p>
        </p:txBody>
      </p:sp>
    </p:spTree>
    <p:extLst>
      <p:ext uri="{BB962C8B-B14F-4D97-AF65-F5344CB8AC3E}">
        <p14:creationId xmlns:p14="http://schemas.microsoft.com/office/powerpoint/2010/main" val="1711375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0" y="-18719"/>
            <a:ext cx="11143735" cy="1149177"/>
          </a:xfrm>
        </p:spPr>
        <p:txBody>
          <a:bodyPr/>
          <a:lstStyle/>
          <a:p>
            <a:r>
              <a:rPr lang="en-US" b="1" dirty="0">
                <a:solidFill>
                  <a:schemeClr val="bg1"/>
                </a:solidFill>
                <a:latin typeface="Century Gothic" panose="020B0502020202020204" pitchFamily="34" charset="0"/>
              </a:rPr>
              <a:t>Letter Bundles in the Morning Message</a:t>
            </a:r>
          </a:p>
        </p:txBody>
      </p:sp>
      <p:pic>
        <p:nvPicPr>
          <p:cNvPr id="12" name="Picture 11" descr="A collage of text on a screen&#10;&#10;Description automatically generated">
            <a:extLst>
              <a:ext uri="{FF2B5EF4-FFF2-40B4-BE49-F238E27FC236}">
                <a16:creationId xmlns:a16="http://schemas.microsoft.com/office/drawing/2014/main" id="{03606081-FBEE-A1EE-2A89-20D1EE43F8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972" y="3506127"/>
            <a:ext cx="5480050" cy="1671955"/>
          </a:xfrm>
          <a:prstGeom prst="rect">
            <a:avLst/>
          </a:prstGeom>
          <a:noFill/>
          <a:ln>
            <a:noFill/>
          </a:ln>
        </p:spPr>
      </p:pic>
      <p:sp>
        <p:nvSpPr>
          <p:cNvPr id="13" name="TextBox 12">
            <a:extLst>
              <a:ext uri="{FF2B5EF4-FFF2-40B4-BE49-F238E27FC236}">
                <a16:creationId xmlns:a16="http://schemas.microsoft.com/office/drawing/2014/main" id="{6DA98F93-BB1A-8A07-F770-FD0714041324}"/>
              </a:ext>
            </a:extLst>
          </p:cNvPr>
          <p:cNvSpPr txBox="1"/>
          <p:nvPr/>
        </p:nvSpPr>
        <p:spPr>
          <a:xfrm>
            <a:off x="2309736" y="2196589"/>
            <a:ext cx="2800350" cy="923330"/>
          </a:xfrm>
          <a:prstGeom prst="rect">
            <a:avLst/>
          </a:prstGeom>
          <a:noFill/>
        </p:spPr>
        <p:txBody>
          <a:bodyPr wrap="square" rtlCol="0">
            <a:spAutoFit/>
          </a:bodyPr>
          <a:lstStyle/>
          <a:p>
            <a:pPr algn="ctr"/>
            <a:r>
              <a:rPr lang="en-US" sz="5400" b="1" dirty="0"/>
              <a:t>Rhyming</a:t>
            </a:r>
          </a:p>
        </p:txBody>
      </p:sp>
      <p:sp>
        <p:nvSpPr>
          <p:cNvPr id="15" name="Arrow: Striped Right 14">
            <a:extLst>
              <a:ext uri="{FF2B5EF4-FFF2-40B4-BE49-F238E27FC236}">
                <a16:creationId xmlns:a16="http://schemas.microsoft.com/office/drawing/2014/main" id="{72EE33F8-5B55-B498-F3A8-96B25CFC4AFD}"/>
              </a:ext>
            </a:extLst>
          </p:cNvPr>
          <p:cNvSpPr/>
          <p:nvPr/>
        </p:nvSpPr>
        <p:spPr>
          <a:xfrm>
            <a:off x="5943475" y="3712611"/>
            <a:ext cx="2114551" cy="909935"/>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8C45874-E226-B1F3-1CE6-219EFAFC7534}"/>
              </a:ext>
            </a:extLst>
          </p:cNvPr>
          <p:cNvSpPr txBox="1"/>
          <p:nvPr/>
        </p:nvSpPr>
        <p:spPr>
          <a:xfrm>
            <a:off x="8382598" y="2837978"/>
            <a:ext cx="3011168" cy="1754326"/>
          </a:xfrm>
          <a:prstGeom prst="rect">
            <a:avLst/>
          </a:prstGeom>
          <a:noFill/>
        </p:spPr>
        <p:txBody>
          <a:bodyPr wrap="square" rtlCol="0">
            <a:spAutoFit/>
          </a:bodyPr>
          <a:lstStyle/>
          <a:p>
            <a:pPr algn="ctr"/>
            <a:r>
              <a:rPr lang="en-US" b="1" dirty="0"/>
              <a:t>Extend this activity. </a:t>
            </a:r>
          </a:p>
          <a:p>
            <a:pPr algn="ctr"/>
            <a:r>
              <a:rPr lang="en-US" b="1" dirty="0"/>
              <a:t>Students can create words that rhyme that begin with a specific letter. Ex. “Tell me a word that rhymes with red that begins with B, D, F, or G.”</a:t>
            </a:r>
          </a:p>
        </p:txBody>
      </p:sp>
    </p:spTree>
    <p:extLst>
      <p:ext uri="{BB962C8B-B14F-4D97-AF65-F5344CB8AC3E}">
        <p14:creationId xmlns:p14="http://schemas.microsoft.com/office/powerpoint/2010/main" val="954269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D88EB76-6C04-0FD3-55ED-CAABB380D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3BE763-14E4-1A8C-941C-1778C2D5071A}"/>
              </a:ext>
            </a:extLst>
          </p:cNvPr>
          <p:cNvSpPr>
            <a:spLocks noGrp="1"/>
          </p:cNvSpPr>
          <p:nvPr>
            <p:ph type="title"/>
          </p:nvPr>
        </p:nvSpPr>
        <p:spPr>
          <a:xfrm>
            <a:off x="0" y="-18719"/>
            <a:ext cx="11143735" cy="1149177"/>
          </a:xfrm>
        </p:spPr>
        <p:txBody>
          <a:bodyPr/>
          <a:lstStyle/>
          <a:p>
            <a:r>
              <a:rPr lang="en-US" b="1" dirty="0">
                <a:solidFill>
                  <a:schemeClr val="bg1"/>
                </a:solidFill>
                <a:latin typeface="Century Gothic" panose="020B0502020202020204" pitchFamily="34" charset="0"/>
              </a:rPr>
              <a:t>Letter Bundles in the Morning Message</a:t>
            </a:r>
          </a:p>
        </p:txBody>
      </p:sp>
      <p:sp>
        <p:nvSpPr>
          <p:cNvPr id="13" name="TextBox 12">
            <a:extLst>
              <a:ext uri="{FF2B5EF4-FFF2-40B4-BE49-F238E27FC236}">
                <a16:creationId xmlns:a16="http://schemas.microsoft.com/office/drawing/2014/main" id="{B7B1EE57-CEB5-8EFF-7E71-0ED37323040F}"/>
              </a:ext>
            </a:extLst>
          </p:cNvPr>
          <p:cNvSpPr txBox="1"/>
          <p:nvPr/>
        </p:nvSpPr>
        <p:spPr>
          <a:xfrm>
            <a:off x="1642986" y="1875120"/>
            <a:ext cx="4383880" cy="923330"/>
          </a:xfrm>
          <a:prstGeom prst="rect">
            <a:avLst/>
          </a:prstGeom>
          <a:noFill/>
        </p:spPr>
        <p:txBody>
          <a:bodyPr wrap="square" lIns="91440" tIns="45720" rIns="91440" bIns="45720" rtlCol="0" anchor="t">
            <a:spAutoFit/>
          </a:bodyPr>
          <a:lstStyle/>
          <a:p>
            <a:pPr algn="ctr"/>
            <a:r>
              <a:rPr lang="en-US" sz="5400" b="1" dirty="0">
                <a:ea typeface="Calibri"/>
                <a:cs typeface="Calibri"/>
              </a:rPr>
              <a:t>Ending Sound</a:t>
            </a:r>
          </a:p>
        </p:txBody>
      </p:sp>
      <p:pic>
        <p:nvPicPr>
          <p:cNvPr id="14" name="Picture 13" descr="A close-up of a chart&#10;&#10;Description automatically generated">
            <a:extLst>
              <a:ext uri="{FF2B5EF4-FFF2-40B4-BE49-F238E27FC236}">
                <a16:creationId xmlns:a16="http://schemas.microsoft.com/office/drawing/2014/main" id="{93D9F3F7-115A-B255-A45B-C535DBC82D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819" y="2994580"/>
            <a:ext cx="5556250" cy="1708150"/>
          </a:xfrm>
          <a:prstGeom prst="rect">
            <a:avLst/>
          </a:prstGeom>
          <a:noFill/>
          <a:ln>
            <a:noFill/>
          </a:ln>
        </p:spPr>
      </p:pic>
      <p:sp>
        <p:nvSpPr>
          <p:cNvPr id="17" name="Arrow: Chevron 16">
            <a:extLst>
              <a:ext uri="{FF2B5EF4-FFF2-40B4-BE49-F238E27FC236}">
                <a16:creationId xmlns:a16="http://schemas.microsoft.com/office/drawing/2014/main" id="{36FCFCCB-C74F-4021-9304-CA1D35668D5A}"/>
              </a:ext>
            </a:extLst>
          </p:cNvPr>
          <p:cNvSpPr/>
          <p:nvPr/>
        </p:nvSpPr>
        <p:spPr>
          <a:xfrm>
            <a:off x="5795264" y="3241875"/>
            <a:ext cx="599980" cy="92333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8" name="Table 17">
            <a:extLst>
              <a:ext uri="{FF2B5EF4-FFF2-40B4-BE49-F238E27FC236}">
                <a16:creationId xmlns:a16="http://schemas.microsoft.com/office/drawing/2014/main" id="{CC974952-C0A3-BC8A-82C0-78F428C41A10}"/>
              </a:ext>
            </a:extLst>
          </p:cNvPr>
          <p:cNvGraphicFramePr>
            <a:graphicFrameLocks noGrp="1"/>
          </p:cNvGraphicFramePr>
          <p:nvPr>
            <p:extLst>
              <p:ext uri="{D42A27DB-BD31-4B8C-83A1-F6EECF244321}">
                <p14:modId xmlns:p14="http://schemas.microsoft.com/office/powerpoint/2010/main" val="3074239714"/>
              </p:ext>
            </p:extLst>
          </p:nvPr>
        </p:nvGraphicFramePr>
        <p:xfrm>
          <a:off x="6658100" y="2524693"/>
          <a:ext cx="5480050" cy="2322195"/>
        </p:xfrm>
        <a:graphic>
          <a:graphicData uri="http://schemas.openxmlformats.org/drawingml/2006/table">
            <a:tbl>
              <a:tblPr firstRow="1" firstCol="1" bandRow="1">
                <a:tableStyleId>{5C22544A-7EE6-4342-B048-85BDC9FD1C3A}</a:tableStyleId>
              </a:tblPr>
              <a:tblGrid>
                <a:gridCol w="1369719">
                  <a:extLst>
                    <a:ext uri="{9D8B030D-6E8A-4147-A177-3AD203B41FA5}">
                      <a16:colId xmlns:a16="http://schemas.microsoft.com/office/drawing/2014/main" val="42330082"/>
                    </a:ext>
                  </a:extLst>
                </a:gridCol>
                <a:gridCol w="1369719">
                  <a:extLst>
                    <a:ext uri="{9D8B030D-6E8A-4147-A177-3AD203B41FA5}">
                      <a16:colId xmlns:a16="http://schemas.microsoft.com/office/drawing/2014/main" val="4103874196"/>
                    </a:ext>
                  </a:extLst>
                </a:gridCol>
                <a:gridCol w="1370306">
                  <a:extLst>
                    <a:ext uri="{9D8B030D-6E8A-4147-A177-3AD203B41FA5}">
                      <a16:colId xmlns:a16="http://schemas.microsoft.com/office/drawing/2014/main" val="84337685"/>
                    </a:ext>
                  </a:extLst>
                </a:gridCol>
                <a:gridCol w="1370306">
                  <a:extLst>
                    <a:ext uri="{9D8B030D-6E8A-4147-A177-3AD203B41FA5}">
                      <a16:colId xmlns:a16="http://schemas.microsoft.com/office/drawing/2014/main" val="2928971722"/>
                    </a:ext>
                  </a:extLst>
                </a:gridCol>
              </a:tblGrid>
              <a:tr h="1840620">
                <a:tc>
                  <a:txBody>
                    <a:bodyPr/>
                    <a:lstStyle/>
                    <a:p>
                      <a:pPr marL="0" marR="0">
                        <a:lnSpc>
                          <a:spcPct val="107000"/>
                        </a:lnSpc>
                        <a:spcBef>
                          <a:spcPts val="0"/>
                        </a:spcBef>
                        <a:spcAft>
                          <a:spcPts val="0"/>
                        </a:spcAft>
                      </a:pPr>
                      <a:r>
                        <a:rPr lang="en-US" sz="1300" kern="100" dirty="0">
                          <a:effectLst/>
                        </a:rPr>
                        <a:t>T: globe, /b/, fan /n/ (make curve with each word)</a:t>
                      </a:r>
                    </a:p>
                    <a:p>
                      <a:pPr marL="0" marR="0">
                        <a:lnSpc>
                          <a:spcPct val="107000"/>
                        </a:lnSpc>
                        <a:spcBef>
                          <a:spcPts val="0"/>
                        </a:spcBef>
                        <a:spcAft>
                          <a:spcPts val="0"/>
                        </a:spcAft>
                      </a:pPr>
                      <a:r>
                        <a:rPr lang="en-US" sz="1300" kern="100" dirty="0">
                          <a:effectLst/>
                        </a:rPr>
                        <a:t>S: repeat</a:t>
                      </a:r>
                    </a:p>
                    <a:p>
                      <a:pPr marL="0" marR="0">
                        <a:lnSpc>
                          <a:spcPct val="107000"/>
                        </a:lnSpc>
                        <a:spcBef>
                          <a:spcPts val="0"/>
                        </a:spcBef>
                        <a:spcAft>
                          <a:spcPts val="0"/>
                        </a:spcAft>
                      </a:pPr>
                      <a:r>
                        <a:rPr lang="en-US" sz="1300" kern="100" dirty="0">
                          <a:effectLst/>
                        </a:rPr>
                        <a:t>S: ASL symbol for no</a:t>
                      </a:r>
                    </a:p>
                    <a:p>
                      <a:pPr marL="0" marR="0">
                        <a:lnSpc>
                          <a:spcPct val="107000"/>
                        </a:lnSpc>
                        <a:spcBef>
                          <a:spcPts val="0"/>
                        </a:spcBef>
                        <a:spcAft>
                          <a:spcPts val="0"/>
                        </a:spcAft>
                      </a:pPr>
                      <a:r>
                        <a:rPr lang="en-US" sz="1300" kern="100" dirty="0">
                          <a:effectLst/>
                        </a:rPr>
                        <a:t>T: No, globe and fan have different ending sounds, /b/ and /n/.</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300" kern="100" dirty="0">
                          <a:effectLst/>
                        </a:rPr>
                        <a:t>T: all, /ll/, fall /ll/ (make curve with each word)</a:t>
                      </a:r>
                    </a:p>
                    <a:p>
                      <a:pPr marL="0" marR="0">
                        <a:lnSpc>
                          <a:spcPct val="107000"/>
                        </a:lnSpc>
                        <a:spcBef>
                          <a:spcPts val="0"/>
                        </a:spcBef>
                        <a:spcAft>
                          <a:spcPts val="0"/>
                        </a:spcAft>
                      </a:pPr>
                      <a:r>
                        <a:rPr lang="en-US" sz="1300" kern="100" dirty="0">
                          <a:effectLst/>
                        </a:rPr>
                        <a:t>S: repeat</a:t>
                      </a:r>
                    </a:p>
                    <a:p>
                      <a:pPr marL="0" marR="0">
                        <a:lnSpc>
                          <a:spcPct val="107000"/>
                        </a:lnSpc>
                        <a:spcBef>
                          <a:spcPts val="0"/>
                        </a:spcBef>
                        <a:spcAft>
                          <a:spcPts val="0"/>
                        </a:spcAft>
                      </a:pPr>
                      <a:r>
                        <a:rPr lang="en-US" sz="1300" kern="100" dirty="0">
                          <a:effectLst/>
                        </a:rPr>
                        <a:t>S: ASL symbol for yes</a:t>
                      </a:r>
                    </a:p>
                    <a:p>
                      <a:pPr marL="0" marR="0">
                        <a:lnSpc>
                          <a:spcPct val="107000"/>
                        </a:lnSpc>
                        <a:spcBef>
                          <a:spcPts val="0"/>
                        </a:spcBef>
                        <a:spcAft>
                          <a:spcPts val="0"/>
                        </a:spcAft>
                      </a:pPr>
                      <a:r>
                        <a:rPr lang="en-US" sz="1300" kern="100" dirty="0">
                          <a:effectLst/>
                        </a:rPr>
                        <a:t>T: Yes, all and fall have the same ending sound, /ll/. </a:t>
                      </a:r>
                    </a:p>
                    <a:p>
                      <a:pPr marL="0" marR="0">
                        <a:lnSpc>
                          <a:spcPct val="107000"/>
                        </a:lnSpc>
                        <a:spcBef>
                          <a:spcPts val="0"/>
                        </a:spcBef>
                        <a:spcAft>
                          <a:spcPts val="0"/>
                        </a:spcAft>
                      </a:pPr>
                      <a:r>
                        <a:rPr lang="en-US" sz="1300" kern="100" dirty="0">
                          <a:effectLst/>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300" kern="100" dirty="0">
                          <a:effectLst/>
                        </a:rPr>
                        <a:t>T: pay, /ā/, stay /ā/ (make curve with each word)</a:t>
                      </a:r>
                    </a:p>
                    <a:p>
                      <a:pPr marL="0" marR="0">
                        <a:lnSpc>
                          <a:spcPct val="107000"/>
                        </a:lnSpc>
                        <a:spcBef>
                          <a:spcPts val="0"/>
                        </a:spcBef>
                        <a:spcAft>
                          <a:spcPts val="0"/>
                        </a:spcAft>
                      </a:pPr>
                      <a:r>
                        <a:rPr lang="en-US" sz="1300" kern="100" dirty="0">
                          <a:effectLst/>
                        </a:rPr>
                        <a:t>S: repeat</a:t>
                      </a:r>
                    </a:p>
                    <a:p>
                      <a:pPr marL="0" marR="0">
                        <a:lnSpc>
                          <a:spcPct val="107000"/>
                        </a:lnSpc>
                        <a:spcBef>
                          <a:spcPts val="0"/>
                        </a:spcBef>
                        <a:spcAft>
                          <a:spcPts val="0"/>
                        </a:spcAft>
                      </a:pPr>
                      <a:r>
                        <a:rPr lang="en-US" sz="1300" kern="100" dirty="0">
                          <a:effectLst/>
                        </a:rPr>
                        <a:t>S: ASL symbol for yes</a:t>
                      </a:r>
                    </a:p>
                    <a:p>
                      <a:pPr marL="0" marR="0">
                        <a:lnSpc>
                          <a:spcPct val="107000"/>
                        </a:lnSpc>
                        <a:spcBef>
                          <a:spcPts val="0"/>
                        </a:spcBef>
                        <a:spcAft>
                          <a:spcPts val="0"/>
                        </a:spcAft>
                      </a:pPr>
                      <a:r>
                        <a:rPr lang="en-US" sz="1300" kern="100" dirty="0">
                          <a:effectLst/>
                        </a:rPr>
                        <a:t>T: Yes, pay and stay have the same ending sound, /ā/.</a:t>
                      </a:r>
                    </a:p>
                    <a:p>
                      <a:pPr marL="0" marR="0">
                        <a:lnSpc>
                          <a:spcPct val="107000"/>
                        </a:lnSpc>
                        <a:spcBef>
                          <a:spcPts val="0"/>
                        </a:spcBef>
                        <a:spcAft>
                          <a:spcPts val="0"/>
                        </a:spcAft>
                      </a:pPr>
                      <a:r>
                        <a:rPr lang="en-US" sz="1300" kern="100" dirty="0">
                          <a:effectLst/>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300" kern="100" dirty="0">
                          <a:effectLst/>
                        </a:rPr>
                        <a:t>T: dog /g/, bag /g/ (make curve with each word)</a:t>
                      </a:r>
                    </a:p>
                    <a:p>
                      <a:pPr marL="0" marR="0">
                        <a:lnSpc>
                          <a:spcPct val="107000"/>
                        </a:lnSpc>
                        <a:spcBef>
                          <a:spcPts val="0"/>
                        </a:spcBef>
                        <a:spcAft>
                          <a:spcPts val="0"/>
                        </a:spcAft>
                      </a:pPr>
                      <a:r>
                        <a:rPr lang="en-US" sz="1300" kern="100" dirty="0">
                          <a:effectLst/>
                        </a:rPr>
                        <a:t>S: repeat</a:t>
                      </a:r>
                    </a:p>
                    <a:p>
                      <a:pPr marL="0" marR="0">
                        <a:lnSpc>
                          <a:spcPct val="107000"/>
                        </a:lnSpc>
                        <a:spcBef>
                          <a:spcPts val="0"/>
                        </a:spcBef>
                        <a:spcAft>
                          <a:spcPts val="0"/>
                        </a:spcAft>
                      </a:pPr>
                      <a:r>
                        <a:rPr lang="en-US" sz="1300" kern="100" dirty="0">
                          <a:effectLst/>
                        </a:rPr>
                        <a:t>S: ASL symbol for yes</a:t>
                      </a:r>
                    </a:p>
                    <a:p>
                      <a:pPr marL="0" marR="0">
                        <a:lnSpc>
                          <a:spcPct val="107000"/>
                        </a:lnSpc>
                        <a:spcBef>
                          <a:spcPts val="0"/>
                        </a:spcBef>
                        <a:spcAft>
                          <a:spcPts val="0"/>
                        </a:spcAft>
                      </a:pPr>
                      <a:r>
                        <a:rPr lang="en-US" sz="1300" kern="100" dirty="0">
                          <a:effectLst/>
                        </a:rPr>
                        <a:t>T: Yes, dog and bag have the same ending sound, /g/.</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8805569"/>
                  </a:ext>
                </a:extLst>
              </a:tr>
            </a:tbl>
          </a:graphicData>
        </a:graphic>
      </p:graphicFrame>
    </p:spTree>
    <p:extLst>
      <p:ext uri="{BB962C8B-B14F-4D97-AF65-F5344CB8AC3E}">
        <p14:creationId xmlns:p14="http://schemas.microsoft.com/office/powerpoint/2010/main" val="2845473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46D564-A52F-D844-BE0A-FAAC66F11D1B}"/>
              </a:ext>
            </a:extLst>
          </p:cNvPr>
          <p:cNvSpPr txBox="1"/>
          <p:nvPr/>
        </p:nvSpPr>
        <p:spPr>
          <a:xfrm>
            <a:off x="5939481" y="329958"/>
            <a:ext cx="6252519" cy="830997"/>
          </a:xfrm>
          <a:prstGeom prst="rect">
            <a:avLst/>
          </a:prstGeom>
          <a:noFill/>
        </p:spPr>
        <p:txBody>
          <a:bodyPr wrap="square" rtlCol="0">
            <a:spAutoFit/>
          </a:bodyPr>
          <a:lstStyle/>
          <a:p>
            <a:pPr algn="ctr"/>
            <a:r>
              <a:rPr lang="en-US" sz="4800" b="1" dirty="0">
                <a:solidFill>
                  <a:srgbClr val="C00000"/>
                </a:solidFill>
                <a:effectLst>
                  <a:outerShdw blurRad="50800" dist="38100" dir="2700000" algn="tl" rotWithShape="0">
                    <a:prstClr val="black">
                      <a:alpha val="0"/>
                    </a:prstClr>
                  </a:outerShdw>
                </a:effectLst>
                <a:latin typeface="Century Gothic" panose="020B0502020202020204" pitchFamily="34" charset="0"/>
              </a:rPr>
              <a:t>Session Norms</a:t>
            </a:r>
          </a:p>
        </p:txBody>
      </p:sp>
      <p:sp>
        <p:nvSpPr>
          <p:cNvPr id="2" name="TextBox 1">
            <a:extLst>
              <a:ext uri="{FF2B5EF4-FFF2-40B4-BE49-F238E27FC236}">
                <a16:creationId xmlns:a16="http://schemas.microsoft.com/office/drawing/2014/main" id="{69BA880B-F79F-BD7C-8B72-33B992DA3547}"/>
              </a:ext>
            </a:extLst>
          </p:cNvPr>
          <p:cNvSpPr txBox="1"/>
          <p:nvPr/>
        </p:nvSpPr>
        <p:spPr>
          <a:xfrm>
            <a:off x="4322464" y="2136750"/>
            <a:ext cx="7800248" cy="3847207"/>
          </a:xfrm>
          <a:prstGeom prst="rect">
            <a:avLst/>
          </a:prstGeom>
          <a:noFill/>
        </p:spPr>
        <p:txBody>
          <a:bodyPr wrap="square" lIns="91440" tIns="45720" rIns="91440" bIns="45720" rtlCol="0" anchor="t">
            <a:spAutoFit/>
          </a:bodyPr>
          <a:lstStyle/>
          <a:p>
            <a:pPr marL="457200" indent="-457200">
              <a:buFont typeface="Arial"/>
              <a:buChar char="•"/>
            </a:pPr>
            <a:r>
              <a:rPr lang="en-US" sz="3600" dirty="0">
                <a:latin typeface="Century Gothic"/>
              </a:rPr>
              <a:t>Be engaged.</a:t>
            </a:r>
          </a:p>
          <a:p>
            <a:pPr marL="457200" indent="-457200">
              <a:buFont typeface="Arial"/>
              <a:buChar char="•"/>
            </a:pPr>
            <a:r>
              <a:rPr lang="en-US" sz="3600" dirty="0">
                <a:latin typeface="Century Gothic"/>
              </a:rPr>
              <a:t>Be solutions-orientated.</a:t>
            </a:r>
          </a:p>
          <a:p>
            <a:pPr marL="457200" indent="-457200">
              <a:buFont typeface="Arial"/>
              <a:buChar char="•"/>
            </a:pPr>
            <a:r>
              <a:rPr lang="en-US" sz="3600" dirty="0">
                <a:latin typeface="Century Gothic"/>
              </a:rPr>
              <a:t>Be open-minded.</a:t>
            </a:r>
          </a:p>
          <a:p>
            <a:pPr marL="457200" indent="-457200">
              <a:buFont typeface="Arial"/>
              <a:buChar char="•"/>
            </a:pPr>
            <a:r>
              <a:rPr lang="en-US" sz="3600" dirty="0">
                <a:latin typeface="Century Gothic"/>
              </a:rPr>
              <a:t>Be student- focused.</a:t>
            </a:r>
          </a:p>
          <a:p>
            <a:pPr marL="457200" indent="-457200">
              <a:buFont typeface="Arial"/>
              <a:buChar char="•"/>
            </a:pPr>
            <a:r>
              <a:rPr lang="en-US" sz="3600" dirty="0">
                <a:latin typeface="Century Gothic"/>
              </a:rPr>
              <a:t>Utilize this time to effectively plan for high quality instruction.</a:t>
            </a:r>
          </a:p>
          <a:p>
            <a:pPr marL="457200" indent="-457200">
              <a:buFont typeface="Arial"/>
              <a:buChar char="•"/>
            </a:pPr>
            <a:endParaRPr lang="en-US" sz="2800" dirty="0">
              <a:latin typeface="Century Gothic"/>
            </a:endParaRPr>
          </a:p>
        </p:txBody>
      </p:sp>
    </p:spTree>
    <p:extLst>
      <p:ext uri="{BB962C8B-B14F-4D97-AF65-F5344CB8AC3E}">
        <p14:creationId xmlns:p14="http://schemas.microsoft.com/office/powerpoint/2010/main" val="959816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ED4898B-D3DA-D37D-C4CF-88026C8447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32C5D-D4D2-887E-E817-BC215A32A28E}"/>
              </a:ext>
            </a:extLst>
          </p:cNvPr>
          <p:cNvSpPr>
            <a:spLocks noGrp="1"/>
          </p:cNvSpPr>
          <p:nvPr>
            <p:ph type="title"/>
          </p:nvPr>
        </p:nvSpPr>
        <p:spPr>
          <a:xfrm>
            <a:off x="0" y="-18719"/>
            <a:ext cx="11143735" cy="1149177"/>
          </a:xfrm>
        </p:spPr>
        <p:txBody>
          <a:bodyPr/>
          <a:lstStyle/>
          <a:p>
            <a:r>
              <a:rPr lang="en-US" b="1" dirty="0">
                <a:solidFill>
                  <a:schemeClr val="bg1"/>
                </a:solidFill>
                <a:latin typeface="Century Gothic" panose="020B0502020202020204" pitchFamily="34" charset="0"/>
              </a:rPr>
              <a:t>Letter Bundles in the Morning Message</a:t>
            </a:r>
          </a:p>
        </p:txBody>
      </p:sp>
      <p:sp>
        <p:nvSpPr>
          <p:cNvPr id="13" name="TextBox 12">
            <a:extLst>
              <a:ext uri="{FF2B5EF4-FFF2-40B4-BE49-F238E27FC236}">
                <a16:creationId xmlns:a16="http://schemas.microsoft.com/office/drawing/2014/main" id="{9DD65160-9B7A-7D96-991C-49D89DF046F9}"/>
              </a:ext>
            </a:extLst>
          </p:cNvPr>
          <p:cNvSpPr txBox="1"/>
          <p:nvPr/>
        </p:nvSpPr>
        <p:spPr>
          <a:xfrm>
            <a:off x="2755030" y="2250167"/>
            <a:ext cx="6841331" cy="1107996"/>
          </a:xfrm>
          <a:prstGeom prst="rect">
            <a:avLst/>
          </a:prstGeom>
          <a:noFill/>
        </p:spPr>
        <p:txBody>
          <a:bodyPr wrap="square" lIns="91440" tIns="45720" rIns="91440" bIns="45720" rtlCol="0" anchor="t">
            <a:spAutoFit/>
          </a:bodyPr>
          <a:lstStyle/>
          <a:p>
            <a:pPr algn="ctr"/>
            <a:r>
              <a:rPr lang="en-US" sz="6600" b="1" dirty="0">
                <a:ea typeface="Calibri"/>
                <a:cs typeface="Calibri"/>
              </a:rPr>
              <a:t>Silly Sentences</a:t>
            </a:r>
          </a:p>
        </p:txBody>
      </p:sp>
      <p:sp>
        <p:nvSpPr>
          <p:cNvPr id="16" name="TextBox 15">
            <a:extLst>
              <a:ext uri="{FF2B5EF4-FFF2-40B4-BE49-F238E27FC236}">
                <a16:creationId xmlns:a16="http://schemas.microsoft.com/office/drawing/2014/main" id="{60B2BB16-B2DB-B5A7-1890-1CAA1F516EE2}"/>
              </a:ext>
            </a:extLst>
          </p:cNvPr>
          <p:cNvSpPr txBox="1"/>
          <p:nvPr/>
        </p:nvSpPr>
        <p:spPr>
          <a:xfrm>
            <a:off x="764980" y="4076228"/>
            <a:ext cx="10809761" cy="1938992"/>
          </a:xfrm>
          <a:prstGeom prst="rect">
            <a:avLst/>
          </a:prstGeom>
          <a:noFill/>
        </p:spPr>
        <p:txBody>
          <a:bodyPr wrap="square" lIns="91440" tIns="45720" rIns="91440" bIns="45720" rtlCol="0" anchor="t">
            <a:spAutoFit/>
          </a:bodyPr>
          <a:lstStyle/>
          <a:p>
            <a:pPr algn="ctr"/>
            <a:r>
              <a:rPr lang="en-US" sz="4000" b="1" dirty="0">
                <a:ea typeface="Calibri"/>
                <a:cs typeface="Calibri"/>
              </a:rPr>
              <a:t>Daffy Duck danced delightfully down donut doors.</a:t>
            </a:r>
          </a:p>
          <a:p>
            <a:pPr algn="ctr"/>
            <a:r>
              <a:rPr lang="en-US" sz="4000" b="1" dirty="0">
                <a:ea typeface="Calibri"/>
                <a:cs typeface="Calibri"/>
              </a:rPr>
              <a:t>Gorillas gladly gobble green grapes.</a:t>
            </a:r>
          </a:p>
          <a:p>
            <a:pPr algn="ctr"/>
            <a:r>
              <a:rPr lang="en-US" sz="4000" b="1" dirty="0">
                <a:ea typeface="Calibri"/>
                <a:cs typeface="Calibri"/>
              </a:rPr>
              <a:t>Beautiful butterflies bravely bounce __________.</a:t>
            </a:r>
          </a:p>
        </p:txBody>
      </p:sp>
    </p:spTree>
    <p:extLst>
      <p:ext uri="{BB962C8B-B14F-4D97-AF65-F5344CB8AC3E}">
        <p14:creationId xmlns:p14="http://schemas.microsoft.com/office/powerpoint/2010/main" val="2779885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CFA408-F25E-0341-8AFA-B8E3A4CE5E8E}"/>
              </a:ext>
            </a:extLst>
          </p:cNvPr>
          <p:cNvSpPr txBox="1"/>
          <p:nvPr/>
        </p:nvSpPr>
        <p:spPr>
          <a:xfrm>
            <a:off x="2209800" y="2136338"/>
            <a:ext cx="7772399" cy="2585323"/>
          </a:xfrm>
          <a:prstGeom prst="rect">
            <a:avLst/>
          </a:prstGeom>
          <a:noFill/>
        </p:spPr>
        <p:txBody>
          <a:bodyPr wrap="square" rtlCol="0">
            <a:spAutoFit/>
          </a:bodyPr>
          <a:lstStyle/>
          <a:p>
            <a:pPr algn="ctr"/>
            <a:r>
              <a:rPr lang="en-US" sz="5400" b="1" dirty="0">
                <a:solidFill>
                  <a:srgbClr val="002060"/>
                </a:solidFill>
                <a:latin typeface="Century Gothic" panose="020B0502020202020204" pitchFamily="34" charset="0"/>
              </a:rPr>
              <a:t>Working with Letter Bundles in Small Groups</a:t>
            </a:r>
          </a:p>
        </p:txBody>
      </p:sp>
    </p:spTree>
    <p:extLst>
      <p:ext uri="{BB962C8B-B14F-4D97-AF65-F5344CB8AC3E}">
        <p14:creationId xmlns:p14="http://schemas.microsoft.com/office/powerpoint/2010/main" val="3191751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Small Groups</a:t>
            </a:r>
          </a:p>
        </p:txBody>
      </p:sp>
      <p:sp>
        <p:nvSpPr>
          <p:cNvPr id="3" name="TextBox 2">
            <a:extLst>
              <a:ext uri="{FF2B5EF4-FFF2-40B4-BE49-F238E27FC236}">
                <a16:creationId xmlns:a16="http://schemas.microsoft.com/office/drawing/2014/main" id="{0A0504EB-9F17-C906-7EC4-58E4CBE1C003}"/>
              </a:ext>
            </a:extLst>
          </p:cNvPr>
          <p:cNvSpPr txBox="1"/>
          <p:nvPr/>
        </p:nvSpPr>
        <p:spPr>
          <a:xfrm>
            <a:off x="377013" y="3054131"/>
            <a:ext cx="6512674"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t>Provide individualized instruction.</a:t>
            </a:r>
          </a:p>
          <a:p>
            <a:pPr marL="457200" indent="-457200">
              <a:buFont typeface="Arial" panose="020B0604020202020204" pitchFamily="34" charset="0"/>
              <a:buChar char="•"/>
            </a:pPr>
            <a:r>
              <a:rPr lang="en-US" sz="3200" dirty="0"/>
              <a:t>Use assessment data to target students’ needs.</a:t>
            </a:r>
          </a:p>
          <a:p>
            <a:pPr marL="457200" indent="-457200">
              <a:buFont typeface="Arial" panose="020B0604020202020204" pitchFamily="34" charset="0"/>
              <a:buChar char="•"/>
            </a:pPr>
            <a:r>
              <a:rPr lang="en-US" sz="3200" dirty="0"/>
              <a:t>Differentiate instruction for each group. </a:t>
            </a:r>
          </a:p>
        </p:txBody>
      </p:sp>
      <p:pic>
        <p:nvPicPr>
          <p:cNvPr id="4" name="Picture 3">
            <a:extLst>
              <a:ext uri="{FF2B5EF4-FFF2-40B4-BE49-F238E27FC236}">
                <a16:creationId xmlns:a16="http://schemas.microsoft.com/office/drawing/2014/main" id="{49A8EDDB-F2AE-98CC-F7FE-2E9176E40E14}"/>
              </a:ext>
            </a:extLst>
          </p:cNvPr>
          <p:cNvPicPr>
            <a:picLocks noChangeAspect="1"/>
          </p:cNvPicPr>
          <p:nvPr/>
        </p:nvPicPr>
        <p:blipFill>
          <a:blip r:embed="rId3"/>
          <a:stretch>
            <a:fillRect/>
          </a:stretch>
        </p:blipFill>
        <p:spPr>
          <a:xfrm>
            <a:off x="6823296" y="2849518"/>
            <a:ext cx="5368704" cy="2748636"/>
          </a:xfrm>
          <a:prstGeom prst="rect">
            <a:avLst/>
          </a:prstGeom>
        </p:spPr>
      </p:pic>
    </p:spTree>
    <p:extLst>
      <p:ext uri="{BB962C8B-B14F-4D97-AF65-F5344CB8AC3E}">
        <p14:creationId xmlns:p14="http://schemas.microsoft.com/office/powerpoint/2010/main" val="3249460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Small Groups</a:t>
            </a:r>
          </a:p>
        </p:txBody>
      </p:sp>
      <p:sp>
        <p:nvSpPr>
          <p:cNvPr id="6" name="TextBox 5">
            <a:extLst>
              <a:ext uri="{FF2B5EF4-FFF2-40B4-BE49-F238E27FC236}">
                <a16:creationId xmlns:a16="http://schemas.microsoft.com/office/drawing/2014/main" id="{D06C297C-4065-EE52-CFEF-968D0C84262A}"/>
              </a:ext>
            </a:extLst>
          </p:cNvPr>
          <p:cNvSpPr txBox="1"/>
          <p:nvPr/>
        </p:nvSpPr>
        <p:spPr>
          <a:xfrm>
            <a:off x="296832" y="2279415"/>
            <a:ext cx="5298964" cy="35394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Use assessments to target the needs of your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Calibri"/>
              </a:rPr>
              <a:t>Standards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PK.FL.WC.4a. Begin to recognize the difference between upper and lowercase letters. </a:t>
            </a:r>
          </a:p>
        </p:txBody>
      </p:sp>
      <p:pic>
        <p:nvPicPr>
          <p:cNvPr id="3" name="Picture 2">
            <a:extLst>
              <a:ext uri="{FF2B5EF4-FFF2-40B4-BE49-F238E27FC236}">
                <a16:creationId xmlns:a16="http://schemas.microsoft.com/office/drawing/2014/main" id="{ED2333BD-D925-03EB-099F-7391C498E8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2790" y="2588776"/>
            <a:ext cx="4468792" cy="3351595"/>
          </a:xfrm>
          <a:prstGeom prst="rect">
            <a:avLst/>
          </a:prstGeom>
          <a:noFill/>
          <a:ln>
            <a:noFill/>
          </a:ln>
        </p:spPr>
      </p:pic>
    </p:spTree>
    <p:extLst>
      <p:ext uri="{BB962C8B-B14F-4D97-AF65-F5344CB8AC3E}">
        <p14:creationId xmlns:p14="http://schemas.microsoft.com/office/powerpoint/2010/main" val="3390112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Small Groups</a:t>
            </a:r>
          </a:p>
        </p:txBody>
      </p:sp>
      <p:pic>
        <p:nvPicPr>
          <p:cNvPr id="5" name="Picture 4" descr="A group of colorful paper with letters on it&#10;&#10;Description automatically generated">
            <a:extLst>
              <a:ext uri="{FF2B5EF4-FFF2-40B4-BE49-F238E27FC236}">
                <a16:creationId xmlns:a16="http://schemas.microsoft.com/office/drawing/2014/main" id="{D1E190AD-7237-4370-D7D7-79FEEB94D514}"/>
              </a:ext>
            </a:extLst>
          </p:cNvPr>
          <p:cNvPicPr>
            <a:picLocks noChangeAspect="1"/>
          </p:cNvPicPr>
          <p:nvPr/>
        </p:nvPicPr>
        <p:blipFill>
          <a:blip r:embed="rId3"/>
          <a:stretch>
            <a:fillRect/>
          </a:stretch>
        </p:blipFill>
        <p:spPr>
          <a:xfrm>
            <a:off x="432473" y="2226884"/>
            <a:ext cx="4779727" cy="4391633"/>
          </a:xfrm>
          <a:prstGeom prst="rect">
            <a:avLst/>
          </a:prstGeom>
        </p:spPr>
      </p:pic>
      <p:sp>
        <p:nvSpPr>
          <p:cNvPr id="6" name="TextBox 5">
            <a:extLst>
              <a:ext uri="{FF2B5EF4-FFF2-40B4-BE49-F238E27FC236}">
                <a16:creationId xmlns:a16="http://schemas.microsoft.com/office/drawing/2014/main" id="{D06C297C-4065-EE52-CFEF-968D0C84262A}"/>
              </a:ext>
            </a:extLst>
          </p:cNvPr>
          <p:cNvSpPr txBox="1"/>
          <p:nvPr/>
        </p:nvSpPr>
        <p:spPr>
          <a:xfrm>
            <a:off x="6054836" y="2062132"/>
            <a:ext cx="5298964"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Use assessments to target the needs of your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Calibri"/>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PK.FL.WC.4 b. Begin to print the distinctive features of letter forms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(circle, line, diagonal, crossed lines, etc.).</a:t>
            </a:r>
          </a:p>
        </p:txBody>
      </p:sp>
    </p:spTree>
    <p:extLst>
      <p:ext uri="{BB962C8B-B14F-4D97-AF65-F5344CB8AC3E}">
        <p14:creationId xmlns:p14="http://schemas.microsoft.com/office/powerpoint/2010/main" val="1184853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Small Groups</a:t>
            </a:r>
          </a:p>
        </p:txBody>
      </p:sp>
      <p:sp>
        <p:nvSpPr>
          <p:cNvPr id="6" name="TextBox 5">
            <a:extLst>
              <a:ext uri="{FF2B5EF4-FFF2-40B4-BE49-F238E27FC236}">
                <a16:creationId xmlns:a16="http://schemas.microsoft.com/office/drawing/2014/main" id="{D06C297C-4065-EE52-CFEF-968D0C84262A}"/>
              </a:ext>
            </a:extLst>
          </p:cNvPr>
          <p:cNvSpPr txBox="1"/>
          <p:nvPr/>
        </p:nvSpPr>
        <p:spPr>
          <a:xfrm>
            <a:off x="6579937" y="1164134"/>
            <a:ext cx="5298964" cy="56938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Use assessments to target the needs of your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Calibri"/>
              </a:rPr>
              <a:t>Standards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PK.FL.PC.1d. Recognize familiar uppercase letters and some of the most common lowercase letters.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a:cs typeface="Calibri"/>
              </a:rPr>
              <a:t>PK.FL.PWR.3a. Begin to demonstrate knowledge of one-to-one letter sound correspondence by producing the most frequent sound for familiar consonants. </a:t>
            </a: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Picture 3" descr="A game with pictures on it&#10;&#10;Description automatically generated">
            <a:extLst>
              <a:ext uri="{FF2B5EF4-FFF2-40B4-BE49-F238E27FC236}">
                <a16:creationId xmlns:a16="http://schemas.microsoft.com/office/drawing/2014/main" id="{72F77708-21C9-0A16-E367-D7392CF9AB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279415"/>
            <a:ext cx="5943600" cy="4457700"/>
          </a:xfrm>
          <a:prstGeom prst="rect">
            <a:avLst/>
          </a:prstGeom>
          <a:noFill/>
          <a:ln>
            <a:noFill/>
          </a:ln>
        </p:spPr>
      </p:pic>
    </p:spTree>
    <p:extLst>
      <p:ext uri="{BB962C8B-B14F-4D97-AF65-F5344CB8AC3E}">
        <p14:creationId xmlns:p14="http://schemas.microsoft.com/office/powerpoint/2010/main" val="1679569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Small Groups</a:t>
            </a:r>
          </a:p>
        </p:txBody>
      </p:sp>
      <p:sp>
        <p:nvSpPr>
          <p:cNvPr id="6" name="TextBox 5">
            <a:extLst>
              <a:ext uri="{FF2B5EF4-FFF2-40B4-BE49-F238E27FC236}">
                <a16:creationId xmlns:a16="http://schemas.microsoft.com/office/drawing/2014/main" id="{D06C297C-4065-EE52-CFEF-968D0C84262A}"/>
              </a:ext>
            </a:extLst>
          </p:cNvPr>
          <p:cNvSpPr txBox="1"/>
          <p:nvPr/>
        </p:nvSpPr>
        <p:spPr>
          <a:xfrm>
            <a:off x="6579937" y="1164134"/>
            <a:ext cx="5298964" cy="56938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Use assessments to target the needs of your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Calibri"/>
              </a:rPr>
              <a:t>Standards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PK.FL.PC.1d. Recognize familiar uppercase letters and some of the most common lowercase letters.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a:cs typeface="Calibri"/>
              </a:rPr>
              <a:t>PK.FL.PWR.3a. Begin to demonstrate knowledge of one-to-one letter sound correspondence by producing the most frequent sound for familiar consonants. </a:t>
            </a: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3" name="Picture 2" descr="A game with pictures on it&#10;&#10;Description automatically generated">
            <a:extLst>
              <a:ext uri="{FF2B5EF4-FFF2-40B4-BE49-F238E27FC236}">
                <a16:creationId xmlns:a16="http://schemas.microsoft.com/office/drawing/2014/main" id="{2023F4FD-806B-E804-DC3A-FE01DEB5F0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065" y="2265497"/>
            <a:ext cx="5885935" cy="4414452"/>
          </a:xfrm>
          <a:prstGeom prst="rect">
            <a:avLst/>
          </a:prstGeom>
          <a:noFill/>
          <a:ln>
            <a:noFill/>
          </a:ln>
        </p:spPr>
      </p:pic>
    </p:spTree>
    <p:extLst>
      <p:ext uri="{BB962C8B-B14F-4D97-AF65-F5344CB8AC3E}">
        <p14:creationId xmlns:p14="http://schemas.microsoft.com/office/powerpoint/2010/main" val="320883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Small Groups</a:t>
            </a:r>
          </a:p>
        </p:txBody>
      </p:sp>
      <p:sp>
        <p:nvSpPr>
          <p:cNvPr id="6" name="TextBox 5">
            <a:extLst>
              <a:ext uri="{FF2B5EF4-FFF2-40B4-BE49-F238E27FC236}">
                <a16:creationId xmlns:a16="http://schemas.microsoft.com/office/drawing/2014/main" id="{D06C297C-4065-EE52-CFEF-968D0C84262A}"/>
              </a:ext>
            </a:extLst>
          </p:cNvPr>
          <p:cNvSpPr txBox="1"/>
          <p:nvPr/>
        </p:nvSpPr>
        <p:spPr>
          <a:xfrm>
            <a:off x="6579937" y="1164134"/>
            <a:ext cx="5298964" cy="526297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Use assessments to target the needs of your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Calibri"/>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a:ln>
                  <a:noFill/>
                </a:ln>
                <a:solidFill>
                  <a:prstClr val="black"/>
                </a:solidFill>
                <a:effectLst/>
                <a:uLnTx/>
                <a:uFillTx/>
                <a:latin typeface="Calibri"/>
                <a:ea typeface="+mn-ea"/>
                <a:cs typeface="Calibri"/>
              </a:rPr>
              <a:t>PK.FL.PA.2 d. Begin to isolate and pronounce the initial, final,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a:ln>
                  <a:noFill/>
                </a:ln>
                <a:solidFill>
                  <a:prstClr val="black"/>
                </a:solidFill>
                <a:effectLst/>
                <a:uLnTx/>
                <a:uFillTx/>
                <a:latin typeface="Calibri"/>
                <a:ea typeface="+mn-ea"/>
                <a:cs typeface="Calibri"/>
              </a:rPr>
              <a:t>and/or medial vowel sounds (phonemes) in two-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a:ln>
                  <a:noFill/>
                </a:ln>
                <a:solidFill>
                  <a:prstClr val="black"/>
                </a:solidFill>
                <a:effectLst/>
                <a:uLnTx/>
                <a:uFillTx/>
                <a:latin typeface="Calibri"/>
                <a:ea typeface="+mn-ea"/>
                <a:cs typeface="Calibri"/>
              </a:rPr>
              <a:t>three-phoneme (VC or CVC) words, excluding CVC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a:ln>
                  <a:noFill/>
                </a:ln>
                <a:solidFill>
                  <a:prstClr val="black"/>
                </a:solidFill>
                <a:effectLst/>
                <a:uLnTx/>
                <a:uFillTx/>
                <a:latin typeface="Calibri"/>
                <a:ea typeface="+mn-ea"/>
                <a:cs typeface="Calibri"/>
              </a:rPr>
              <a:t>words ending with /l/, /r/, or /x/.</a:t>
            </a:r>
          </a:p>
        </p:txBody>
      </p:sp>
      <p:pic>
        <p:nvPicPr>
          <p:cNvPr id="4" name="Picture 3" descr="A table with letters and cards&#10;&#10;Description automatically generated">
            <a:extLst>
              <a:ext uri="{FF2B5EF4-FFF2-40B4-BE49-F238E27FC236}">
                <a16:creationId xmlns:a16="http://schemas.microsoft.com/office/drawing/2014/main" id="{03B15319-91B7-C66D-81C4-FFBACFCCFA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42880" y="2891487"/>
            <a:ext cx="4619456" cy="3313567"/>
          </a:xfrm>
          <a:prstGeom prst="rect">
            <a:avLst/>
          </a:prstGeom>
          <a:noFill/>
          <a:ln>
            <a:noFill/>
          </a:ln>
        </p:spPr>
      </p:pic>
      <p:pic>
        <p:nvPicPr>
          <p:cNvPr id="5" name="Picture 4">
            <a:extLst>
              <a:ext uri="{FF2B5EF4-FFF2-40B4-BE49-F238E27FC236}">
                <a16:creationId xmlns:a16="http://schemas.microsoft.com/office/drawing/2014/main" id="{8F2B7009-6FA3-6878-0420-C4C49FB52C26}"/>
              </a:ext>
            </a:extLst>
          </p:cNvPr>
          <p:cNvPicPr>
            <a:picLocks noChangeAspect="1"/>
          </p:cNvPicPr>
          <p:nvPr/>
        </p:nvPicPr>
        <p:blipFill>
          <a:blip r:embed="rId4"/>
          <a:stretch>
            <a:fillRect/>
          </a:stretch>
        </p:blipFill>
        <p:spPr>
          <a:xfrm>
            <a:off x="3527774" y="2238541"/>
            <a:ext cx="3052163" cy="4619457"/>
          </a:xfrm>
          <a:prstGeom prst="rect">
            <a:avLst/>
          </a:prstGeom>
        </p:spPr>
      </p:pic>
    </p:spTree>
    <p:extLst>
      <p:ext uri="{BB962C8B-B14F-4D97-AF65-F5344CB8AC3E}">
        <p14:creationId xmlns:p14="http://schemas.microsoft.com/office/powerpoint/2010/main" val="4280567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Small Groups</a:t>
            </a:r>
          </a:p>
        </p:txBody>
      </p:sp>
      <p:sp>
        <p:nvSpPr>
          <p:cNvPr id="6" name="TextBox 5">
            <a:extLst>
              <a:ext uri="{FF2B5EF4-FFF2-40B4-BE49-F238E27FC236}">
                <a16:creationId xmlns:a16="http://schemas.microsoft.com/office/drawing/2014/main" id="{D06C297C-4065-EE52-CFEF-968D0C84262A}"/>
              </a:ext>
            </a:extLst>
          </p:cNvPr>
          <p:cNvSpPr txBox="1"/>
          <p:nvPr/>
        </p:nvSpPr>
        <p:spPr>
          <a:xfrm>
            <a:off x="6791612" y="1299936"/>
            <a:ext cx="5400388" cy="526297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Use assessments to target the needs of your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Calibri"/>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a:ln>
                  <a:noFill/>
                </a:ln>
                <a:solidFill>
                  <a:prstClr val="black"/>
                </a:solidFill>
                <a:effectLst/>
                <a:uLnTx/>
                <a:uFillTx/>
                <a:latin typeface="Calibri"/>
                <a:ea typeface="+mn-ea"/>
                <a:cs typeface="Calibri"/>
              </a:rPr>
              <a:t>PK.FL.PA.2 d. Begin to isolate and pronounce the initial, final,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a:ln>
                  <a:noFill/>
                </a:ln>
                <a:solidFill>
                  <a:prstClr val="black"/>
                </a:solidFill>
                <a:effectLst/>
                <a:uLnTx/>
                <a:uFillTx/>
                <a:latin typeface="Calibri"/>
                <a:ea typeface="+mn-ea"/>
                <a:cs typeface="Calibri"/>
              </a:rPr>
              <a:t>and/or medial vowel sounds (phonemes) in two-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a:ln>
                  <a:noFill/>
                </a:ln>
                <a:solidFill>
                  <a:prstClr val="black"/>
                </a:solidFill>
                <a:effectLst/>
                <a:uLnTx/>
                <a:uFillTx/>
                <a:latin typeface="Calibri"/>
                <a:ea typeface="+mn-ea"/>
                <a:cs typeface="Calibri"/>
              </a:rPr>
              <a:t>three-phoneme (VC or CVC) words, excluding CVC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a:ln>
                  <a:noFill/>
                </a:ln>
                <a:solidFill>
                  <a:prstClr val="black"/>
                </a:solidFill>
                <a:effectLst/>
                <a:uLnTx/>
                <a:uFillTx/>
                <a:latin typeface="Calibri"/>
                <a:ea typeface="+mn-ea"/>
                <a:cs typeface="Calibri"/>
              </a:rPr>
              <a:t>words ending with /l/, /r/, or /x/.</a:t>
            </a:r>
          </a:p>
        </p:txBody>
      </p:sp>
      <p:pic>
        <p:nvPicPr>
          <p:cNvPr id="3" name="Picture 2">
            <a:extLst>
              <a:ext uri="{FF2B5EF4-FFF2-40B4-BE49-F238E27FC236}">
                <a16:creationId xmlns:a16="http://schemas.microsoft.com/office/drawing/2014/main" id="{02219D4C-DAC7-42CF-6FCF-497F931933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55930" y="2838826"/>
            <a:ext cx="4458831" cy="3344123"/>
          </a:xfrm>
          <a:prstGeom prst="rect">
            <a:avLst/>
          </a:prstGeom>
          <a:noFill/>
          <a:ln>
            <a:noFill/>
          </a:ln>
        </p:spPr>
      </p:pic>
      <p:pic>
        <p:nvPicPr>
          <p:cNvPr id="7" name="Picture 6" descr="A group of letters on a table&#10;&#10;Description automatically generated">
            <a:extLst>
              <a:ext uri="{FF2B5EF4-FFF2-40B4-BE49-F238E27FC236}">
                <a16:creationId xmlns:a16="http://schemas.microsoft.com/office/drawing/2014/main" id="{92AE74C1-D9E4-1E88-A2F2-C0E3BE7D45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888194" y="2838827"/>
            <a:ext cx="4458830" cy="3344123"/>
          </a:xfrm>
          <a:prstGeom prst="rect">
            <a:avLst/>
          </a:prstGeom>
          <a:noFill/>
          <a:ln>
            <a:noFill/>
          </a:ln>
        </p:spPr>
      </p:pic>
    </p:spTree>
    <p:extLst>
      <p:ext uri="{BB962C8B-B14F-4D97-AF65-F5344CB8AC3E}">
        <p14:creationId xmlns:p14="http://schemas.microsoft.com/office/powerpoint/2010/main" val="393209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Small Groups</a:t>
            </a:r>
          </a:p>
        </p:txBody>
      </p:sp>
      <p:sp>
        <p:nvSpPr>
          <p:cNvPr id="6" name="TextBox 5">
            <a:extLst>
              <a:ext uri="{FF2B5EF4-FFF2-40B4-BE49-F238E27FC236}">
                <a16:creationId xmlns:a16="http://schemas.microsoft.com/office/drawing/2014/main" id="{D06C297C-4065-EE52-CFEF-968D0C84262A}"/>
              </a:ext>
            </a:extLst>
          </p:cNvPr>
          <p:cNvSpPr txBox="1"/>
          <p:nvPr/>
        </p:nvSpPr>
        <p:spPr>
          <a:xfrm>
            <a:off x="6735684" y="2250379"/>
            <a:ext cx="5400388"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Use assessments to target the needs of your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Calibri"/>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PK.FL.PA.2 e. Identify whether or not two words begin or end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the same sound.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strike="noStrike" kern="1200" cap="none" spc="0" normalizeH="0" baseline="0" noProof="0" dirty="0">
              <a:ln>
                <a:noFill/>
              </a:ln>
              <a:solidFill>
                <a:prstClr val="black"/>
              </a:solidFill>
              <a:effectLst/>
              <a:uLnTx/>
              <a:uFillTx/>
              <a:latin typeface="Calibri"/>
              <a:ea typeface="+mn-ea"/>
              <a:cs typeface="Calibri"/>
            </a:endParaRPr>
          </a:p>
        </p:txBody>
      </p:sp>
      <p:sp>
        <p:nvSpPr>
          <p:cNvPr id="4" name="TextBox 3">
            <a:extLst>
              <a:ext uri="{FF2B5EF4-FFF2-40B4-BE49-F238E27FC236}">
                <a16:creationId xmlns:a16="http://schemas.microsoft.com/office/drawing/2014/main" id="{E86313BC-D777-A6B4-F6FC-F75E02835958}"/>
              </a:ext>
            </a:extLst>
          </p:cNvPr>
          <p:cNvSpPr txBox="1"/>
          <p:nvPr/>
        </p:nvSpPr>
        <p:spPr>
          <a:xfrm>
            <a:off x="0" y="2151904"/>
            <a:ext cx="6791613" cy="769441"/>
          </a:xfrm>
          <a:prstGeom prst="rect">
            <a:avLst/>
          </a:prstGeom>
          <a:noFill/>
        </p:spPr>
        <p:txBody>
          <a:bodyPr wrap="square" rtlCol="0">
            <a:spAutoFit/>
          </a:bodyPr>
          <a:lstStyle/>
          <a:p>
            <a:pPr algn="ctr"/>
            <a:r>
              <a:rPr lang="en-US" sz="4400" b="1" dirty="0">
                <a:latin typeface="Aharoni" panose="02010803020104030203" pitchFamily="2" charset="-79"/>
                <a:cs typeface="Aharoni" panose="02010803020104030203" pitchFamily="2" charset="-79"/>
              </a:rPr>
              <a:t>Same Beginning Sound?</a:t>
            </a:r>
          </a:p>
        </p:txBody>
      </p:sp>
      <p:pic>
        <p:nvPicPr>
          <p:cNvPr id="5" name="Picture 4" descr="A close-up of a hand giving thumbs up&#10;&#10;Description automatically generated">
            <a:extLst>
              <a:ext uri="{FF2B5EF4-FFF2-40B4-BE49-F238E27FC236}">
                <a16:creationId xmlns:a16="http://schemas.microsoft.com/office/drawing/2014/main" id="{72FF5D7E-20E7-F25E-152D-D41038C7EE00}"/>
              </a:ext>
            </a:extLst>
          </p:cNvPr>
          <p:cNvPicPr>
            <a:picLocks noChangeAspect="1"/>
          </p:cNvPicPr>
          <p:nvPr/>
        </p:nvPicPr>
        <p:blipFill>
          <a:blip r:embed="rId3"/>
          <a:stretch>
            <a:fillRect/>
          </a:stretch>
        </p:blipFill>
        <p:spPr>
          <a:xfrm>
            <a:off x="2709814" y="2874066"/>
            <a:ext cx="2134820" cy="1417278"/>
          </a:xfrm>
          <a:prstGeom prst="rect">
            <a:avLst/>
          </a:prstGeom>
        </p:spPr>
      </p:pic>
      <p:pic>
        <p:nvPicPr>
          <p:cNvPr id="8" name="yui_3_5_1_1_1705681321956_1156" descr="A crocodile lying on the ground&#10;&#10;Description automatically generated">
            <a:extLst>
              <a:ext uri="{FF2B5EF4-FFF2-40B4-BE49-F238E27FC236}">
                <a16:creationId xmlns:a16="http://schemas.microsoft.com/office/drawing/2014/main" id="{CF86147C-994D-C08E-6AC5-B810E20E50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28" y="4411070"/>
            <a:ext cx="1587500" cy="1090930"/>
          </a:xfrm>
          <a:prstGeom prst="rect">
            <a:avLst/>
          </a:prstGeom>
          <a:noFill/>
          <a:ln>
            <a:noFill/>
          </a:ln>
        </p:spPr>
      </p:pic>
      <p:pic>
        <p:nvPicPr>
          <p:cNvPr id="9" name="img" descr="A red apple with water drops on it&#10;&#10;Description automatically generated">
            <a:extLst>
              <a:ext uri="{FF2B5EF4-FFF2-40B4-BE49-F238E27FC236}">
                <a16:creationId xmlns:a16="http://schemas.microsoft.com/office/drawing/2014/main" id="{2D18CB6D-E1B2-92FB-F759-330DF7B655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3428" y="4445360"/>
            <a:ext cx="908050" cy="1056640"/>
          </a:xfrm>
          <a:prstGeom prst="rect">
            <a:avLst/>
          </a:prstGeom>
          <a:noFill/>
          <a:ln>
            <a:noFill/>
          </a:ln>
        </p:spPr>
      </p:pic>
      <p:pic>
        <p:nvPicPr>
          <p:cNvPr id="10" name="yui_3_5_1_1_1705681647725_990" descr="A bunch of green grapes&#10;&#10;Description automatically generated">
            <a:extLst>
              <a:ext uri="{FF2B5EF4-FFF2-40B4-BE49-F238E27FC236}">
                <a16:creationId xmlns:a16="http://schemas.microsoft.com/office/drawing/2014/main" id="{4CDDA210-8C22-42CD-4386-C19E54F3EA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5718" y="4481316"/>
            <a:ext cx="1587499" cy="1064380"/>
          </a:xfrm>
          <a:prstGeom prst="rect">
            <a:avLst/>
          </a:prstGeom>
          <a:noFill/>
          <a:ln>
            <a:noFill/>
          </a:ln>
        </p:spPr>
      </p:pic>
      <p:pic>
        <p:nvPicPr>
          <p:cNvPr id="11" name="img" descr="A kangaroo standing on its hind legs&#10;&#10;Description automatically generated">
            <a:extLst>
              <a:ext uri="{FF2B5EF4-FFF2-40B4-BE49-F238E27FC236}">
                <a16:creationId xmlns:a16="http://schemas.microsoft.com/office/drawing/2014/main" id="{9A3734E0-215B-B7DA-B6FB-328F1FE61D3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0389" y="4579372"/>
            <a:ext cx="1219835" cy="939165"/>
          </a:xfrm>
          <a:prstGeom prst="rect">
            <a:avLst/>
          </a:prstGeom>
          <a:noFill/>
          <a:ln>
            <a:noFill/>
          </a:ln>
        </p:spPr>
      </p:pic>
      <p:pic>
        <p:nvPicPr>
          <p:cNvPr id="12" name="yui_3_5_1_1_1705681802310_739" descr="A close-up of a feather&#10;&#10;Description automatically generated">
            <a:extLst>
              <a:ext uri="{FF2B5EF4-FFF2-40B4-BE49-F238E27FC236}">
                <a16:creationId xmlns:a16="http://schemas.microsoft.com/office/drawing/2014/main" id="{29577C5E-9625-7D6A-8978-3D24CEA635B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73541" y="5785104"/>
            <a:ext cx="1268594" cy="845575"/>
          </a:xfrm>
          <a:prstGeom prst="rect">
            <a:avLst/>
          </a:prstGeom>
          <a:noFill/>
          <a:ln>
            <a:noFill/>
          </a:ln>
        </p:spPr>
      </p:pic>
      <p:pic>
        <p:nvPicPr>
          <p:cNvPr id="13" name="yui_3_5_1_1_1705681824237_1139" descr="A close-up of a fire&#10;&#10;Description automatically generated">
            <a:extLst>
              <a:ext uri="{FF2B5EF4-FFF2-40B4-BE49-F238E27FC236}">
                <a16:creationId xmlns:a16="http://schemas.microsoft.com/office/drawing/2014/main" id="{0B5B04D6-73DD-8E2A-E0DD-6EDF099E68E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72052" y="5738723"/>
            <a:ext cx="1268595" cy="953368"/>
          </a:xfrm>
          <a:prstGeom prst="rect">
            <a:avLst/>
          </a:prstGeom>
          <a:noFill/>
          <a:ln>
            <a:noFill/>
          </a:ln>
        </p:spPr>
      </p:pic>
    </p:spTree>
    <p:extLst>
      <p:ext uri="{BB962C8B-B14F-4D97-AF65-F5344CB8AC3E}">
        <p14:creationId xmlns:p14="http://schemas.microsoft.com/office/powerpoint/2010/main" val="2637676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3ED4F4-97D4-B449-99F8-982B7A139F10}"/>
              </a:ext>
            </a:extLst>
          </p:cNvPr>
          <p:cNvSpPr txBox="1"/>
          <p:nvPr/>
        </p:nvSpPr>
        <p:spPr>
          <a:xfrm>
            <a:off x="5146777" y="179627"/>
            <a:ext cx="7426411" cy="830997"/>
          </a:xfrm>
          <a:prstGeom prst="rect">
            <a:avLst/>
          </a:prstGeom>
          <a:noFill/>
        </p:spPr>
        <p:txBody>
          <a:bodyPr wrap="square" rtlCol="0">
            <a:spAutoFit/>
          </a:bodyPr>
          <a:lstStyle/>
          <a:p>
            <a:pPr algn="ctr"/>
            <a:r>
              <a:rPr lang="en-US" sz="4800" b="1" dirty="0">
                <a:solidFill>
                  <a:schemeClr val="bg1"/>
                </a:solidFill>
                <a:effectLst>
                  <a:outerShdw blurRad="50800" dist="38100" dir="2700000" algn="tl" rotWithShape="0">
                    <a:prstClr val="black">
                      <a:alpha val="0"/>
                    </a:prstClr>
                  </a:outerShdw>
                </a:effectLst>
                <a:latin typeface="Century Gothic" panose="020B0502020202020204" pitchFamily="34" charset="0"/>
              </a:rPr>
              <a:t>Today’s Agenda</a:t>
            </a:r>
          </a:p>
        </p:txBody>
      </p:sp>
      <p:sp>
        <p:nvSpPr>
          <p:cNvPr id="2" name="TextBox 1">
            <a:extLst>
              <a:ext uri="{FF2B5EF4-FFF2-40B4-BE49-F238E27FC236}">
                <a16:creationId xmlns:a16="http://schemas.microsoft.com/office/drawing/2014/main" id="{95B00134-A195-AFF8-3325-43EB006D0FC4}"/>
              </a:ext>
            </a:extLst>
          </p:cNvPr>
          <p:cNvSpPr txBox="1"/>
          <p:nvPr/>
        </p:nvSpPr>
        <p:spPr>
          <a:xfrm>
            <a:off x="394423" y="3142937"/>
            <a:ext cx="2919146" cy="1323439"/>
          </a:xfrm>
          <a:prstGeom prst="rect">
            <a:avLst/>
          </a:prstGeom>
          <a:noFill/>
        </p:spPr>
        <p:txBody>
          <a:bodyPr wrap="square" lIns="91440" tIns="45720" rIns="91440" bIns="45720" rtlCol="0" anchor="t">
            <a:spAutoFit/>
          </a:bodyPr>
          <a:lstStyle/>
          <a:p>
            <a:pPr algn="ctr"/>
            <a:r>
              <a:rPr lang="en-US" sz="4000" dirty="0">
                <a:latin typeface="Calibri"/>
                <a:cs typeface="Calibri"/>
              </a:rPr>
              <a:t>Teaching the Alphabet</a:t>
            </a:r>
          </a:p>
        </p:txBody>
      </p:sp>
      <p:sp>
        <p:nvSpPr>
          <p:cNvPr id="3" name="TextBox 2">
            <a:extLst>
              <a:ext uri="{FF2B5EF4-FFF2-40B4-BE49-F238E27FC236}">
                <a16:creationId xmlns:a16="http://schemas.microsoft.com/office/drawing/2014/main" id="{3DE8A0F3-3FF5-0C28-42B1-67454AC5D8A8}"/>
              </a:ext>
            </a:extLst>
          </p:cNvPr>
          <p:cNvSpPr txBox="1"/>
          <p:nvPr/>
        </p:nvSpPr>
        <p:spPr>
          <a:xfrm>
            <a:off x="4445095" y="3127910"/>
            <a:ext cx="2919146" cy="1323439"/>
          </a:xfrm>
          <a:prstGeom prst="rect">
            <a:avLst/>
          </a:prstGeom>
          <a:noFill/>
        </p:spPr>
        <p:txBody>
          <a:bodyPr wrap="square" lIns="91440" tIns="45720" rIns="91440" bIns="45720" rtlCol="0" anchor="t">
            <a:spAutoFit/>
          </a:bodyPr>
          <a:lstStyle/>
          <a:p>
            <a:pPr algn="ctr"/>
            <a:r>
              <a:rPr lang="en-US" sz="4000" dirty="0">
                <a:latin typeface="Calibri"/>
                <a:cs typeface="Calibri"/>
              </a:rPr>
              <a:t>Approach</a:t>
            </a:r>
          </a:p>
          <a:p>
            <a:pPr algn="ctr"/>
            <a:r>
              <a:rPr lang="en-US" sz="4000" dirty="0">
                <a:latin typeface="Calibri"/>
                <a:cs typeface="Calibri"/>
              </a:rPr>
              <a:t>Rationale</a:t>
            </a:r>
          </a:p>
        </p:txBody>
      </p:sp>
      <p:sp>
        <p:nvSpPr>
          <p:cNvPr id="6" name="TextBox 5">
            <a:extLst>
              <a:ext uri="{FF2B5EF4-FFF2-40B4-BE49-F238E27FC236}">
                <a16:creationId xmlns:a16="http://schemas.microsoft.com/office/drawing/2014/main" id="{CDE38023-0020-C06E-1DCE-A4D791B5372E}"/>
              </a:ext>
            </a:extLst>
          </p:cNvPr>
          <p:cNvSpPr txBox="1"/>
          <p:nvPr/>
        </p:nvSpPr>
        <p:spPr>
          <a:xfrm>
            <a:off x="8495767" y="3127910"/>
            <a:ext cx="2919146" cy="1323439"/>
          </a:xfrm>
          <a:prstGeom prst="rect">
            <a:avLst/>
          </a:prstGeom>
          <a:noFill/>
        </p:spPr>
        <p:txBody>
          <a:bodyPr wrap="square" lIns="91440" tIns="45720" rIns="91440" bIns="45720" rtlCol="0" anchor="t">
            <a:spAutoFit/>
          </a:bodyPr>
          <a:lstStyle/>
          <a:p>
            <a:pPr algn="ctr"/>
            <a:r>
              <a:rPr lang="en-US" sz="4000" dirty="0">
                <a:latin typeface="Calibri"/>
                <a:cs typeface="Calibri"/>
              </a:rPr>
              <a:t>Strategies &amp; Practice</a:t>
            </a:r>
          </a:p>
        </p:txBody>
      </p:sp>
      <p:sp>
        <p:nvSpPr>
          <p:cNvPr id="7" name="Speech Bubble: Rectangle 6">
            <a:extLst>
              <a:ext uri="{FF2B5EF4-FFF2-40B4-BE49-F238E27FC236}">
                <a16:creationId xmlns:a16="http://schemas.microsoft.com/office/drawing/2014/main" id="{31FBDBDE-8432-E7CB-B23D-CAFCE9EFBFC1}"/>
              </a:ext>
            </a:extLst>
          </p:cNvPr>
          <p:cNvSpPr/>
          <p:nvPr/>
        </p:nvSpPr>
        <p:spPr>
          <a:xfrm>
            <a:off x="141681" y="2987643"/>
            <a:ext cx="3424630" cy="1792586"/>
          </a:xfrm>
          <a:prstGeom prst="wedgeRectCallou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7">
            <a:extLst>
              <a:ext uri="{FF2B5EF4-FFF2-40B4-BE49-F238E27FC236}">
                <a16:creationId xmlns:a16="http://schemas.microsoft.com/office/drawing/2014/main" id="{77A281CC-F527-83FF-C6BC-91BAD6651B15}"/>
              </a:ext>
            </a:extLst>
          </p:cNvPr>
          <p:cNvSpPr/>
          <p:nvPr/>
        </p:nvSpPr>
        <p:spPr>
          <a:xfrm>
            <a:off x="8243025" y="2987643"/>
            <a:ext cx="3424630" cy="1792586"/>
          </a:xfrm>
          <a:prstGeom prst="wedgeRectCallou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96C05430-2F77-84DE-0DC4-E8721A06AC31}"/>
              </a:ext>
            </a:extLst>
          </p:cNvPr>
          <p:cNvSpPr/>
          <p:nvPr/>
        </p:nvSpPr>
        <p:spPr>
          <a:xfrm>
            <a:off x="4192353" y="2987643"/>
            <a:ext cx="3424630" cy="1792586"/>
          </a:xfrm>
          <a:prstGeom prst="wedgeRectCallou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596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Small Groups</a:t>
            </a:r>
          </a:p>
        </p:txBody>
      </p:sp>
      <p:sp>
        <p:nvSpPr>
          <p:cNvPr id="6" name="TextBox 5">
            <a:extLst>
              <a:ext uri="{FF2B5EF4-FFF2-40B4-BE49-F238E27FC236}">
                <a16:creationId xmlns:a16="http://schemas.microsoft.com/office/drawing/2014/main" id="{D06C297C-4065-EE52-CFEF-968D0C84262A}"/>
              </a:ext>
            </a:extLst>
          </p:cNvPr>
          <p:cNvSpPr txBox="1"/>
          <p:nvPr/>
        </p:nvSpPr>
        <p:spPr>
          <a:xfrm>
            <a:off x="6574328" y="2306185"/>
            <a:ext cx="5400388"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Use assessments to target the needs of your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Calibri"/>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PK.FL.PA.2 e. Identify whether or not two words begin or end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the same sound.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strike="noStrike" kern="1200" cap="none" spc="0" normalizeH="0" baseline="0" noProof="0" dirty="0">
              <a:ln>
                <a:noFill/>
              </a:ln>
              <a:solidFill>
                <a:prstClr val="black"/>
              </a:solidFill>
              <a:effectLst/>
              <a:uLnTx/>
              <a:uFillTx/>
              <a:latin typeface="Calibri"/>
              <a:ea typeface="+mn-ea"/>
              <a:cs typeface="Calibri"/>
            </a:endParaRPr>
          </a:p>
        </p:txBody>
      </p:sp>
      <p:sp>
        <p:nvSpPr>
          <p:cNvPr id="4" name="TextBox 3">
            <a:extLst>
              <a:ext uri="{FF2B5EF4-FFF2-40B4-BE49-F238E27FC236}">
                <a16:creationId xmlns:a16="http://schemas.microsoft.com/office/drawing/2014/main" id="{E86313BC-D777-A6B4-F6FC-F75E02835958}"/>
              </a:ext>
            </a:extLst>
          </p:cNvPr>
          <p:cNvSpPr txBox="1"/>
          <p:nvPr/>
        </p:nvSpPr>
        <p:spPr>
          <a:xfrm>
            <a:off x="0" y="2151904"/>
            <a:ext cx="6791613" cy="769441"/>
          </a:xfrm>
          <a:prstGeom prst="rect">
            <a:avLst/>
          </a:prstGeom>
          <a:noFill/>
        </p:spPr>
        <p:txBody>
          <a:bodyPr wrap="square" rtlCol="0">
            <a:spAutoFit/>
          </a:bodyPr>
          <a:lstStyle/>
          <a:p>
            <a:pPr algn="ctr"/>
            <a:r>
              <a:rPr lang="en-US" sz="4400" b="1" dirty="0">
                <a:latin typeface="Aharoni" panose="02010803020104030203" pitchFamily="2" charset="-79"/>
                <a:cs typeface="Aharoni" panose="02010803020104030203" pitchFamily="2" charset="-79"/>
              </a:rPr>
              <a:t>Same Ending Sound?</a:t>
            </a:r>
          </a:p>
        </p:txBody>
      </p:sp>
      <p:pic>
        <p:nvPicPr>
          <p:cNvPr id="5" name="Picture 4" descr="A close-up of a hand giving thumbs up&#10;&#10;Description automatically generated">
            <a:extLst>
              <a:ext uri="{FF2B5EF4-FFF2-40B4-BE49-F238E27FC236}">
                <a16:creationId xmlns:a16="http://schemas.microsoft.com/office/drawing/2014/main" id="{72FF5D7E-20E7-F25E-152D-D41038C7EE00}"/>
              </a:ext>
            </a:extLst>
          </p:cNvPr>
          <p:cNvPicPr>
            <a:picLocks noChangeAspect="1"/>
          </p:cNvPicPr>
          <p:nvPr/>
        </p:nvPicPr>
        <p:blipFill>
          <a:blip r:embed="rId3"/>
          <a:stretch>
            <a:fillRect/>
          </a:stretch>
        </p:blipFill>
        <p:spPr>
          <a:xfrm>
            <a:off x="2709814" y="2874066"/>
            <a:ext cx="2134820" cy="1417278"/>
          </a:xfrm>
          <a:prstGeom prst="rect">
            <a:avLst/>
          </a:prstGeom>
        </p:spPr>
      </p:pic>
      <p:pic>
        <p:nvPicPr>
          <p:cNvPr id="3" name="Picture 2" descr="A close up of a spider web&#10;&#10;Description automatically generated">
            <a:extLst>
              <a:ext uri="{FF2B5EF4-FFF2-40B4-BE49-F238E27FC236}">
                <a16:creationId xmlns:a16="http://schemas.microsoft.com/office/drawing/2014/main" id="{3FDB224B-E57C-AC88-8E46-9B617CAA6701}"/>
              </a:ext>
            </a:extLst>
          </p:cNvPr>
          <p:cNvPicPr>
            <a:picLocks noChangeAspect="1"/>
          </p:cNvPicPr>
          <p:nvPr/>
        </p:nvPicPr>
        <p:blipFill>
          <a:blip r:embed="rId4"/>
          <a:stretch>
            <a:fillRect/>
          </a:stretch>
        </p:blipFill>
        <p:spPr>
          <a:xfrm>
            <a:off x="431333" y="4137892"/>
            <a:ext cx="912169" cy="1216226"/>
          </a:xfrm>
          <a:prstGeom prst="rect">
            <a:avLst/>
          </a:prstGeom>
        </p:spPr>
      </p:pic>
      <p:pic>
        <p:nvPicPr>
          <p:cNvPr id="7" name="Picture 6" descr="A white and yellow baby bib&#10;&#10;Description automatically generated">
            <a:extLst>
              <a:ext uri="{FF2B5EF4-FFF2-40B4-BE49-F238E27FC236}">
                <a16:creationId xmlns:a16="http://schemas.microsoft.com/office/drawing/2014/main" id="{1B900832-B694-A65D-E751-28285FEEC6AC}"/>
              </a:ext>
            </a:extLst>
          </p:cNvPr>
          <p:cNvPicPr>
            <a:picLocks noChangeAspect="1"/>
          </p:cNvPicPr>
          <p:nvPr/>
        </p:nvPicPr>
        <p:blipFill>
          <a:blip r:embed="rId5"/>
          <a:stretch>
            <a:fillRect/>
          </a:stretch>
        </p:blipFill>
        <p:spPr>
          <a:xfrm>
            <a:off x="1408141" y="4151618"/>
            <a:ext cx="877463" cy="1202500"/>
          </a:xfrm>
          <a:prstGeom prst="rect">
            <a:avLst/>
          </a:prstGeom>
        </p:spPr>
      </p:pic>
      <p:pic>
        <p:nvPicPr>
          <p:cNvPr id="14" name="Picture 13" descr="A dog sitting on a path&#10;&#10;Description automatically generated">
            <a:extLst>
              <a:ext uri="{FF2B5EF4-FFF2-40B4-BE49-F238E27FC236}">
                <a16:creationId xmlns:a16="http://schemas.microsoft.com/office/drawing/2014/main" id="{CDB30A19-B15B-1018-90FF-1CECA99A79AA}"/>
              </a:ext>
            </a:extLst>
          </p:cNvPr>
          <p:cNvPicPr>
            <a:picLocks noChangeAspect="1"/>
          </p:cNvPicPr>
          <p:nvPr/>
        </p:nvPicPr>
        <p:blipFill>
          <a:blip r:embed="rId6"/>
          <a:stretch>
            <a:fillRect/>
          </a:stretch>
        </p:blipFill>
        <p:spPr>
          <a:xfrm>
            <a:off x="3734193" y="4228993"/>
            <a:ext cx="1193518" cy="1047750"/>
          </a:xfrm>
          <a:prstGeom prst="rect">
            <a:avLst/>
          </a:prstGeom>
        </p:spPr>
      </p:pic>
      <p:pic>
        <p:nvPicPr>
          <p:cNvPr id="15" name="Picture 14" descr="A brown paper bag with a white background&#10;&#10;Description automatically generated">
            <a:extLst>
              <a:ext uri="{FF2B5EF4-FFF2-40B4-BE49-F238E27FC236}">
                <a16:creationId xmlns:a16="http://schemas.microsoft.com/office/drawing/2014/main" id="{0F909A94-7FC3-9CE7-6BCF-82DB42067657}"/>
              </a:ext>
            </a:extLst>
          </p:cNvPr>
          <p:cNvPicPr>
            <a:picLocks noChangeAspect="1"/>
          </p:cNvPicPr>
          <p:nvPr/>
        </p:nvPicPr>
        <p:blipFill>
          <a:blip r:embed="rId7"/>
          <a:stretch>
            <a:fillRect/>
          </a:stretch>
        </p:blipFill>
        <p:spPr>
          <a:xfrm>
            <a:off x="4927711" y="4151618"/>
            <a:ext cx="1202500" cy="1202500"/>
          </a:xfrm>
          <a:prstGeom prst="rect">
            <a:avLst/>
          </a:prstGeom>
        </p:spPr>
      </p:pic>
      <p:pic>
        <p:nvPicPr>
          <p:cNvPr id="16" name="Picture 15" descr="A goat standing on dirt&#10;&#10;Description automatically generated">
            <a:extLst>
              <a:ext uri="{FF2B5EF4-FFF2-40B4-BE49-F238E27FC236}">
                <a16:creationId xmlns:a16="http://schemas.microsoft.com/office/drawing/2014/main" id="{666B6F29-18AD-ED00-5B63-3DF2AE01A5FC}"/>
              </a:ext>
            </a:extLst>
          </p:cNvPr>
          <p:cNvPicPr>
            <a:picLocks noChangeAspect="1"/>
          </p:cNvPicPr>
          <p:nvPr/>
        </p:nvPicPr>
        <p:blipFill>
          <a:blip r:embed="rId8"/>
          <a:stretch>
            <a:fillRect/>
          </a:stretch>
        </p:blipFill>
        <p:spPr>
          <a:xfrm>
            <a:off x="1957153" y="5521617"/>
            <a:ext cx="1192193" cy="1172279"/>
          </a:xfrm>
          <a:prstGeom prst="rect">
            <a:avLst/>
          </a:prstGeom>
        </p:spPr>
      </p:pic>
      <p:pic>
        <p:nvPicPr>
          <p:cNvPr id="17" name="Picture 16" descr="A flag flying in the air&#10;&#10;Description automatically generated">
            <a:extLst>
              <a:ext uri="{FF2B5EF4-FFF2-40B4-BE49-F238E27FC236}">
                <a16:creationId xmlns:a16="http://schemas.microsoft.com/office/drawing/2014/main" id="{6F9AE41E-E553-1211-312E-AF998CA475FA}"/>
              </a:ext>
            </a:extLst>
          </p:cNvPr>
          <p:cNvPicPr>
            <a:picLocks noChangeAspect="1"/>
          </p:cNvPicPr>
          <p:nvPr/>
        </p:nvPicPr>
        <p:blipFill>
          <a:blip r:embed="rId9"/>
          <a:stretch>
            <a:fillRect/>
          </a:stretch>
        </p:blipFill>
        <p:spPr>
          <a:xfrm>
            <a:off x="3149346" y="5521617"/>
            <a:ext cx="1314551" cy="1202500"/>
          </a:xfrm>
          <a:prstGeom prst="rect">
            <a:avLst/>
          </a:prstGeom>
        </p:spPr>
      </p:pic>
    </p:spTree>
    <p:extLst>
      <p:ext uri="{BB962C8B-B14F-4D97-AF65-F5344CB8AC3E}">
        <p14:creationId xmlns:p14="http://schemas.microsoft.com/office/powerpoint/2010/main" val="2462075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CFA408-F25E-0341-8AFA-B8E3A4CE5E8E}"/>
              </a:ext>
            </a:extLst>
          </p:cNvPr>
          <p:cNvSpPr txBox="1"/>
          <p:nvPr/>
        </p:nvSpPr>
        <p:spPr>
          <a:xfrm>
            <a:off x="2209800" y="2136338"/>
            <a:ext cx="7772399" cy="2585323"/>
          </a:xfrm>
          <a:prstGeom prst="rect">
            <a:avLst/>
          </a:prstGeom>
          <a:noFill/>
        </p:spPr>
        <p:txBody>
          <a:bodyPr wrap="square" rtlCol="0">
            <a:spAutoFit/>
          </a:bodyPr>
          <a:lstStyle/>
          <a:p>
            <a:pPr algn="ctr"/>
            <a:r>
              <a:rPr lang="en-US" sz="5400" b="1" dirty="0">
                <a:solidFill>
                  <a:srgbClr val="002060"/>
                </a:solidFill>
                <a:latin typeface="Century Gothic" panose="020B0502020202020204" pitchFamily="34" charset="0"/>
              </a:rPr>
              <a:t>Working with Letter Bundles in Large Group</a:t>
            </a:r>
          </a:p>
        </p:txBody>
      </p:sp>
    </p:spTree>
    <p:extLst>
      <p:ext uri="{BB962C8B-B14F-4D97-AF65-F5344CB8AC3E}">
        <p14:creationId xmlns:p14="http://schemas.microsoft.com/office/powerpoint/2010/main" val="221566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Large Group</a:t>
            </a:r>
          </a:p>
        </p:txBody>
      </p:sp>
      <p:pic>
        <p:nvPicPr>
          <p:cNvPr id="8" name="Picture 10" descr="https://edsource.org/wp-content/uploads/2015/10/SEAL-3-1024x575.jpg">
            <a:extLst>
              <a:ext uri="{FF2B5EF4-FFF2-40B4-BE49-F238E27FC236}">
                <a16:creationId xmlns:a16="http://schemas.microsoft.com/office/drawing/2014/main" id="{6AB5BA19-6762-740A-2123-134402845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65" y="2304025"/>
            <a:ext cx="4008268" cy="21050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Happy girl pointing at alphabet on chart">
            <a:extLst>
              <a:ext uri="{FF2B5EF4-FFF2-40B4-BE49-F238E27FC236}">
                <a16:creationId xmlns:a16="http://schemas.microsoft.com/office/drawing/2014/main" id="{C77E253B-5ADF-BB25-E63A-B47190816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065" y="4551355"/>
            <a:ext cx="4008268" cy="16775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s://ecdn.teacherspayteachers.com/thumbitem/Creative-Curriculum-Wheels-Vocabulary-GUIDED-Edition-10827446-1705596244/original-10827446-2.jpg">
            <a:extLst>
              <a:ext uri="{FF2B5EF4-FFF2-40B4-BE49-F238E27FC236}">
                <a16:creationId xmlns:a16="http://schemas.microsoft.com/office/drawing/2014/main" id="{458BBC58-6273-5760-5F4D-6C436132CE84}"/>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352692" y="2300872"/>
            <a:ext cx="1429240" cy="22504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s://ecdn.teacherspayteachers.com/thumbitem/Creative-Curriculum-Wheels-Vocabulary-GUIDED-Edition-10827446-1705596244/original-10827446-3.jpg">
            <a:extLst>
              <a:ext uri="{FF2B5EF4-FFF2-40B4-BE49-F238E27FC236}">
                <a16:creationId xmlns:a16="http://schemas.microsoft.com/office/drawing/2014/main" id="{DA07C971-9E3B-6315-2850-D8472FDA9302}"/>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916291" y="2304025"/>
            <a:ext cx="1426036" cy="2284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https://ecdn.teacherspayteachers.com/thumbitem/Creative-Curriculum-Wheels-Vocabulary-GUIDED-Edition-10827446-1705596244/original-10827446-4.jpg">
            <a:extLst>
              <a:ext uri="{FF2B5EF4-FFF2-40B4-BE49-F238E27FC236}">
                <a16:creationId xmlns:a16="http://schemas.microsoft.com/office/drawing/2014/main" id="{FE0664EF-E9BF-7A35-5A1B-F6EA4D7AF939}"/>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236102" y="4600666"/>
            <a:ext cx="1360377" cy="22047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0" descr="Kids make letters with their bodies.  We take pix and spell words">
            <a:extLst>
              <a:ext uri="{FF2B5EF4-FFF2-40B4-BE49-F238E27FC236}">
                <a16:creationId xmlns:a16="http://schemas.microsoft.com/office/drawing/2014/main" id="{3FF8B9BC-BB56-C02A-1BCF-80FB7432D7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3668" y="2304025"/>
            <a:ext cx="3669087" cy="3825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655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le of colorful plastic letters&#10;&#10;Description automatically generated">
            <a:extLst>
              <a:ext uri="{FF2B5EF4-FFF2-40B4-BE49-F238E27FC236}">
                <a16:creationId xmlns:a16="http://schemas.microsoft.com/office/drawing/2014/main" id="{FB9929BE-0F1D-7EE0-67CC-A0A3D11935CF}"/>
              </a:ext>
            </a:extLst>
          </p:cNvPr>
          <p:cNvPicPr>
            <a:picLocks noChangeAspect="1"/>
          </p:cNvPicPr>
          <p:nvPr/>
        </p:nvPicPr>
        <p:blipFill>
          <a:blip r:embed="rId3"/>
          <a:stretch>
            <a:fillRect/>
          </a:stretch>
        </p:blipFill>
        <p:spPr>
          <a:xfrm>
            <a:off x="3963434" y="3841796"/>
            <a:ext cx="3309581" cy="2925670"/>
          </a:xfrm>
          <a:prstGeom prst="rect">
            <a:avLst/>
          </a:prstGeom>
        </p:spPr>
      </p:pic>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Large Groups</a:t>
            </a:r>
          </a:p>
        </p:txBody>
      </p:sp>
      <p:sp>
        <p:nvSpPr>
          <p:cNvPr id="6" name="TextBox 5">
            <a:extLst>
              <a:ext uri="{FF2B5EF4-FFF2-40B4-BE49-F238E27FC236}">
                <a16:creationId xmlns:a16="http://schemas.microsoft.com/office/drawing/2014/main" id="{D06C297C-4065-EE52-CFEF-968D0C84262A}"/>
              </a:ext>
            </a:extLst>
          </p:cNvPr>
          <p:cNvSpPr txBox="1"/>
          <p:nvPr/>
        </p:nvSpPr>
        <p:spPr>
          <a:xfrm>
            <a:off x="6781992" y="2588727"/>
            <a:ext cx="5400388" cy="35394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Use assessments to target the needs of your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Calibri"/>
              </a:rPr>
              <a:t>Brigance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Calibri"/>
              </a:rPr>
              <a:t>B-7 Prints uppercase letters in sequence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strike="noStrike" kern="1200" cap="none" spc="0" normalizeH="0" baseline="0" noProof="0" dirty="0">
              <a:ln>
                <a:noFill/>
              </a:ln>
              <a:solidFill>
                <a:prstClr val="black"/>
              </a:solidFill>
              <a:effectLst/>
              <a:uLnTx/>
              <a:uFillTx/>
              <a:latin typeface="Calibri"/>
              <a:ea typeface="+mn-ea"/>
              <a:cs typeface="Calibri"/>
            </a:endParaRPr>
          </a:p>
        </p:txBody>
      </p:sp>
      <p:pic>
        <p:nvPicPr>
          <p:cNvPr id="8" name="Picture 10" descr="https://edsource.org/wp-content/uploads/2015/10/SEAL-3-1024x575.jpg">
            <a:extLst>
              <a:ext uri="{FF2B5EF4-FFF2-40B4-BE49-F238E27FC236}">
                <a16:creationId xmlns:a16="http://schemas.microsoft.com/office/drawing/2014/main" id="{C974EB78-3EB1-B49C-F542-99E6C4C67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0" y="2376477"/>
            <a:ext cx="4008268" cy="210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1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Large Groups</a:t>
            </a:r>
          </a:p>
        </p:txBody>
      </p:sp>
      <p:sp>
        <p:nvSpPr>
          <p:cNvPr id="3" name="TextBox 2">
            <a:extLst>
              <a:ext uri="{FF2B5EF4-FFF2-40B4-BE49-F238E27FC236}">
                <a16:creationId xmlns:a16="http://schemas.microsoft.com/office/drawing/2014/main" id="{82435DE5-7488-7B6D-F9F6-5A503FAF866B}"/>
              </a:ext>
            </a:extLst>
          </p:cNvPr>
          <p:cNvSpPr txBox="1"/>
          <p:nvPr/>
        </p:nvSpPr>
        <p:spPr>
          <a:xfrm>
            <a:off x="4535944" y="1597030"/>
            <a:ext cx="7534563"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ctr" defTabSz="914400" rtl="0" eaLnBrk="1" fontAlgn="auto" latinLnBrk="0" hangingPunct="1">
              <a:lnSpc>
                <a:spcPct val="100000"/>
              </a:lnSpc>
              <a:spcBef>
                <a:spcPts val="0"/>
              </a:spcBef>
              <a:spcAft>
                <a:spcPts val="0"/>
              </a:spcAft>
              <a:buClrTx/>
              <a:buSzTx/>
              <a:tabLst/>
              <a:defRPr/>
            </a:pPr>
            <a:r>
              <a:rPr lang="en-US" sz="4000" b="1" dirty="0">
                <a:solidFill>
                  <a:prstClr val="black"/>
                </a:solidFill>
                <a:latin typeface="Calibri"/>
              </a:rPr>
              <a:t>What are the different ways we use water?</a:t>
            </a:r>
          </a:p>
          <a:p>
            <a:pPr marR="0" lvl="0" algn="ctr" defTabSz="9144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4400" b="1" dirty="0">
                <a:solidFill>
                  <a:prstClr val="black"/>
                </a:solidFill>
                <a:latin typeface="Calibri"/>
              </a:rPr>
              <a:t>A</a:t>
            </a:r>
            <a:r>
              <a:rPr lang="en-US" sz="4400" dirty="0">
                <a:solidFill>
                  <a:prstClr val="black"/>
                </a:solidFill>
                <a:latin typeface="Calibri"/>
              </a:rPr>
              <a:t>erobics</a:t>
            </a:r>
            <a:endParaRPr lang="en-US" sz="4400" b="1" dirty="0">
              <a:solidFill>
                <a:prstClr val="black"/>
              </a:solidFill>
              <a:latin typeface="Calibri"/>
            </a:endParaRPr>
          </a:p>
          <a:p>
            <a:pPr marR="0" lvl="0" algn="l"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B</a:t>
            </a:r>
            <a:r>
              <a:rPr kumimoji="0" lang="en-US" sz="4400" i="0" u="none" strike="noStrike" kern="1200" cap="none" spc="0" normalizeH="0" baseline="0" noProof="0" dirty="0">
                <a:ln>
                  <a:noFill/>
                </a:ln>
                <a:solidFill>
                  <a:prstClr val="black"/>
                </a:solidFill>
                <a:effectLst/>
                <a:uLnTx/>
                <a:uFillTx/>
                <a:latin typeface="Calibri"/>
                <a:ea typeface="+mn-ea"/>
                <a:cs typeface="+mn-cs"/>
              </a:rPr>
              <a:t>oiling, </a:t>
            </a:r>
            <a:r>
              <a:rPr kumimoji="0" lang="en-US" sz="4400" b="1" i="0" u="none" strike="noStrike" kern="1200" cap="none" spc="0" normalizeH="0" baseline="0" noProof="0" dirty="0">
                <a:ln>
                  <a:noFill/>
                </a:ln>
                <a:solidFill>
                  <a:prstClr val="black"/>
                </a:solidFill>
                <a:effectLst/>
                <a:uLnTx/>
                <a:uFillTx/>
                <a:latin typeface="Calibri"/>
                <a:ea typeface="+mn-ea"/>
                <a:cs typeface="+mn-cs"/>
              </a:rPr>
              <a:t>B</a:t>
            </a:r>
            <a:r>
              <a:rPr kumimoji="0" lang="en-US" sz="4400" i="0" u="none" strike="noStrike" kern="1200" cap="none" spc="0" normalizeH="0" baseline="0" noProof="0" dirty="0">
                <a:ln>
                  <a:noFill/>
                </a:ln>
                <a:solidFill>
                  <a:prstClr val="black"/>
                </a:solidFill>
                <a:effectLst/>
                <a:uLnTx/>
                <a:uFillTx/>
                <a:latin typeface="Calibri"/>
                <a:ea typeface="+mn-ea"/>
                <a:cs typeface="+mn-cs"/>
              </a:rPr>
              <a:t>athing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4400" b="1" dirty="0">
                <a:solidFill>
                  <a:prstClr val="black"/>
                </a:solidFill>
                <a:latin typeface="Calibri"/>
              </a:rPr>
              <a:t>D</a:t>
            </a:r>
            <a:r>
              <a:rPr lang="en-US" sz="4400" dirty="0">
                <a:solidFill>
                  <a:prstClr val="black"/>
                </a:solidFill>
                <a:latin typeface="Calibri"/>
              </a:rPr>
              <a:t>rinking</a:t>
            </a:r>
            <a:endParaRPr lang="en-US" sz="4400" b="1" dirty="0">
              <a:solidFill>
                <a:prstClr val="black"/>
              </a:solidFill>
              <a:latin typeface="Calibri"/>
            </a:endParaRPr>
          </a:p>
          <a:p>
            <a:pPr marR="0" lvl="0" algn="l"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F</a:t>
            </a:r>
            <a:r>
              <a:rPr kumimoji="0" lang="en-US" sz="4400" i="0" u="none" strike="noStrike" kern="1200" cap="none" spc="0" normalizeH="0" baseline="0" noProof="0" dirty="0">
                <a:ln>
                  <a:noFill/>
                </a:ln>
                <a:solidFill>
                  <a:prstClr val="black"/>
                </a:solidFill>
                <a:effectLst/>
                <a:uLnTx/>
                <a:uFillTx/>
                <a:latin typeface="Calibri"/>
                <a:ea typeface="+mn-ea"/>
                <a:cs typeface="+mn-cs"/>
              </a:rPr>
              <a:t>reezing, </a:t>
            </a:r>
            <a:r>
              <a:rPr kumimoji="0" lang="en-US" sz="4400" b="1" i="0" u="none" strike="noStrike" kern="1200" cap="none" spc="0" normalizeH="0" baseline="0" noProof="0" dirty="0">
                <a:ln>
                  <a:noFill/>
                </a:ln>
                <a:solidFill>
                  <a:prstClr val="black"/>
                </a:solidFill>
                <a:effectLst/>
                <a:uLnTx/>
                <a:uFillTx/>
                <a:latin typeface="Calibri"/>
                <a:ea typeface="+mn-ea"/>
                <a:cs typeface="+mn-cs"/>
              </a:rPr>
              <a:t>F</a:t>
            </a:r>
            <a:r>
              <a:rPr kumimoji="0" lang="en-US" sz="4400" i="0" u="none" strike="noStrike" kern="1200" cap="none" spc="0" normalizeH="0" baseline="0" noProof="0" dirty="0">
                <a:ln>
                  <a:noFill/>
                </a:ln>
                <a:solidFill>
                  <a:prstClr val="black"/>
                </a:solidFill>
                <a:effectLst/>
                <a:uLnTx/>
                <a:uFillTx/>
                <a:latin typeface="Calibri"/>
                <a:ea typeface="+mn-ea"/>
                <a:cs typeface="+mn-cs"/>
              </a:rPr>
              <a:t>loating </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4400" b="1" dirty="0">
                <a:solidFill>
                  <a:prstClr val="black"/>
                </a:solidFill>
                <a:latin typeface="Calibri"/>
              </a:rPr>
              <a:t>G</a:t>
            </a:r>
            <a:r>
              <a:rPr lang="en-US" sz="4400" dirty="0">
                <a:solidFill>
                  <a:prstClr val="black"/>
                </a:solidFill>
                <a:latin typeface="Calibri"/>
              </a:rPr>
              <a:t>rowing plants</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entury Gothic"/>
                <a:ea typeface="Calibri"/>
                <a:cs typeface="Calibri"/>
              </a:rPr>
            </a:br>
            <a:r>
              <a:rPr kumimoji="0" lang="en-US" sz="2000" b="0" i="0" u="none" strike="noStrike" kern="1200" cap="none" spc="0" normalizeH="0" baseline="0" noProof="0" dirty="0">
                <a:ln>
                  <a:noFill/>
                </a:ln>
                <a:solidFill>
                  <a:prstClr val="black"/>
                </a:solidFill>
                <a:effectLst/>
                <a:uLnTx/>
                <a:uFillTx/>
                <a:latin typeface="Century Gothic"/>
                <a:ea typeface="Calibri"/>
                <a:cs typeface="Calibri"/>
              </a:rPr>
              <a:t>  </a:t>
            </a:r>
            <a:endParaRPr kumimoji="0" lang="en-US" sz="2000" b="0" i="0" u="none" strike="noStrike" kern="1200" cap="none" spc="0" normalizeH="0" baseline="0" noProof="0" dirty="0">
              <a:ln>
                <a:noFill/>
              </a:ln>
              <a:solidFill>
                <a:prstClr val="black"/>
              </a:solidFill>
              <a:effectLst/>
              <a:uLnTx/>
              <a:uFillTx/>
              <a:latin typeface="Calibri"/>
              <a:ea typeface="Calibri"/>
              <a:cs typeface="Calibri"/>
            </a:endParaRPr>
          </a:p>
        </p:txBody>
      </p:sp>
      <p:sp>
        <p:nvSpPr>
          <p:cNvPr id="4" name="TextBox 3">
            <a:extLst>
              <a:ext uri="{FF2B5EF4-FFF2-40B4-BE49-F238E27FC236}">
                <a16:creationId xmlns:a16="http://schemas.microsoft.com/office/drawing/2014/main" id="{DDEB0B60-3AB2-E59B-DD93-577733EE879C}"/>
              </a:ext>
            </a:extLst>
          </p:cNvPr>
          <p:cNvSpPr txBox="1"/>
          <p:nvPr/>
        </p:nvSpPr>
        <p:spPr>
          <a:xfrm>
            <a:off x="210065" y="3655336"/>
            <a:ext cx="3956364" cy="1754326"/>
          </a:xfrm>
          <a:prstGeom prst="rect">
            <a:avLst/>
          </a:prstGeom>
          <a:noFill/>
          <a:ln w="38100">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ctr" defTabSz="914400" rtl="0" eaLnBrk="1" fontAlgn="auto" latinLnBrk="0" hangingPunct="1">
              <a:lnSpc>
                <a:spcPct val="100000"/>
              </a:lnSpc>
              <a:spcBef>
                <a:spcPts val="0"/>
              </a:spcBef>
              <a:spcAft>
                <a:spcPts val="0"/>
              </a:spcAft>
              <a:buClrTx/>
              <a:buSzTx/>
              <a:tabLst/>
              <a:defRPr/>
            </a:pPr>
            <a:r>
              <a:rPr lang="en-US" sz="3600" b="1" dirty="0">
                <a:solidFill>
                  <a:srgbClr val="002060"/>
                </a:solidFill>
                <a:latin typeface="Calibri"/>
              </a:rPr>
              <a:t>Creative Curriculum</a:t>
            </a:r>
          </a:p>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002060"/>
                </a:solidFill>
                <a:effectLst/>
                <a:uLnTx/>
                <a:uFillTx/>
                <a:latin typeface="Calibri"/>
                <a:ea typeface="+mn-ea"/>
                <a:cs typeface="+mn-cs"/>
              </a:rPr>
              <a:t>Water Stu</a:t>
            </a:r>
            <a:r>
              <a:rPr lang="en-US" sz="3600" b="1" dirty="0" err="1">
                <a:solidFill>
                  <a:srgbClr val="002060"/>
                </a:solidFill>
                <a:latin typeface="Calibri"/>
              </a:rPr>
              <a:t>dy</a:t>
            </a:r>
            <a:endParaRPr lang="en-US" sz="3600" b="1" dirty="0">
              <a:solidFill>
                <a:srgbClr val="002060"/>
              </a:solidFill>
              <a:latin typeface="Calibri"/>
            </a:endParaRPr>
          </a:p>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002060"/>
                </a:solidFill>
                <a:effectLst/>
                <a:uLnTx/>
                <a:uFillTx/>
                <a:latin typeface="Calibri"/>
                <a:ea typeface="+mn-ea"/>
                <a:cs typeface="+mn-cs"/>
              </a:rPr>
              <a:t>Investigation #1</a:t>
            </a:r>
            <a:endParaRPr kumimoji="0" lang="en-US" sz="3600" b="0" i="0" u="none" strike="noStrike" kern="1200" cap="none" spc="0" normalizeH="0" baseline="0" noProof="0" dirty="0">
              <a:ln>
                <a:noFill/>
              </a:ln>
              <a:solidFill>
                <a:prstClr val="black"/>
              </a:solidFill>
              <a:effectLst/>
              <a:uLnTx/>
              <a:uFillTx/>
              <a:latin typeface="Calibri"/>
              <a:ea typeface="Calibri"/>
              <a:cs typeface="Calibri"/>
            </a:endParaRPr>
          </a:p>
        </p:txBody>
      </p:sp>
    </p:spTree>
    <p:extLst>
      <p:ext uri="{BB962C8B-B14F-4D97-AF65-F5344CB8AC3E}">
        <p14:creationId xmlns:p14="http://schemas.microsoft.com/office/powerpoint/2010/main" val="18811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Bundles in Large Group</a:t>
            </a:r>
          </a:p>
        </p:txBody>
      </p:sp>
      <p:pic>
        <p:nvPicPr>
          <p:cNvPr id="3" name="Picture 2">
            <a:extLst>
              <a:ext uri="{FF2B5EF4-FFF2-40B4-BE49-F238E27FC236}">
                <a16:creationId xmlns:a16="http://schemas.microsoft.com/office/drawing/2014/main" id="{9B8F715C-1A76-C6E9-D4D1-7EFBAE64D8C9}"/>
              </a:ext>
            </a:extLst>
          </p:cNvPr>
          <p:cNvPicPr>
            <a:picLocks noChangeAspect="1"/>
          </p:cNvPicPr>
          <p:nvPr/>
        </p:nvPicPr>
        <p:blipFill rotWithShape="1">
          <a:blip r:embed="rId3"/>
          <a:srcRect l="22193" t="24582" r="20612" b="28889"/>
          <a:stretch/>
        </p:blipFill>
        <p:spPr>
          <a:xfrm>
            <a:off x="210065" y="2701079"/>
            <a:ext cx="7741920" cy="3791676"/>
          </a:xfrm>
          <a:prstGeom prst="rect">
            <a:avLst/>
          </a:prstGeom>
        </p:spPr>
      </p:pic>
      <p:pic>
        <p:nvPicPr>
          <p:cNvPr id="4" name="Picture 3" descr="/var/folders/tt/t8y19tcx68v1tbq31qpyjj040000gp/T/com.microsoft.Word/Content.MSO/C8587E30.tmp">
            <a:extLst>
              <a:ext uri="{FF2B5EF4-FFF2-40B4-BE49-F238E27FC236}">
                <a16:creationId xmlns:a16="http://schemas.microsoft.com/office/drawing/2014/main" id="{A14D7CCD-9388-527D-5BAF-69D1D59E5CD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38843" y="4076613"/>
            <a:ext cx="3622421" cy="2285999"/>
          </a:xfrm>
          <a:prstGeom prst="rect">
            <a:avLst/>
          </a:prstGeom>
          <a:noFill/>
          <a:ln>
            <a:noFill/>
          </a:ln>
        </p:spPr>
      </p:pic>
      <p:pic>
        <p:nvPicPr>
          <p:cNvPr id="5" name="Picture 4" descr="Side Note - Openclipart">
            <a:extLst>
              <a:ext uri="{FF2B5EF4-FFF2-40B4-BE49-F238E27FC236}">
                <a16:creationId xmlns:a16="http://schemas.microsoft.com/office/drawing/2014/main" id="{44AA46F1-D9EA-5B26-3961-55F5E14C92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6416" y="1638387"/>
            <a:ext cx="33662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990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88881" y="72429"/>
            <a:ext cx="11143735" cy="1149177"/>
          </a:xfrm>
        </p:spPr>
        <p:txBody>
          <a:bodyPr>
            <a:normAutofit fontScale="90000"/>
          </a:bodyPr>
          <a:lstStyle/>
          <a:p>
            <a:r>
              <a:rPr lang="en-US" b="1" dirty="0">
                <a:solidFill>
                  <a:schemeClr val="bg1"/>
                </a:solidFill>
                <a:latin typeface="Century Gothic" panose="020B0502020202020204" pitchFamily="34" charset="0"/>
              </a:rPr>
              <a:t>This Week’s Bundle:</a:t>
            </a:r>
            <a:br>
              <a:rPr lang="en-US"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Aa, Bb, Ff, Dd, Gg</a:t>
            </a:r>
          </a:p>
        </p:txBody>
      </p:sp>
      <p:pic>
        <p:nvPicPr>
          <p:cNvPr id="6" name="Picture 5" descr="A screenshot of a computer&#10;&#10;Description automatically generated">
            <a:extLst>
              <a:ext uri="{FF2B5EF4-FFF2-40B4-BE49-F238E27FC236}">
                <a16:creationId xmlns:a16="http://schemas.microsoft.com/office/drawing/2014/main" id="{0FD93093-71E8-7E32-75D1-4CE67D7609BD}"/>
              </a:ext>
            </a:extLst>
          </p:cNvPr>
          <p:cNvPicPr>
            <a:picLocks noChangeAspect="1"/>
          </p:cNvPicPr>
          <p:nvPr/>
        </p:nvPicPr>
        <p:blipFill rotWithShape="1">
          <a:blip r:embed="rId3"/>
          <a:srcRect l="20047" t="24151" r="19340" b="24151"/>
          <a:stretch/>
        </p:blipFill>
        <p:spPr>
          <a:xfrm>
            <a:off x="116010" y="2277100"/>
            <a:ext cx="4290096" cy="195327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70A3A85F-A380-0477-B211-E122344B22B8}"/>
              </a:ext>
            </a:extLst>
          </p:cNvPr>
          <p:cNvPicPr>
            <a:picLocks noChangeAspect="1"/>
          </p:cNvPicPr>
          <p:nvPr/>
        </p:nvPicPr>
        <p:blipFill rotWithShape="1">
          <a:blip r:embed="rId4"/>
          <a:srcRect l="21205" t="30357" r="19420" b="31786"/>
          <a:stretch/>
        </p:blipFill>
        <p:spPr>
          <a:xfrm>
            <a:off x="4578977" y="2152117"/>
            <a:ext cx="3605899" cy="2149932"/>
          </a:xfrm>
          <a:prstGeom prst="rect">
            <a:avLst/>
          </a:prstGeom>
        </p:spPr>
      </p:pic>
      <p:pic>
        <p:nvPicPr>
          <p:cNvPr id="8" name="Picture 7" descr="A diagram of a language modeling&#10;&#10;Description automatically generated">
            <a:extLst>
              <a:ext uri="{FF2B5EF4-FFF2-40B4-BE49-F238E27FC236}">
                <a16:creationId xmlns:a16="http://schemas.microsoft.com/office/drawing/2014/main" id="{383A84A0-061C-2264-CEA4-1942EC144D63}"/>
              </a:ext>
            </a:extLst>
          </p:cNvPr>
          <p:cNvPicPr>
            <a:picLocks noChangeAspect="1"/>
          </p:cNvPicPr>
          <p:nvPr/>
        </p:nvPicPr>
        <p:blipFill rotWithShape="1">
          <a:blip r:embed="rId5"/>
          <a:srcRect l="22193" t="24582" r="20612" b="28889"/>
          <a:stretch/>
        </p:blipFill>
        <p:spPr>
          <a:xfrm>
            <a:off x="8530618" y="2293155"/>
            <a:ext cx="3564528" cy="2063569"/>
          </a:xfrm>
          <a:prstGeom prst="rect">
            <a:avLst/>
          </a:prstGeom>
        </p:spPr>
      </p:pic>
      <p:pic>
        <p:nvPicPr>
          <p:cNvPr id="9" name="Picture 8" descr="A poster with pictures of animals and letters&#10;&#10;Description automatically generated">
            <a:extLst>
              <a:ext uri="{FF2B5EF4-FFF2-40B4-BE49-F238E27FC236}">
                <a16:creationId xmlns:a16="http://schemas.microsoft.com/office/drawing/2014/main" id="{2CF724A3-7822-9EE2-F2BE-DF19C1B2D532}"/>
              </a:ext>
            </a:extLst>
          </p:cNvPr>
          <p:cNvPicPr>
            <a:picLocks noChangeAspect="1"/>
          </p:cNvPicPr>
          <p:nvPr/>
        </p:nvPicPr>
        <p:blipFill>
          <a:blip r:embed="rId6"/>
          <a:stretch>
            <a:fillRect/>
          </a:stretch>
        </p:blipFill>
        <p:spPr>
          <a:xfrm>
            <a:off x="449717" y="4781595"/>
            <a:ext cx="1429717" cy="1801586"/>
          </a:xfrm>
          <a:prstGeom prst="rect">
            <a:avLst/>
          </a:prstGeom>
        </p:spPr>
      </p:pic>
      <p:pic>
        <p:nvPicPr>
          <p:cNvPr id="10" name="Picture 9" descr="A white sticker with black letters on it&#10;&#10;Description automatically generated">
            <a:extLst>
              <a:ext uri="{FF2B5EF4-FFF2-40B4-BE49-F238E27FC236}">
                <a16:creationId xmlns:a16="http://schemas.microsoft.com/office/drawing/2014/main" id="{8B6AECB4-9C21-FBD4-570C-5BE05EBA4D94}"/>
              </a:ext>
            </a:extLst>
          </p:cNvPr>
          <p:cNvPicPr>
            <a:picLocks noChangeAspect="1"/>
          </p:cNvPicPr>
          <p:nvPr/>
        </p:nvPicPr>
        <p:blipFill>
          <a:blip r:embed="rId7"/>
          <a:stretch>
            <a:fillRect/>
          </a:stretch>
        </p:blipFill>
        <p:spPr>
          <a:xfrm>
            <a:off x="2415441" y="4888219"/>
            <a:ext cx="2163536" cy="1694962"/>
          </a:xfrm>
          <a:prstGeom prst="rect">
            <a:avLst/>
          </a:prstGeom>
        </p:spPr>
      </p:pic>
      <p:pic>
        <p:nvPicPr>
          <p:cNvPr id="11" name="Picture 10" descr="A table with letters and stickers on it&#10;&#10;Description automatically generated">
            <a:extLst>
              <a:ext uri="{FF2B5EF4-FFF2-40B4-BE49-F238E27FC236}">
                <a16:creationId xmlns:a16="http://schemas.microsoft.com/office/drawing/2014/main" id="{4E184240-938D-E561-E80F-989AFCDBCDE6}"/>
              </a:ext>
            </a:extLst>
          </p:cNvPr>
          <p:cNvPicPr>
            <a:picLocks noChangeAspect="1"/>
          </p:cNvPicPr>
          <p:nvPr/>
        </p:nvPicPr>
        <p:blipFill>
          <a:blip r:embed="rId8"/>
          <a:stretch>
            <a:fillRect/>
          </a:stretch>
        </p:blipFill>
        <p:spPr>
          <a:xfrm>
            <a:off x="5860748" y="4699952"/>
            <a:ext cx="2052911" cy="1964872"/>
          </a:xfrm>
          <a:prstGeom prst="rect">
            <a:avLst/>
          </a:prstGeom>
        </p:spPr>
      </p:pic>
      <p:pic>
        <p:nvPicPr>
          <p:cNvPr id="12" name="Picture 11" descr="A paper with letters and numbers&#10;&#10;Description automatically generated">
            <a:extLst>
              <a:ext uri="{FF2B5EF4-FFF2-40B4-BE49-F238E27FC236}">
                <a16:creationId xmlns:a16="http://schemas.microsoft.com/office/drawing/2014/main" id="{5632EFED-8903-118F-0099-37500025CBCD}"/>
              </a:ext>
            </a:extLst>
          </p:cNvPr>
          <p:cNvPicPr>
            <a:picLocks noChangeAspect="1"/>
          </p:cNvPicPr>
          <p:nvPr/>
        </p:nvPicPr>
        <p:blipFill>
          <a:blip r:embed="rId9"/>
          <a:stretch>
            <a:fillRect/>
          </a:stretch>
        </p:blipFill>
        <p:spPr>
          <a:xfrm>
            <a:off x="8530618" y="5094559"/>
            <a:ext cx="3497114" cy="1488622"/>
          </a:xfrm>
          <a:prstGeom prst="rect">
            <a:avLst/>
          </a:prstGeom>
        </p:spPr>
      </p:pic>
      <p:sp>
        <p:nvSpPr>
          <p:cNvPr id="13" name="TextBox 12">
            <a:extLst>
              <a:ext uri="{FF2B5EF4-FFF2-40B4-BE49-F238E27FC236}">
                <a16:creationId xmlns:a16="http://schemas.microsoft.com/office/drawing/2014/main" id="{1A236A6C-873C-9415-90A1-74871C46CB1E}"/>
              </a:ext>
            </a:extLst>
          </p:cNvPr>
          <p:cNvSpPr txBox="1"/>
          <p:nvPr/>
        </p:nvSpPr>
        <p:spPr>
          <a:xfrm>
            <a:off x="515856" y="4202421"/>
            <a:ext cx="115792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By looking at the things on the table what do you think we are about to do? </a:t>
            </a:r>
          </a:p>
        </p:txBody>
      </p:sp>
    </p:spTree>
    <p:extLst>
      <p:ext uri="{BB962C8B-B14F-4D97-AF65-F5344CB8AC3E}">
        <p14:creationId xmlns:p14="http://schemas.microsoft.com/office/powerpoint/2010/main" val="213228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88881" y="72429"/>
            <a:ext cx="11143735" cy="1149177"/>
          </a:xfrm>
        </p:spPr>
        <p:txBody>
          <a:bodyPr>
            <a:normAutofit/>
          </a:bodyPr>
          <a:lstStyle/>
          <a:p>
            <a:r>
              <a:rPr lang="en-US" b="1" dirty="0">
                <a:solidFill>
                  <a:schemeClr val="bg1"/>
                </a:solidFill>
                <a:latin typeface="Century Gothic" panose="020B0502020202020204" pitchFamily="34" charset="0"/>
              </a:rPr>
              <a:t>CLASS Connections</a:t>
            </a:r>
          </a:p>
        </p:txBody>
      </p:sp>
      <p:sp>
        <p:nvSpPr>
          <p:cNvPr id="13" name="TextBox 12">
            <a:extLst>
              <a:ext uri="{FF2B5EF4-FFF2-40B4-BE49-F238E27FC236}">
                <a16:creationId xmlns:a16="http://schemas.microsoft.com/office/drawing/2014/main" id="{1A236A6C-873C-9415-90A1-74871C46CB1E}"/>
              </a:ext>
            </a:extLst>
          </p:cNvPr>
          <p:cNvSpPr txBox="1"/>
          <p:nvPr/>
        </p:nvSpPr>
        <p:spPr>
          <a:xfrm>
            <a:off x="3596512" y="4447504"/>
            <a:ext cx="499897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We are talking about letters.  </a:t>
            </a:r>
          </a:p>
          <a:p>
            <a:pPr algn="ctr"/>
            <a:r>
              <a:rPr lang="en-US" sz="2800" dirty="0">
                <a:cs typeface="Calibri"/>
              </a:rPr>
              <a:t>What do we know about letters?</a:t>
            </a:r>
          </a:p>
          <a:p>
            <a:pPr algn="ctr"/>
            <a:r>
              <a:rPr lang="en-US" sz="2800" dirty="0">
                <a:highlight>
                  <a:srgbClr val="FFFF00"/>
                </a:highlight>
                <a:cs typeface="Calibri"/>
              </a:rPr>
              <a:t> (Write what students say)</a:t>
            </a:r>
          </a:p>
        </p:txBody>
      </p:sp>
      <p:pic>
        <p:nvPicPr>
          <p:cNvPr id="3" name="Picture 2" descr="A screenshot of a computer&#10;&#10;Description automatically generated">
            <a:extLst>
              <a:ext uri="{FF2B5EF4-FFF2-40B4-BE49-F238E27FC236}">
                <a16:creationId xmlns:a16="http://schemas.microsoft.com/office/drawing/2014/main" id="{2C52EC8E-3362-EFE5-14ED-00B3F94ECEB6}"/>
              </a:ext>
            </a:extLst>
          </p:cNvPr>
          <p:cNvPicPr>
            <a:picLocks noChangeAspect="1"/>
          </p:cNvPicPr>
          <p:nvPr/>
        </p:nvPicPr>
        <p:blipFill rotWithShape="1">
          <a:blip r:embed="rId3"/>
          <a:srcRect l="20047" t="24151" r="19340" b="24151"/>
          <a:stretch/>
        </p:blipFill>
        <p:spPr>
          <a:xfrm>
            <a:off x="0" y="1389868"/>
            <a:ext cx="4398953" cy="2429527"/>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8D73F85F-8157-D5AD-8638-4703EB8910C3}"/>
              </a:ext>
            </a:extLst>
          </p:cNvPr>
          <p:cNvPicPr>
            <a:picLocks noChangeAspect="1"/>
          </p:cNvPicPr>
          <p:nvPr/>
        </p:nvPicPr>
        <p:blipFill rotWithShape="1">
          <a:blip r:embed="rId4"/>
          <a:srcRect l="21205" t="30357" r="19420" b="31786"/>
          <a:stretch/>
        </p:blipFill>
        <p:spPr>
          <a:xfrm>
            <a:off x="4398953" y="1389868"/>
            <a:ext cx="4136577" cy="2422074"/>
          </a:xfrm>
          <a:prstGeom prst="rect">
            <a:avLst/>
          </a:prstGeom>
        </p:spPr>
      </p:pic>
      <p:pic>
        <p:nvPicPr>
          <p:cNvPr id="5" name="Picture 4">
            <a:extLst>
              <a:ext uri="{FF2B5EF4-FFF2-40B4-BE49-F238E27FC236}">
                <a16:creationId xmlns:a16="http://schemas.microsoft.com/office/drawing/2014/main" id="{F7C463AE-90A9-4210-CA53-E6A0095AD58A}"/>
              </a:ext>
            </a:extLst>
          </p:cNvPr>
          <p:cNvPicPr>
            <a:picLocks noChangeAspect="1"/>
          </p:cNvPicPr>
          <p:nvPr/>
        </p:nvPicPr>
        <p:blipFill rotWithShape="1">
          <a:blip r:embed="rId5"/>
          <a:srcRect l="22193" t="24582" r="20612" b="28889"/>
          <a:stretch/>
        </p:blipFill>
        <p:spPr>
          <a:xfrm>
            <a:off x="8627472" y="1389868"/>
            <a:ext cx="3564528" cy="2417354"/>
          </a:xfrm>
          <a:prstGeom prst="rect">
            <a:avLst/>
          </a:prstGeom>
        </p:spPr>
      </p:pic>
      <p:pic>
        <p:nvPicPr>
          <p:cNvPr id="14" name="Picture 13" descr="A poster with writing on it&#10;&#10;Description automatically generated">
            <a:extLst>
              <a:ext uri="{FF2B5EF4-FFF2-40B4-BE49-F238E27FC236}">
                <a16:creationId xmlns:a16="http://schemas.microsoft.com/office/drawing/2014/main" id="{80B3EBC6-706B-A174-BBFB-CF8DF538A9BE}"/>
              </a:ext>
            </a:extLst>
          </p:cNvPr>
          <p:cNvPicPr>
            <a:picLocks noChangeAspect="1"/>
          </p:cNvPicPr>
          <p:nvPr/>
        </p:nvPicPr>
        <p:blipFill>
          <a:blip r:embed="rId6"/>
          <a:stretch>
            <a:fillRect/>
          </a:stretch>
        </p:blipFill>
        <p:spPr>
          <a:xfrm>
            <a:off x="1024500" y="3744375"/>
            <a:ext cx="2349953" cy="3041196"/>
          </a:xfrm>
          <a:prstGeom prst="rect">
            <a:avLst/>
          </a:prstGeom>
        </p:spPr>
      </p:pic>
      <p:pic>
        <p:nvPicPr>
          <p:cNvPr id="15" name="Picture 14" descr="A person writing on a whiteboard&#10;&#10;Description automatically generated">
            <a:extLst>
              <a:ext uri="{FF2B5EF4-FFF2-40B4-BE49-F238E27FC236}">
                <a16:creationId xmlns:a16="http://schemas.microsoft.com/office/drawing/2014/main" id="{A9A613E9-A5BC-4678-A540-CE04467D50BC}"/>
              </a:ext>
            </a:extLst>
          </p:cNvPr>
          <p:cNvPicPr>
            <a:picLocks noChangeAspect="1"/>
          </p:cNvPicPr>
          <p:nvPr/>
        </p:nvPicPr>
        <p:blipFill>
          <a:blip r:embed="rId7"/>
          <a:stretch>
            <a:fillRect/>
          </a:stretch>
        </p:blipFill>
        <p:spPr>
          <a:xfrm>
            <a:off x="9071777" y="3744375"/>
            <a:ext cx="2360839" cy="3000374"/>
          </a:xfrm>
          <a:prstGeom prst="rect">
            <a:avLst/>
          </a:prstGeom>
        </p:spPr>
      </p:pic>
    </p:spTree>
    <p:extLst>
      <p:ext uri="{BB962C8B-B14F-4D97-AF65-F5344CB8AC3E}">
        <p14:creationId xmlns:p14="http://schemas.microsoft.com/office/powerpoint/2010/main" val="553524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88881" y="72429"/>
            <a:ext cx="11143735" cy="1149177"/>
          </a:xfrm>
        </p:spPr>
        <p:txBody>
          <a:bodyPr>
            <a:normAutofit/>
          </a:bodyPr>
          <a:lstStyle/>
          <a:p>
            <a:r>
              <a:rPr lang="en-US" b="1" dirty="0">
                <a:solidFill>
                  <a:schemeClr val="bg1"/>
                </a:solidFill>
                <a:latin typeface="Century Gothic" panose="020B0502020202020204" pitchFamily="34" charset="0"/>
              </a:rPr>
              <a:t>Activity Ideas</a:t>
            </a:r>
          </a:p>
        </p:txBody>
      </p:sp>
      <p:sp>
        <p:nvSpPr>
          <p:cNvPr id="6" name="TextBox 5">
            <a:extLst>
              <a:ext uri="{FF2B5EF4-FFF2-40B4-BE49-F238E27FC236}">
                <a16:creationId xmlns:a16="http://schemas.microsoft.com/office/drawing/2014/main" id="{8DD6CF45-C246-75A8-5ADE-043D2E69FFAC}"/>
              </a:ext>
            </a:extLst>
          </p:cNvPr>
          <p:cNvSpPr txBox="1"/>
          <p:nvPr/>
        </p:nvSpPr>
        <p:spPr>
          <a:xfrm>
            <a:off x="215736" y="2586443"/>
            <a:ext cx="1129002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3600" dirty="0">
                <a:cs typeface="Calibri"/>
              </a:rPr>
              <a:t>“Let's point to and name our letters.”</a:t>
            </a:r>
          </a:p>
          <a:p>
            <a:pPr marL="285750" indent="-285750">
              <a:buFont typeface="Arial" panose="020B0604020202020204" pitchFamily="34" charset="0"/>
              <a:buChar char="•"/>
            </a:pPr>
            <a:r>
              <a:rPr lang="en-US" sz="3600" dirty="0">
                <a:ea typeface="+mn-lt"/>
                <a:cs typeface="+mn-lt"/>
              </a:rPr>
              <a:t>“What can we do next?”</a:t>
            </a:r>
            <a:endParaRPr lang="en-US" sz="3600" dirty="0">
              <a:cs typeface="Calibri"/>
            </a:endParaRPr>
          </a:p>
          <a:p>
            <a:pPr marL="285750" indent="-285750">
              <a:buFont typeface="Arial" panose="020B0604020202020204" pitchFamily="34" charset="0"/>
              <a:buChar char="•"/>
            </a:pPr>
            <a:r>
              <a:rPr lang="en-US" sz="3600" dirty="0">
                <a:cs typeface="Calibri"/>
              </a:rPr>
              <a:t>“Now, using the letter cards, turn to your shoulder partner and take turns saying each letter.”</a:t>
            </a:r>
          </a:p>
          <a:p>
            <a:pPr marL="285750" indent="-285750">
              <a:buFont typeface="Arial" panose="020B0604020202020204" pitchFamily="34" charset="0"/>
              <a:buChar char="•"/>
            </a:pPr>
            <a:r>
              <a:rPr lang="en-US" sz="3600" dirty="0">
                <a:cs typeface="Calibri"/>
              </a:rPr>
              <a:t>“Let's look at our focus letters:</a:t>
            </a:r>
            <a:r>
              <a:rPr lang="en-US" sz="3600" dirty="0">
                <a:solidFill>
                  <a:srgbClr val="000000"/>
                </a:solidFill>
                <a:ea typeface="+mn-lt"/>
                <a:cs typeface="+mn-lt"/>
              </a:rPr>
              <a:t> Aa, Bb, Ff, Dd, Gg-how can we sort them?” </a:t>
            </a:r>
            <a:r>
              <a:rPr lang="en-US" sz="3600" dirty="0">
                <a:solidFill>
                  <a:srgbClr val="000000"/>
                </a:solidFill>
                <a:highlight>
                  <a:srgbClr val="FFFF00"/>
                </a:highlight>
                <a:ea typeface="+mn-lt"/>
                <a:cs typeface="+mn-lt"/>
              </a:rPr>
              <a:t>(Concept Development)</a:t>
            </a:r>
            <a:endParaRPr lang="en-US" sz="3600" dirty="0">
              <a:highlight>
                <a:srgbClr val="FFFF00"/>
              </a:highlight>
            </a:endParaRPr>
          </a:p>
          <a:p>
            <a:pPr marL="285750" indent="-285750">
              <a:buFont typeface="Arial"/>
              <a:buChar char="•"/>
            </a:pPr>
            <a:r>
              <a:rPr lang="en-US" sz="3600" dirty="0">
                <a:cs typeface="Calibri"/>
              </a:rPr>
              <a:t>“Let’s talk about the letter Aa.”</a:t>
            </a:r>
          </a:p>
          <a:p>
            <a:endParaRPr lang="en-US" dirty="0">
              <a:cs typeface="Calibri"/>
            </a:endParaRPr>
          </a:p>
          <a:p>
            <a:endParaRPr lang="en-US" dirty="0">
              <a:cs typeface="Calibri"/>
            </a:endParaRP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endParaRPr lang="en-US" dirty="0">
              <a:cs typeface="Calibri"/>
            </a:endParaRPr>
          </a:p>
        </p:txBody>
      </p:sp>
    </p:spTree>
    <p:extLst>
      <p:ext uri="{BB962C8B-B14F-4D97-AF65-F5344CB8AC3E}">
        <p14:creationId xmlns:p14="http://schemas.microsoft.com/office/powerpoint/2010/main" val="3778942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88881" y="72429"/>
            <a:ext cx="11143735" cy="1149177"/>
          </a:xfrm>
        </p:spPr>
        <p:txBody>
          <a:bodyPr>
            <a:normAutofit/>
          </a:bodyPr>
          <a:lstStyle/>
          <a:p>
            <a:r>
              <a:rPr lang="en-US" b="1" dirty="0">
                <a:solidFill>
                  <a:schemeClr val="bg1"/>
                </a:solidFill>
                <a:latin typeface="Century Gothic" panose="020B0502020202020204" pitchFamily="34" charset="0"/>
              </a:rPr>
              <a:t>Activity Ideas</a:t>
            </a:r>
          </a:p>
        </p:txBody>
      </p:sp>
      <p:sp>
        <p:nvSpPr>
          <p:cNvPr id="6" name="TextBox 5">
            <a:extLst>
              <a:ext uri="{FF2B5EF4-FFF2-40B4-BE49-F238E27FC236}">
                <a16:creationId xmlns:a16="http://schemas.microsoft.com/office/drawing/2014/main" id="{8DD6CF45-C246-75A8-5ADE-043D2E69FFAC}"/>
              </a:ext>
            </a:extLst>
          </p:cNvPr>
          <p:cNvSpPr txBox="1"/>
          <p:nvPr/>
        </p:nvSpPr>
        <p:spPr>
          <a:xfrm>
            <a:off x="142593" y="2115662"/>
            <a:ext cx="1194378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200" dirty="0">
                <a:cs typeface="Calibri"/>
              </a:rPr>
              <a:t>When students give you something that begins with that letter, ask them questions.  Ex: “What do you know about an astronaut? What is the difference between an airplane and a rocket ship</a:t>
            </a:r>
            <a:r>
              <a:rPr lang="en-US" sz="3200">
                <a:cs typeface="Calibri"/>
              </a:rPr>
              <a:t>?”       </a:t>
            </a:r>
            <a:r>
              <a:rPr lang="en-US" sz="3200">
                <a:highlight>
                  <a:srgbClr val="FFFF00"/>
                </a:highlight>
                <a:cs typeface="Calibri"/>
              </a:rPr>
              <a:t>(</a:t>
            </a:r>
            <a:r>
              <a:rPr lang="en-US" sz="3200" dirty="0">
                <a:highlight>
                  <a:srgbClr val="FFFF00"/>
                </a:highlight>
                <a:cs typeface="Calibri"/>
              </a:rPr>
              <a:t>Concept development/quality feedback/language modeling)</a:t>
            </a:r>
          </a:p>
          <a:p>
            <a:pPr marL="285750" indent="-285750">
              <a:buFont typeface="Arial"/>
              <a:buChar char="•"/>
            </a:pPr>
            <a:r>
              <a:rPr lang="en-US" sz="3200" dirty="0">
                <a:cs typeface="Calibri"/>
              </a:rPr>
              <a:t>Use picture magnets to sort.</a:t>
            </a:r>
            <a:endParaRPr lang="en-US" sz="3200" dirty="0">
              <a:latin typeface="Times"/>
              <a:cs typeface="Times"/>
            </a:endParaRPr>
          </a:p>
          <a:p>
            <a:pPr marL="285750" indent="-285750">
              <a:buFont typeface="Arial"/>
              <a:buChar char="•"/>
            </a:pPr>
            <a:r>
              <a:rPr lang="en-US" sz="3200" dirty="0">
                <a:cs typeface="Calibri"/>
              </a:rPr>
              <a:t>“Let's practice writing the letter Aa.”</a:t>
            </a:r>
          </a:p>
          <a:p>
            <a:pPr marL="285750" indent="-285750">
              <a:buFont typeface="Arial"/>
              <a:buChar char="•"/>
            </a:pPr>
            <a:r>
              <a:rPr lang="en-US" sz="3200" dirty="0">
                <a:cs typeface="Calibri"/>
              </a:rPr>
              <a:t>Model writing by using self talk- “I am taking my pencil and then I am starting from the bottom going up using a diagonal line then diagonal line down. Then I am going to draw a horizontal line in the middle.” </a:t>
            </a:r>
          </a:p>
        </p:txBody>
      </p:sp>
    </p:spTree>
    <p:extLst>
      <p:ext uri="{BB962C8B-B14F-4D97-AF65-F5344CB8AC3E}">
        <p14:creationId xmlns:p14="http://schemas.microsoft.com/office/powerpoint/2010/main" val="281239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3ED4F4-97D4-B449-99F8-982B7A139F10}"/>
              </a:ext>
            </a:extLst>
          </p:cNvPr>
          <p:cNvSpPr txBox="1"/>
          <p:nvPr/>
        </p:nvSpPr>
        <p:spPr>
          <a:xfrm>
            <a:off x="5961589" y="179627"/>
            <a:ext cx="7426411" cy="830997"/>
          </a:xfrm>
          <a:prstGeom prst="rect">
            <a:avLst/>
          </a:prstGeom>
          <a:noFill/>
        </p:spPr>
        <p:txBody>
          <a:bodyPr wrap="square" rtlCol="0">
            <a:spAutoFit/>
          </a:bodyPr>
          <a:lstStyle/>
          <a:p>
            <a:pPr algn="ctr"/>
            <a:r>
              <a:rPr lang="en-US" sz="4800" b="1" dirty="0">
                <a:solidFill>
                  <a:schemeClr val="bg1"/>
                </a:solidFill>
                <a:effectLst>
                  <a:outerShdw blurRad="50800" dist="38100" dir="2700000" algn="tl" rotWithShape="0">
                    <a:prstClr val="black">
                      <a:alpha val="0"/>
                    </a:prstClr>
                  </a:outerShdw>
                </a:effectLst>
                <a:latin typeface="Century Gothic" panose="020B0502020202020204" pitchFamily="34" charset="0"/>
              </a:rPr>
              <a:t>Outcomes</a:t>
            </a:r>
          </a:p>
        </p:txBody>
      </p:sp>
      <p:sp>
        <p:nvSpPr>
          <p:cNvPr id="5" name="TextBox 4">
            <a:extLst>
              <a:ext uri="{FF2B5EF4-FFF2-40B4-BE49-F238E27FC236}">
                <a16:creationId xmlns:a16="http://schemas.microsoft.com/office/drawing/2014/main" id="{C944268B-5ED9-A3C4-1B50-4BFFFECD1C91}"/>
              </a:ext>
            </a:extLst>
          </p:cNvPr>
          <p:cNvSpPr txBox="1"/>
          <p:nvPr/>
        </p:nvSpPr>
        <p:spPr>
          <a:xfrm>
            <a:off x="164880" y="2371370"/>
            <a:ext cx="11459361" cy="2862322"/>
          </a:xfrm>
          <a:prstGeom prst="rect">
            <a:avLst/>
          </a:prstGeom>
          <a:noFill/>
        </p:spPr>
        <p:txBody>
          <a:bodyPr wrap="square" rtlCol="0">
            <a:spAutoFit/>
          </a:bodyPr>
          <a:lstStyle/>
          <a:p>
            <a:r>
              <a:rPr lang="en-US" sz="3600" u="sng" dirty="0">
                <a:latin typeface="Century Gothic" panose="020B0502020202020204" pitchFamily="34" charset="0"/>
              </a:rPr>
              <a:t>As a result of today’s session, you will be able to</a:t>
            </a:r>
            <a:r>
              <a:rPr lang="en-US" sz="3600" dirty="0">
                <a:latin typeface="Century Gothic" panose="020B0502020202020204" pitchFamily="34" charset="0"/>
              </a:rPr>
              <a:t>:</a:t>
            </a:r>
          </a:p>
          <a:p>
            <a:pPr marL="685800" indent="-685800">
              <a:buFont typeface="Arial" panose="020B0604020202020204" pitchFamily="34" charset="0"/>
              <a:buChar char="•"/>
            </a:pPr>
            <a:r>
              <a:rPr lang="en-US" sz="3600" dirty="0">
                <a:latin typeface="Century Gothic" panose="020B0502020202020204" pitchFamily="34" charset="0"/>
              </a:rPr>
              <a:t>Understand and explain the letter bundle approach.</a:t>
            </a:r>
          </a:p>
          <a:p>
            <a:pPr marL="685800" indent="-685800">
              <a:buFont typeface="Arial" panose="020B0604020202020204" pitchFamily="34" charset="0"/>
              <a:buChar char="•"/>
            </a:pPr>
            <a:r>
              <a:rPr lang="en-US" sz="3600" dirty="0">
                <a:latin typeface="Century Gothic" panose="020B0502020202020204" pitchFamily="34" charset="0"/>
              </a:rPr>
              <a:t>Utilize strategies to integrate letter instruction throughout the day. </a:t>
            </a:r>
          </a:p>
        </p:txBody>
      </p:sp>
    </p:spTree>
    <p:extLst>
      <p:ext uri="{BB962C8B-B14F-4D97-AF65-F5344CB8AC3E}">
        <p14:creationId xmlns:p14="http://schemas.microsoft.com/office/powerpoint/2010/main" val="2627552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CFA408-F25E-0341-8AFA-B8E3A4CE5E8E}"/>
              </a:ext>
            </a:extLst>
          </p:cNvPr>
          <p:cNvSpPr txBox="1"/>
          <p:nvPr/>
        </p:nvSpPr>
        <p:spPr>
          <a:xfrm>
            <a:off x="2209800" y="2136338"/>
            <a:ext cx="7772399" cy="2585323"/>
          </a:xfrm>
          <a:prstGeom prst="rect">
            <a:avLst/>
          </a:prstGeom>
          <a:noFill/>
        </p:spPr>
        <p:txBody>
          <a:bodyPr wrap="square" rtlCol="0">
            <a:spAutoFit/>
          </a:bodyPr>
          <a:lstStyle/>
          <a:p>
            <a:pPr algn="ctr"/>
            <a:r>
              <a:rPr lang="en-US" sz="5400" b="1" dirty="0">
                <a:solidFill>
                  <a:srgbClr val="002060"/>
                </a:solidFill>
                <a:latin typeface="Century Gothic" panose="020B0502020202020204" pitchFamily="34" charset="0"/>
              </a:rPr>
              <a:t>Working with Letter Bundles in Interest Areas</a:t>
            </a:r>
          </a:p>
        </p:txBody>
      </p:sp>
    </p:spTree>
    <p:extLst>
      <p:ext uri="{BB962C8B-B14F-4D97-AF65-F5344CB8AC3E}">
        <p14:creationId xmlns:p14="http://schemas.microsoft.com/office/powerpoint/2010/main" val="2694259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88881" y="72429"/>
            <a:ext cx="11143735" cy="1149177"/>
          </a:xfrm>
        </p:spPr>
        <p:txBody>
          <a:bodyPr>
            <a:normAutofit/>
          </a:bodyPr>
          <a:lstStyle/>
          <a:p>
            <a:r>
              <a:rPr lang="en-US" b="1" dirty="0">
                <a:solidFill>
                  <a:schemeClr val="bg1"/>
                </a:solidFill>
                <a:latin typeface="Century Gothic" panose="020B0502020202020204" pitchFamily="34" charset="0"/>
              </a:rPr>
              <a:t>Interest Area Objectives</a:t>
            </a:r>
          </a:p>
        </p:txBody>
      </p:sp>
      <p:sp>
        <p:nvSpPr>
          <p:cNvPr id="3" name="Rectangle 2">
            <a:extLst>
              <a:ext uri="{FF2B5EF4-FFF2-40B4-BE49-F238E27FC236}">
                <a16:creationId xmlns:a16="http://schemas.microsoft.com/office/drawing/2014/main" id="{C8CE25CD-BD88-A101-CAED-95C8646DE4C9}"/>
              </a:ext>
            </a:extLst>
          </p:cNvPr>
          <p:cNvSpPr/>
          <p:nvPr/>
        </p:nvSpPr>
        <p:spPr>
          <a:xfrm>
            <a:off x="198119" y="2264013"/>
            <a:ext cx="11915417" cy="4493538"/>
          </a:xfrm>
          <a:prstGeom prst="rect">
            <a:avLst/>
          </a:prstGeom>
        </p:spPr>
        <p:txBody>
          <a:bodyPr wrap="square">
            <a:spAutoFit/>
          </a:bodyPr>
          <a:lstStyle/>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Art: </a:t>
            </a:r>
            <a:r>
              <a:rPr lang="en-US" sz="2200" dirty="0">
                <a:latin typeface="Times New Roman" panose="02020603050405020304" pitchFamily="18" charset="0"/>
                <a:ea typeface="Times New Roman" panose="02020603050405020304" pitchFamily="18" charset="0"/>
              </a:rPr>
              <a:t>I can create a pinwheel and pulleys. </a:t>
            </a:r>
          </a:p>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Blocks: </a:t>
            </a:r>
            <a:r>
              <a:rPr lang="en-US" sz="2200" dirty="0">
                <a:latin typeface="Times New Roman" panose="02020603050405020304" pitchFamily="18" charset="0"/>
                <a:ea typeface="Times New Roman" panose="02020603050405020304" pitchFamily="18" charset="0"/>
              </a:rPr>
              <a:t>I can explore force and speed by racing wheeled items down a ramp. </a:t>
            </a:r>
          </a:p>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Discovery: </a:t>
            </a:r>
            <a:r>
              <a:rPr lang="en-US" sz="2200" dirty="0">
                <a:latin typeface="Times New Roman" panose="02020603050405020304" pitchFamily="18" charset="0"/>
                <a:ea typeface="Times New Roman" panose="02020603050405020304" pitchFamily="18" charset="0"/>
              </a:rPr>
              <a:t>I can explore wheels and how they help us move. </a:t>
            </a:r>
          </a:p>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Dramatic Play: </a:t>
            </a:r>
            <a:r>
              <a:rPr lang="en-US" sz="2200" dirty="0">
                <a:latin typeface="Times New Roman" panose="02020603050405020304" pitchFamily="18" charset="0"/>
                <a:ea typeface="Times New Roman" panose="02020603050405020304" pitchFamily="18" charset="0"/>
              </a:rPr>
              <a:t>I can work with wheeled kitchen tools such as pizza cutters and rolling pins. </a:t>
            </a:r>
          </a:p>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Foundational Literacy: </a:t>
            </a:r>
            <a:r>
              <a:rPr lang="en-US" sz="2200" dirty="0">
                <a:latin typeface="Times New Roman" panose="02020603050405020304" pitchFamily="18" charset="0"/>
                <a:ea typeface="Times New Roman" panose="02020603050405020304" pitchFamily="18" charset="0"/>
              </a:rPr>
              <a:t>I can form and write the letters of the alphabet. </a:t>
            </a:r>
          </a:p>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Library: </a:t>
            </a:r>
            <a:r>
              <a:rPr lang="en-US" sz="2200" dirty="0">
                <a:latin typeface="Times New Roman" panose="02020603050405020304" pitchFamily="18" charset="0"/>
                <a:ea typeface="Times New Roman" panose="02020603050405020304" pitchFamily="18" charset="0"/>
              </a:rPr>
              <a:t>I can explore books to learn about vehicles and other modes of transportation. </a:t>
            </a:r>
          </a:p>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Listening: </a:t>
            </a:r>
            <a:r>
              <a:rPr lang="en-US" sz="2200" dirty="0">
                <a:latin typeface="Times New Roman" panose="02020603050405020304" pitchFamily="18" charset="0"/>
                <a:ea typeface="Times New Roman" panose="02020603050405020304" pitchFamily="18" charset="0"/>
              </a:rPr>
              <a:t>I can listen to my favorite book about wheels. </a:t>
            </a:r>
          </a:p>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Music and Movement: </a:t>
            </a:r>
            <a:r>
              <a:rPr lang="en-US" sz="2200" dirty="0">
                <a:latin typeface="Times New Roman" panose="02020603050405020304" pitchFamily="18" charset="0"/>
                <a:ea typeface="Times New Roman" panose="02020603050405020304" pitchFamily="18" charset="0"/>
              </a:rPr>
              <a:t>I can act out and demonstrate how different wheeled items (skateboards, wheelchairs, etc.) move people. </a:t>
            </a:r>
          </a:p>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Sand and Water: </a:t>
            </a:r>
            <a:r>
              <a:rPr lang="en-US" sz="2200" dirty="0">
                <a:latin typeface="Times New Roman" panose="02020603050405020304" pitchFamily="18" charset="0"/>
                <a:ea typeface="Times New Roman" panose="02020603050405020304" pitchFamily="18" charset="0"/>
              </a:rPr>
              <a:t>I can explore water and water wheels. </a:t>
            </a:r>
          </a:p>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Technology: </a:t>
            </a:r>
            <a:r>
              <a:rPr lang="en-US" sz="2200" dirty="0">
                <a:latin typeface="Times New Roman" panose="02020603050405020304" pitchFamily="18" charset="0"/>
                <a:ea typeface="Times New Roman" panose="02020603050405020304" pitchFamily="18" charset="0"/>
              </a:rPr>
              <a:t>I can use the mouse/tablet to play educational games about colors and shapes. </a:t>
            </a:r>
          </a:p>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Toys and Games: </a:t>
            </a:r>
            <a:r>
              <a:rPr lang="en-US" sz="2200" dirty="0">
                <a:latin typeface="Times New Roman" panose="02020603050405020304" pitchFamily="18" charset="0"/>
                <a:ea typeface="Times New Roman" panose="02020603050405020304" pitchFamily="18" charset="0"/>
              </a:rPr>
              <a:t>I can play with wheeled toys. </a:t>
            </a:r>
          </a:p>
          <a:p>
            <a:r>
              <a:rPr lang="en-US" sz="22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200"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Writing: </a:t>
            </a:r>
            <a:r>
              <a:rPr lang="en-US" sz="2200" dirty="0">
                <a:latin typeface="Times New Roman" panose="02020603050405020304" pitchFamily="18" charset="0"/>
                <a:ea typeface="Times New Roman" panose="02020603050405020304" pitchFamily="18" charset="0"/>
              </a:rPr>
              <a:t>I can create a story about my favorite object with wheels and where it can take me.</a:t>
            </a:r>
          </a:p>
        </p:txBody>
      </p:sp>
    </p:spTree>
    <p:extLst>
      <p:ext uri="{BB962C8B-B14F-4D97-AF65-F5344CB8AC3E}">
        <p14:creationId xmlns:p14="http://schemas.microsoft.com/office/powerpoint/2010/main" val="2416946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0" y="-18719"/>
            <a:ext cx="11143735" cy="1149177"/>
          </a:xfrm>
        </p:spPr>
        <p:txBody>
          <a:bodyPr>
            <a:normAutofit/>
          </a:bodyPr>
          <a:lstStyle/>
          <a:p>
            <a:r>
              <a:rPr lang="en-US" b="1" dirty="0">
                <a:solidFill>
                  <a:schemeClr val="bg1"/>
                </a:solidFill>
                <a:latin typeface="Century Gothic" panose="020B0502020202020204" pitchFamily="34" charset="0"/>
              </a:rPr>
              <a:t>Interest Area Intentional Learning</a:t>
            </a:r>
          </a:p>
        </p:txBody>
      </p:sp>
      <p:sp>
        <p:nvSpPr>
          <p:cNvPr id="4" name="Rectangle 3">
            <a:extLst>
              <a:ext uri="{FF2B5EF4-FFF2-40B4-BE49-F238E27FC236}">
                <a16:creationId xmlns:a16="http://schemas.microsoft.com/office/drawing/2014/main" id="{6ED65381-E566-9E9A-8616-CE1231592A30}"/>
              </a:ext>
            </a:extLst>
          </p:cNvPr>
          <p:cNvSpPr/>
          <p:nvPr/>
        </p:nvSpPr>
        <p:spPr>
          <a:xfrm>
            <a:off x="0" y="2108823"/>
            <a:ext cx="11942848" cy="4708981"/>
          </a:xfrm>
          <a:prstGeom prst="rect">
            <a:avLst/>
          </a:prstGeom>
        </p:spPr>
        <p:txBody>
          <a:bodyPr wrap="square" lIns="91440" tIns="45720" rIns="91440" bIns="45720" anchor="t">
            <a:spAutoFit/>
          </a:bodyPr>
          <a:lstStyle/>
          <a:p>
            <a:r>
              <a:rPr lang="en-US" sz="2000" dirty="0">
                <a:latin typeface="Segoe UI Symbol"/>
                <a:ea typeface="Times New Roman" panose="02020603050405020304" pitchFamily="18" charset="0"/>
                <a:cs typeface="Segoe UI Symbol" panose="020B0502040204020203" pitchFamily="34" charset="0"/>
              </a:rPr>
              <a:t>✓</a:t>
            </a:r>
            <a:r>
              <a:rPr lang="en-US" sz="2000" dirty="0">
                <a:latin typeface="Times New Roman"/>
                <a:ea typeface="Times New Roman" panose="02020603050405020304" pitchFamily="18" charset="0"/>
                <a:cs typeface="Times New Roman"/>
              </a:rPr>
              <a:t> </a:t>
            </a:r>
            <a:r>
              <a:rPr lang="en-US" sz="2000" b="1" dirty="0">
                <a:latin typeface="Times New Roman"/>
                <a:ea typeface="Times New Roman" panose="02020603050405020304" pitchFamily="18" charset="0"/>
                <a:cs typeface="Times New Roman"/>
              </a:rPr>
              <a:t>Art: </a:t>
            </a:r>
            <a:r>
              <a:rPr lang="en-US" sz="2000" dirty="0">
                <a:latin typeface="Times New Roman"/>
                <a:ea typeface="Times New Roman" panose="02020603050405020304" pitchFamily="18" charset="0"/>
                <a:cs typeface="Times New Roman"/>
              </a:rPr>
              <a:t>I can create letters using different materials focusing on the letter bundle for that week.</a:t>
            </a:r>
          </a:p>
          <a:p>
            <a:r>
              <a:rPr lang="en-US" sz="20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Blocks: </a:t>
            </a:r>
            <a:r>
              <a:rPr lang="en-US" sz="2000" dirty="0">
                <a:latin typeface="Times New Roman" panose="02020603050405020304" pitchFamily="18" charset="0"/>
                <a:ea typeface="Times New Roman" panose="02020603050405020304" pitchFamily="18" charset="0"/>
              </a:rPr>
              <a:t>I can create letters using blocks. </a:t>
            </a:r>
          </a:p>
          <a:p>
            <a:r>
              <a:rPr lang="en-US" sz="20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Discovery: </a:t>
            </a:r>
            <a:r>
              <a:rPr lang="en-US" sz="2000" dirty="0">
                <a:latin typeface="Times New Roman" panose="02020603050405020304" pitchFamily="18" charset="0"/>
                <a:ea typeface="Times New Roman" panose="02020603050405020304" pitchFamily="18" charset="0"/>
              </a:rPr>
              <a:t>I can explore wheels, draw different wheels, and label them.</a:t>
            </a:r>
          </a:p>
          <a:p>
            <a:r>
              <a:rPr lang="en-US" sz="20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Dramatic Play: </a:t>
            </a:r>
            <a:r>
              <a:rPr lang="en-US" sz="2000" dirty="0">
                <a:latin typeface="Times New Roman" panose="02020603050405020304" pitchFamily="18" charset="0"/>
                <a:ea typeface="Times New Roman" panose="02020603050405020304" pitchFamily="18" charset="0"/>
              </a:rPr>
              <a:t>I can write down wheeled kitchen tool words such as pizza cutters and rolling pins and draw a picture to make a kitchen tool book. </a:t>
            </a:r>
          </a:p>
          <a:p>
            <a:r>
              <a:rPr lang="en-US" sz="2000" dirty="0">
                <a:latin typeface="Segoe UI Symbol"/>
                <a:ea typeface="Times New Roman" panose="02020603050405020304" pitchFamily="18" charset="0"/>
                <a:cs typeface="Segoe UI Symbol" panose="020B0502040204020203" pitchFamily="34" charset="0"/>
              </a:rPr>
              <a:t>✓</a:t>
            </a:r>
            <a:r>
              <a:rPr lang="en-US" sz="2000" dirty="0">
                <a:latin typeface="Times New Roman"/>
                <a:ea typeface="Times New Roman" panose="02020603050405020304" pitchFamily="18" charset="0"/>
                <a:cs typeface="Times New Roman"/>
              </a:rPr>
              <a:t> </a:t>
            </a:r>
            <a:r>
              <a:rPr lang="en-US" sz="2000" b="1" dirty="0">
                <a:latin typeface="Times New Roman"/>
                <a:ea typeface="Times New Roman" panose="02020603050405020304" pitchFamily="18" charset="0"/>
                <a:cs typeface="Times New Roman"/>
              </a:rPr>
              <a:t>Foundational Literacy: </a:t>
            </a:r>
            <a:r>
              <a:rPr lang="en-US" sz="2000" dirty="0">
                <a:latin typeface="Times New Roman"/>
                <a:ea typeface="Times New Roman" panose="02020603050405020304" pitchFamily="18" charset="0"/>
                <a:cs typeface="Times New Roman"/>
              </a:rPr>
              <a:t>I can form and write the letters of the alphabet and focus on the letter bundle for the week.</a:t>
            </a:r>
          </a:p>
          <a:p>
            <a:r>
              <a:rPr lang="en-US" sz="20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Library: </a:t>
            </a:r>
            <a:r>
              <a:rPr lang="en-US" sz="2000" dirty="0">
                <a:latin typeface="Times New Roman" panose="02020603050405020304" pitchFamily="18" charset="0"/>
                <a:ea typeface="Times New Roman" panose="02020603050405020304" pitchFamily="18" charset="0"/>
              </a:rPr>
              <a:t>I can explore books to learn about vehicles and other modes of transportation. </a:t>
            </a:r>
          </a:p>
          <a:p>
            <a:r>
              <a:rPr lang="en-US" sz="20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Listening: </a:t>
            </a:r>
            <a:r>
              <a:rPr lang="en-US" sz="2000" dirty="0">
                <a:latin typeface="Times New Roman" panose="02020603050405020304" pitchFamily="18" charset="0"/>
                <a:ea typeface="Times New Roman" panose="02020603050405020304" pitchFamily="18" charset="0"/>
              </a:rPr>
              <a:t>I can listen to my favorite book about wheels. </a:t>
            </a:r>
          </a:p>
          <a:p>
            <a:r>
              <a:rPr lang="en-US" sz="20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Music and Movement: </a:t>
            </a:r>
            <a:r>
              <a:rPr lang="en-US" sz="2000" dirty="0">
                <a:latin typeface="Times New Roman" panose="02020603050405020304" pitchFamily="18" charset="0"/>
                <a:ea typeface="Times New Roman" panose="02020603050405020304" pitchFamily="18" charset="0"/>
              </a:rPr>
              <a:t>I can act out and demonstrate how different wheeled items (skateboards, wheelchairs, etc.) move people. </a:t>
            </a:r>
          </a:p>
          <a:p>
            <a:r>
              <a:rPr lang="en-US" sz="2000" dirty="0">
                <a:latin typeface="Segoe UI Symbol"/>
                <a:ea typeface="Times New Roman" panose="02020603050405020304" pitchFamily="18" charset="0"/>
                <a:cs typeface="Segoe UI Symbol" panose="020B0502040204020203" pitchFamily="34" charset="0"/>
              </a:rPr>
              <a:t>✓</a:t>
            </a:r>
            <a:r>
              <a:rPr lang="en-US" sz="2000" dirty="0">
                <a:latin typeface="Times New Roman"/>
                <a:ea typeface="Times New Roman" panose="02020603050405020304" pitchFamily="18" charset="0"/>
                <a:cs typeface="Times New Roman"/>
              </a:rPr>
              <a:t> </a:t>
            </a:r>
            <a:r>
              <a:rPr lang="en-US" sz="2000" b="1" dirty="0">
                <a:latin typeface="Times New Roman"/>
                <a:ea typeface="Times New Roman" panose="02020603050405020304" pitchFamily="18" charset="0"/>
                <a:cs typeface="Times New Roman"/>
              </a:rPr>
              <a:t>Sand and Water: </a:t>
            </a:r>
            <a:r>
              <a:rPr lang="en-US" sz="2000" dirty="0">
                <a:latin typeface="Times New Roman"/>
                <a:ea typeface="Times New Roman" panose="02020603050405020304" pitchFamily="18" charset="0"/>
                <a:cs typeface="Times New Roman"/>
              </a:rPr>
              <a:t>I can find and match lower case letters to uppercase letters focusing on the letter bundle for the week.</a:t>
            </a:r>
          </a:p>
          <a:p>
            <a:r>
              <a:rPr lang="en-US" sz="20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Technology: </a:t>
            </a:r>
            <a:r>
              <a:rPr lang="en-US" sz="2000" dirty="0">
                <a:latin typeface="Times New Roman" panose="02020603050405020304" pitchFamily="18" charset="0"/>
                <a:ea typeface="Times New Roman" panose="02020603050405020304" pitchFamily="18" charset="0"/>
              </a:rPr>
              <a:t>I can use the mouse/tablet to play educational games about colors and shapes. </a:t>
            </a:r>
          </a:p>
          <a:p>
            <a:r>
              <a:rPr lang="en-US" sz="20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Writing: </a:t>
            </a:r>
            <a:r>
              <a:rPr lang="en-US" sz="2000" dirty="0">
                <a:latin typeface="Times New Roman" panose="02020603050405020304" pitchFamily="18" charset="0"/>
                <a:ea typeface="Times New Roman" panose="02020603050405020304" pitchFamily="18" charset="0"/>
              </a:rPr>
              <a:t>I can draw pictures that begin with(letter bundle for that week) and label the picture.</a:t>
            </a:r>
          </a:p>
        </p:txBody>
      </p:sp>
    </p:spTree>
    <p:extLst>
      <p:ext uri="{BB962C8B-B14F-4D97-AF65-F5344CB8AC3E}">
        <p14:creationId xmlns:p14="http://schemas.microsoft.com/office/powerpoint/2010/main" val="2590008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0" y="-18719"/>
            <a:ext cx="11143735" cy="1149177"/>
          </a:xfrm>
        </p:spPr>
        <p:txBody>
          <a:bodyPr>
            <a:normAutofit/>
          </a:bodyPr>
          <a:lstStyle/>
          <a:p>
            <a:r>
              <a:rPr lang="en-US" b="1" dirty="0">
                <a:solidFill>
                  <a:schemeClr val="bg1"/>
                </a:solidFill>
                <a:latin typeface="Century Gothic" panose="020B0502020202020204" pitchFamily="34" charset="0"/>
              </a:rPr>
              <a:t>Interest Area Ideas</a:t>
            </a:r>
          </a:p>
        </p:txBody>
      </p:sp>
      <p:pic>
        <p:nvPicPr>
          <p:cNvPr id="3" name="Picture 2" descr="A wooden blocks arranged in different shapes&#10;&#10;Description automatically generated">
            <a:extLst>
              <a:ext uri="{FF2B5EF4-FFF2-40B4-BE49-F238E27FC236}">
                <a16:creationId xmlns:a16="http://schemas.microsoft.com/office/drawing/2014/main" id="{2690C51F-1A41-CE10-E96F-FA390A1E7123}"/>
              </a:ext>
            </a:extLst>
          </p:cNvPr>
          <p:cNvPicPr>
            <a:picLocks noChangeAspect="1"/>
          </p:cNvPicPr>
          <p:nvPr/>
        </p:nvPicPr>
        <p:blipFill>
          <a:blip r:embed="rId3"/>
          <a:stretch>
            <a:fillRect/>
          </a:stretch>
        </p:blipFill>
        <p:spPr>
          <a:xfrm>
            <a:off x="122491" y="2742189"/>
            <a:ext cx="3592287" cy="1934936"/>
          </a:xfrm>
          <a:prstGeom prst="rect">
            <a:avLst/>
          </a:prstGeom>
        </p:spPr>
      </p:pic>
      <p:pic>
        <p:nvPicPr>
          <p:cNvPr id="5" name="Picture 10" descr="https://ecdn.teacherspayteachers.com/thumbitem/Creative-Curriculum-Wheels-Vocabulary-GUIDED-Edition-10827446-1705596244/original-10827446-2.jpg">
            <a:extLst>
              <a:ext uri="{FF2B5EF4-FFF2-40B4-BE49-F238E27FC236}">
                <a16:creationId xmlns:a16="http://schemas.microsoft.com/office/drawing/2014/main" id="{424030C8-FFE7-1142-EBD9-2564BB8E8E2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56226" y="4752032"/>
            <a:ext cx="1429240" cy="18966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olorful oil painted alphabet, Letters A - I - 10207300">
            <a:extLst>
              <a:ext uri="{FF2B5EF4-FFF2-40B4-BE49-F238E27FC236}">
                <a16:creationId xmlns:a16="http://schemas.microsoft.com/office/drawing/2014/main" id="{B64978B3-8C6D-0A2C-1C51-F427A03FAD18}"/>
              </a:ext>
            </a:extLst>
          </p:cNvPr>
          <p:cNvPicPr>
            <a:picLocks noChangeAspect="1"/>
          </p:cNvPicPr>
          <p:nvPr/>
        </p:nvPicPr>
        <p:blipFill>
          <a:blip r:embed="rId6"/>
          <a:stretch>
            <a:fillRect/>
          </a:stretch>
        </p:blipFill>
        <p:spPr>
          <a:xfrm>
            <a:off x="4625351" y="4105275"/>
            <a:ext cx="2752725" cy="2752725"/>
          </a:xfrm>
          <a:prstGeom prst="rect">
            <a:avLst/>
          </a:prstGeom>
        </p:spPr>
      </p:pic>
      <p:pic>
        <p:nvPicPr>
          <p:cNvPr id="6" name="Picture 5" descr="A child sitting at a table with plasticine&#10;&#10;Description automatically generated">
            <a:extLst>
              <a:ext uri="{FF2B5EF4-FFF2-40B4-BE49-F238E27FC236}">
                <a16:creationId xmlns:a16="http://schemas.microsoft.com/office/drawing/2014/main" id="{BEACF05C-A35C-D47A-300B-642CCB5E9FAA}"/>
              </a:ext>
            </a:extLst>
          </p:cNvPr>
          <p:cNvPicPr>
            <a:picLocks noChangeAspect="1"/>
          </p:cNvPicPr>
          <p:nvPr/>
        </p:nvPicPr>
        <p:blipFill>
          <a:blip r:embed="rId7"/>
          <a:stretch>
            <a:fillRect/>
          </a:stretch>
        </p:blipFill>
        <p:spPr>
          <a:xfrm rot="5400000">
            <a:off x="4766838" y="2386059"/>
            <a:ext cx="2175650" cy="2647196"/>
          </a:xfrm>
          <a:prstGeom prst="rect">
            <a:avLst/>
          </a:prstGeom>
        </p:spPr>
      </p:pic>
      <p:pic>
        <p:nvPicPr>
          <p:cNvPr id="10" name="Picture 9" descr="pizza parlor dramatic play">
            <a:extLst>
              <a:ext uri="{FF2B5EF4-FFF2-40B4-BE49-F238E27FC236}">
                <a16:creationId xmlns:a16="http://schemas.microsoft.com/office/drawing/2014/main" id="{A9F9D821-226B-6B45-0678-50976C639F99}"/>
              </a:ext>
            </a:extLst>
          </p:cNvPr>
          <p:cNvPicPr>
            <a:picLocks noChangeAspect="1"/>
          </p:cNvPicPr>
          <p:nvPr/>
        </p:nvPicPr>
        <p:blipFill rotWithShape="1">
          <a:blip r:embed="rId8"/>
          <a:srcRect l="-667" t="-168" r="48872" b="15126"/>
          <a:stretch/>
        </p:blipFill>
        <p:spPr>
          <a:xfrm>
            <a:off x="8826859" y="3986891"/>
            <a:ext cx="2747235" cy="2756403"/>
          </a:xfrm>
          <a:prstGeom prst="rect">
            <a:avLst/>
          </a:prstGeom>
        </p:spPr>
      </p:pic>
      <p:pic>
        <p:nvPicPr>
          <p:cNvPr id="9" name="Picture 8" descr="A pizza on a plate&#10;&#10;Description automatically generated">
            <a:extLst>
              <a:ext uri="{FF2B5EF4-FFF2-40B4-BE49-F238E27FC236}">
                <a16:creationId xmlns:a16="http://schemas.microsoft.com/office/drawing/2014/main" id="{16663490-5870-4E61-AC88-F086ED209F87}"/>
              </a:ext>
            </a:extLst>
          </p:cNvPr>
          <p:cNvPicPr>
            <a:picLocks noChangeAspect="1"/>
          </p:cNvPicPr>
          <p:nvPr/>
        </p:nvPicPr>
        <p:blipFill rotWithShape="1">
          <a:blip r:embed="rId9"/>
          <a:srcRect l="16518" t="24286" r="16071" b="9286"/>
          <a:stretch/>
        </p:blipFill>
        <p:spPr>
          <a:xfrm>
            <a:off x="8562119" y="2419947"/>
            <a:ext cx="3276713" cy="2018106"/>
          </a:xfrm>
          <a:prstGeom prst="rect">
            <a:avLst/>
          </a:prstGeom>
        </p:spPr>
      </p:pic>
      <p:sp>
        <p:nvSpPr>
          <p:cNvPr id="11" name="TextBox 10">
            <a:extLst>
              <a:ext uri="{FF2B5EF4-FFF2-40B4-BE49-F238E27FC236}">
                <a16:creationId xmlns:a16="http://schemas.microsoft.com/office/drawing/2014/main" id="{BE0B008E-648F-92A5-DF5C-B8EAC852A4FE}"/>
              </a:ext>
            </a:extLst>
          </p:cNvPr>
          <p:cNvSpPr txBox="1"/>
          <p:nvPr/>
        </p:nvSpPr>
        <p:spPr>
          <a:xfrm>
            <a:off x="8761939" y="1978163"/>
            <a:ext cx="30468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cs typeface="Calibri"/>
              </a:rPr>
              <a:t>Dramatic Play</a:t>
            </a:r>
            <a:endParaRPr lang="en-US" sz="3600" b="1" u="sng" dirty="0"/>
          </a:p>
        </p:txBody>
      </p:sp>
      <p:sp>
        <p:nvSpPr>
          <p:cNvPr id="12" name="TextBox 11">
            <a:extLst>
              <a:ext uri="{FF2B5EF4-FFF2-40B4-BE49-F238E27FC236}">
                <a16:creationId xmlns:a16="http://schemas.microsoft.com/office/drawing/2014/main" id="{5883E023-0114-C4CC-B097-129E031FE92D}"/>
              </a:ext>
            </a:extLst>
          </p:cNvPr>
          <p:cNvSpPr txBox="1"/>
          <p:nvPr/>
        </p:nvSpPr>
        <p:spPr>
          <a:xfrm>
            <a:off x="395216" y="1975501"/>
            <a:ext cx="30468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cs typeface="Calibri"/>
              </a:rPr>
              <a:t>Blocks</a:t>
            </a:r>
            <a:endParaRPr lang="en-US" sz="3600" b="1" u="sng" dirty="0"/>
          </a:p>
        </p:txBody>
      </p:sp>
      <p:sp>
        <p:nvSpPr>
          <p:cNvPr id="13" name="TextBox 12">
            <a:extLst>
              <a:ext uri="{FF2B5EF4-FFF2-40B4-BE49-F238E27FC236}">
                <a16:creationId xmlns:a16="http://schemas.microsoft.com/office/drawing/2014/main" id="{E6AF9D2A-ADC5-E83E-8DF5-7BAF2DB7C797}"/>
              </a:ext>
            </a:extLst>
          </p:cNvPr>
          <p:cNvSpPr txBox="1"/>
          <p:nvPr/>
        </p:nvSpPr>
        <p:spPr>
          <a:xfrm>
            <a:off x="4331245" y="1978163"/>
            <a:ext cx="30468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cs typeface="Calibri"/>
              </a:rPr>
              <a:t>Art</a:t>
            </a:r>
            <a:endParaRPr lang="en-US" sz="3600" b="1" u="sng" dirty="0"/>
          </a:p>
        </p:txBody>
      </p:sp>
    </p:spTree>
    <p:extLst>
      <p:ext uri="{BB962C8B-B14F-4D97-AF65-F5344CB8AC3E}">
        <p14:creationId xmlns:p14="http://schemas.microsoft.com/office/powerpoint/2010/main" val="183743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0" y="-18719"/>
            <a:ext cx="11143735" cy="1149177"/>
          </a:xfrm>
        </p:spPr>
        <p:txBody>
          <a:bodyPr>
            <a:normAutofit/>
          </a:bodyPr>
          <a:lstStyle/>
          <a:p>
            <a:r>
              <a:rPr lang="en-US" b="1" dirty="0">
                <a:solidFill>
                  <a:schemeClr val="bg1"/>
                </a:solidFill>
                <a:latin typeface="Century Gothic" panose="020B0502020202020204" pitchFamily="34" charset="0"/>
              </a:rPr>
              <a:t>Interest Area Ideas</a:t>
            </a:r>
          </a:p>
        </p:txBody>
      </p:sp>
      <p:sp>
        <p:nvSpPr>
          <p:cNvPr id="12" name="TextBox 11">
            <a:extLst>
              <a:ext uri="{FF2B5EF4-FFF2-40B4-BE49-F238E27FC236}">
                <a16:creationId xmlns:a16="http://schemas.microsoft.com/office/drawing/2014/main" id="{5883E023-0114-C4CC-B097-129E031FE92D}"/>
              </a:ext>
            </a:extLst>
          </p:cNvPr>
          <p:cNvSpPr txBox="1"/>
          <p:nvPr/>
        </p:nvSpPr>
        <p:spPr>
          <a:xfrm>
            <a:off x="1650829" y="1877599"/>
            <a:ext cx="95907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cs typeface="Calibri"/>
              </a:rPr>
              <a:t>Writing or Foundational Literacy</a:t>
            </a:r>
            <a:endParaRPr lang="en-US" sz="3600" b="1" u="sng" dirty="0"/>
          </a:p>
        </p:txBody>
      </p:sp>
      <p:pic>
        <p:nvPicPr>
          <p:cNvPr id="7" name="Picture 6" descr="A child sitting at a table with a toy&#10;&#10;Description automatically generated">
            <a:extLst>
              <a:ext uri="{FF2B5EF4-FFF2-40B4-BE49-F238E27FC236}">
                <a16:creationId xmlns:a16="http://schemas.microsoft.com/office/drawing/2014/main" id="{36E711E0-4839-AB8E-DEAC-E411A911F5C3}"/>
              </a:ext>
            </a:extLst>
          </p:cNvPr>
          <p:cNvPicPr>
            <a:picLocks noChangeAspect="1"/>
          </p:cNvPicPr>
          <p:nvPr/>
        </p:nvPicPr>
        <p:blipFill>
          <a:blip r:embed="rId3"/>
          <a:stretch>
            <a:fillRect/>
          </a:stretch>
        </p:blipFill>
        <p:spPr>
          <a:xfrm rot="5400000">
            <a:off x="2780246" y="3179094"/>
            <a:ext cx="3292715" cy="2290527"/>
          </a:xfrm>
          <a:prstGeom prst="rect">
            <a:avLst/>
          </a:prstGeom>
        </p:spPr>
      </p:pic>
      <p:pic>
        <p:nvPicPr>
          <p:cNvPr id="14" name="Picture 13" descr="A child sitting at a table with a game&#10;&#10;Description automatically generated">
            <a:extLst>
              <a:ext uri="{FF2B5EF4-FFF2-40B4-BE49-F238E27FC236}">
                <a16:creationId xmlns:a16="http://schemas.microsoft.com/office/drawing/2014/main" id="{3E98AE00-DC11-82FA-C516-A18F19F222D7}"/>
              </a:ext>
            </a:extLst>
          </p:cNvPr>
          <p:cNvPicPr>
            <a:picLocks noChangeAspect="1"/>
          </p:cNvPicPr>
          <p:nvPr/>
        </p:nvPicPr>
        <p:blipFill>
          <a:blip r:embed="rId4"/>
          <a:stretch>
            <a:fillRect/>
          </a:stretch>
        </p:blipFill>
        <p:spPr>
          <a:xfrm rot="5400000">
            <a:off x="5753410" y="3020269"/>
            <a:ext cx="3292714" cy="2608178"/>
          </a:xfrm>
          <a:prstGeom prst="rect">
            <a:avLst/>
          </a:prstGeom>
        </p:spPr>
      </p:pic>
      <p:pic>
        <p:nvPicPr>
          <p:cNvPr id="15" name="Picture 14" descr="A child using a touch screen&#10;&#10;Description automatically generated">
            <a:extLst>
              <a:ext uri="{FF2B5EF4-FFF2-40B4-BE49-F238E27FC236}">
                <a16:creationId xmlns:a16="http://schemas.microsoft.com/office/drawing/2014/main" id="{E9415E6A-8C7A-626C-A61D-D97D84930C41}"/>
              </a:ext>
            </a:extLst>
          </p:cNvPr>
          <p:cNvPicPr>
            <a:picLocks noChangeAspect="1"/>
          </p:cNvPicPr>
          <p:nvPr/>
        </p:nvPicPr>
        <p:blipFill>
          <a:blip r:embed="rId5"/>
          <a:stretch>
            <a:fillRect/>
          </a:stretch>
        </p:blipFill>
        <p:spPr>
          <a:xfrm rot="5400000">
            <a:off x="8885400" y="3020268"/>
            <a:ext cx="3292714" cy="2608178"/>
          </a:xfrm>
          <a:prstGeom prst="rect">
            <a:avLst/>
          </a:prstGeom>
        </p:spPr>
      </p:pic>
      <p:pic>
        <p:nvPicPr>
          <p:cNvPr id="16" name="Picture 15" descr="A child sitting at a table with a marker on it&#10;&#10;Description automatically generated">
            <a:extLst>
              <a:ext uri="{FF2B5EF4-FFF2-40B4-BE49-F238E27FC236}">
                <a16:creationId xmlns:a16="http://schemas.microsoft.com/office/drawing/2014/main" id="{794ABC46-39A6-EB6A-D19E-976CA4B768AF}"/>
              </a:ext>
            </a:extLst>
          </p:cNvPr>
          <p:cNvPicPr>
            <a:picLocks noChangeAspect="1"/>
          </p:cNvPicPr>
          <p:nvPr/>
        </p:nvPicPr>
        <p:blipFill>
          <a:blip r:embed="rId6"/>
          <a:stretch>
            <a:fillRect/>
          </a:stretch>
        </p:blipFill>
        <p:spPr>
          <a:xfrm rot="5400000">
            <a:off x="-34093" y="3179093"/>
            <a:ext cx="3292715" cy="2290527"/>
          </a:xfrm>
          <a:prstGeom prst="rect">
            <a:avLst/>
          </a:prstGeom>
        </p:spPr>
      </p:pic>
    </p:spTree>
    <p:extLst>
      <p:ext uri="{BB962C8B-B14F-4D97-AF65-F5344CB8AC3E}">
        <p14:creationId xmlns:p14="http://schemas.microsoft.com/office/powerpoint/2010/main" val="2682288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0" y="44657"/>
            <a:ext cx="11143735" cy="1149177"/>
          </a:xfrm>
        </p:spPr>
        <p:txBody>
          <a:bodyPr>
            <a:normAutofit/>
          </a:bodyPr>
          <a:lstStyle/>
          <a:p>
            <a:r>
              <a:rPr lang="en-US" b="1" dirty="0">
                <a:solidFill>
                  <a:schemeClr val="bg1"/>
                </a:solidFill>
                <a:latin typeface="Century Gothic" panose="020B0502020202020204" pitchFamily="34" charset="0"/>
              </a:rPr>
              <a:t>Upcoming PD Opportunities</a:t>
            </a:r>
          </a:p>
        </p:txBody>
      </p:sp>
      <p:sp>
        <p:nvSpPr>
          <p:cNvPr id="6" name="TextBox 5">
            <a:extLst>
              <a:ext uri="{FF2B5EF4-FFF2-40B4-BE49-F238E27FC236}">
                <a16:creationId xmlns:a16="http://schemas.microsoft.com/office/drawing/2014/main" id="{8DD6CF45-C246-75A8-5ADE-043D2E69FFAC}"/>
              </a:ext>
            </a:extLst>
          </p:cNvPr>
          <p:cNvSpPr txBox="1"/>
          <p:nvPr/>
        </p:nvSpPr>
        <p:spPr>
          <a:xfrm>
            <a:off x="142593" y="2115662"/>
            <a:ext cx="1194378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Calibri"/>
              </a:rPr>
              <a:t>“</a:t>
            </a:r>
            <a:r>
              <a:rPr lang="en-US" sz="3200" u="sng" dirty="0">
                <a:cs typeface="Calibri"/>
              </a:rPr>
              <a:t>Toolbox Tuesdays</a:t>
            </a:r>
            <a:r>
              <a:rPr lang="en-US" sz="3200" dirty="0">
                <a:cs typeface="Calibri"/>
              </a:rPr>
              <a:t>”</a:t>
            </a:r>
          </a:p>
          <a:p>
            <a:pPr algn="ctr"/>
            <a:r>
              <a:rPr lang="en-US" sz="3200" b="1" dirty="0">
                <a:cs typeface="Calibri"/>
              </a:rPr>
              <a:t>Building Gross and Fine Motor Skills</a:t>
            </a:r>
          </a:p>
          <a:p>
            <a:pPr algn="ctr"/>
            <a:r>
              <a:rPr lang="en-US" sz="3200" dirty="0">
                <a:cs typeface="Calibri"/>
              </a:rPr>
              <a:t>Tuesday, February 13</a:t>
            </a:r>
            <a:r>
              <a:rPr lang="en-US" sz="3200" baseline="30000" dirty="0">
                <a:cs typeface="Calibri"/>
              </a:rPr>
              <a:t>th</a:t>
            </a:r>
            <a:r>
              <a:rPr lang="en-US" sz="3200" dirty="0">
                <a:cs typeface="Calibri"/>
              </a:rPr>
              <a:t>, 4:15-5:45pm</a:t>
            </a:r>
          </a:p>
          <a:p>
            <a:pPr algn="ctr"/>
            <a:r>
              <a:rPr lang="en-US" sz="3200" dirty="0">
                <a:cs typeface="Calibri"/>
              </a:rPr>
              <a:t>Shady Grove Early Learning Center</a:t>
            </a:r>
          </a:p>
          <a:p>
            <a:pPr algn="ctr"/>
            <a:endParaRPr lang="en-US" sz="3200" dirty="0">
              <a:cs typeface="Calibri"/>
            </a:endParaRPr>
          </a:p>
          <a:p>
            <a:pPr algn="ctr"/>
            <a:r>
              <a:rPr lang="en-US" sz="3200" dirty="0">
                <a:cs typeface="Calibri"/>
              </a:rPr>
              <a:t>“</a:t>
            </a:r>
            <a:r>
              <a:rPr lang="en-US" sz="3200" u="sng" dirty="0">
                <a:cs typeface="Calibri"/>
              </a:rPr>
              <a:t>The Coaching Corner</a:t>
            </a:r>
            <a:r>
              <a:rPr lang="en-US" sz="3200" dirty="0">
                <a:cs typeface="Calibri"/>
              </a:rPr>
              <a:t>”</a:t>
            </a:r>
          </a:p>
          <a:p>
            <a:pPr algn="ctr"/>
            <a:r>
              <a:rPr lang="en-US" sz="3200" b="1" dirty="0">
                <a:cs typeface="Calibri"/>
              </a:rPr>
              <a:t>Differentiating Literacy Small Group Instruction</a:t>
            </a:r>
          </a:p>
          <a:p>
            <a:pPr algn="ctr"/>
            <a:r>
              <a:rPr lang="en-US" sz="3200" dirty="0">
                <a:cs typeface="Calibri"/>
              </a:rPr>
              <a:t>Monday, February 26</a:t>
            </a:r>
            <a:r>
              <a:rPr lang="en-US" sz="3200" baseline="30000" dirty="0">
                <a:cs typeface="Calibri"/>
              </a:rPr>
              <a:t>th</a:t>
            </a:r>
            <a:r>
              <a:rPr lang="en-US" sz="3200" dirty="0">
                <a:cs typeface="Calibri"/>
              </a:rPr>
              <a:t>, 4-5:30pm</a:t>
            </a:r>
          </a:p>
          <a:p>
            <a:pPr algn="ctr"/>
            <a:r>
              <a:rPr lang="en-US" sz="3200" dirty="0">
                <a:cs typeface="Calibri"/>
              </a:rPr>
              <a:t>Virtual Session</a:t>
            </a:r>
          </a:p>
        </p:txBody>
      </p:sp>
    </p:spTree>
    <p:extLst>
      <p:ext uri="{BB962C8B-B14F-4D97-AF65-F5344CB8AC3E}">
        <p14:creationId xmlns:p14="http://schemas.microsoft.com/office/powerpoint/2010/main" val="1121051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0" y="44657"/>
            <a:ext cx="11143735" cy="1149177"/>
          </a:xfrm>
        </p:spPr>
        <p:txBody>
          <a:bodyPr>
            <a:normAutofit/>
          </a:bodyPr>
          <a:lstStyle/>
          <a:p>
            <a:r>
              <a:rPr lang="en-US" b="1" dirty="0">
                <a:solidFill>
                  <a:schemeClr val="bg1"/>
                </a:solidFill>
                <a:latin typeface="Century Gothic" panose="020B0502020202020204" pitchFamily="34" charset="0"/>
              </a:rPr>
              <a:t>Thanks for Coming!</a:t>
            </a:r>
          </a:p>
        </p:txBody>
      </p:sp>
      <p:sp>
        <p:nvSpPr>
          <p:cNvPr id="6" name="TextBox 5">
            <a:extLst>
              <a:ext uri="{FF2B5EF4-FFF2-40B4-BE49-F238E27FC236}">
                <a16:creationId xmlns:a16="http://schemas.microsoft.com/office/drawing/2014/main" id="{8DD6CF45-C246-75A8-5ADE-043D2E69FFAC}"/>
              </a:ext>
            </a:extLst>
          </p:cNvPr>
          <p:cNvSpPr txBox="1"/>
          <p:nvPr/>
        </p:nvSpPr>
        <p:spPr>
          <a:xfrm>
            <a:off x="1147527" y="2215158"/>
            <a:ext cx="33158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cs typeface="Calibri"/>
              </a:rPr>
              <a:t>Attendance</a:t>
            </a:r>
          </a:p>
        </p:txBody>
      </p:sp>
      <p:sp>
        <p:nvSpPr>
          <p:cNvPr id="3" name="TextBox 2">
            <a:extLst>
              <a:ext uri="{FF2B5EF4-FFF2-40B4-BE49-F238E27FC236}">
                <a16:creationId xmlns:a16="http://schemas.microsoft.com/office/drawing/2014/main" id="{9BD94EA1-B721-04C6-5A81-FBEF52E17016}"/>
              </a:ext>
            </a:extLst>
          </p:cNvPr>
          <p:cNvSpPr txBox="1"/>
          <p:nvPr/>
        </p:nvSpPr>
        <p:spPr>
          <a:xfrm>
            <a:off x="7320481" y="2221362"/>
            <a:ext cx="33158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cs typeface="Calibri"/>
              </a:rPr>
              <a:t>Feedback</a:t>
            </a:r>
          </a:p>
        </p:txBody>
      </p:sp>
      <p:sp>
        <p:nvSpPr>
          <p:cNvPr id="4" name="TextBox 3">
            <a:extLst>
              <a:ext uri="{FF2B5EF4-FFF2-40B4-BE49-F238E27FC236}">
                <a16:creationId xmlns:a16="http://schemas.microsoft.com/office/drawing/2014/main" id="{40236D8F-F93E-A50D-C318-AD7DBBA2B40A}"/>
              </a:ext>
            </a:extLst>
          </p:cNvPr>
          <p:cNvSpPr txBox="1"/>
          <p:nvPr/>
        </p:nvSpPr>
        <p:spPr>
          <a:xfrm>
            <a:off x="1147527" y="5491004"/>
            <a:ext cx="33158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cs typeface="Calibri"/>
              </a:rPr>
              <a:t>bit.ly/jan22att</a:t>
            </a:r>
          </a:p>
        </p:txBody>
      </p:sp>
      <p:sp>
        <p:nvSpPr>
          <p:cNvPr id="5" name="TextBox 4">
            <a:extLst>
              <a:ext uri="{FF2B5EF4-FFF2-40B4-BE49-F238E27FC236}">
                <a16:creationId xmlns:a16="http://schemas.microsoft.com/office/drawing/2014/main" id="{85156F33-7346-83CA-F0BC-82CB6AC815CD}"/>
              </a:ext>
            </a:extLst>
          </p:cNvPr>
          <p:cNvSpPr txBox="1"/>
          <p:nvPr/>
        </p:nvSpPr>
        <p:spPr>
          <a:xfrm>
            <a:off x="7255597" y="5491004"/>
            <a:ext cx="33158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cs typeface="Calibri"/>
              </a:rPr>
              <a:t>bit.ly/jan22surv</a:t>
            </a:r>
          </a:p>
        </p:txBody>
      </p:sp>
      <p:pic>
        <p:nvPicPr>
          <p:cNvPr id="8" name="Picture 7" descr="A qr code on a screen&#10;&#10;Description automatically generated">
            <a:extLst>
              <a:ext uri="{FF2B5EF4-FFF2-40B4-BE49-F238E27FC236}">
                <a16:creationId xmlns:a16="http://schemas.microsoft.com/office/drawing/2014/main" id="{6C328EA8-5729-FBAC-3B41-636C59E0BB1E}"/>
              </a:ext>
            </a:extLst>
          </p:cNvPr>
          <p:cNvPicPr>
            <a:picLocks noChangeAspect="1"/>
          </p:cNvPicPr>
          <p:nvPr/>
        </p:nvPicPr>
        <p:blipFill>
          <a:blip r:embed="rId3"/>
          <a:stretch>
            <a:fillRect/>
          </a:stretch>
        </p:blipFill>
        <p:spPr>
          <a:xfrm>
            <a:off x="1555688" y="2861727"/>
            <a:ext cx="2629277" cy="2629277"/>
          </a:xfrm>
          <a:prstGeom prst="rect">
            <a:avLst/>
          </a:prstGeom>
        </p:spPr>
      </p:pic>
      <p:pic>
        <p:nvPicPr>
          <p:cNvPr id="10" name="Picture 9" descr="A qr code on a green background&#10;&#10;Description automatically generated">
            <a:extLst>
              <a:ext uri="{FF2B5EF4-FFF2-40B4-BE49-F238E27FC236}">
                <a16:creationId xmlns:a16="http://schemas.microsoft.com/office/drawing/2014/main" id="{4EBAE11A-CC79-A19F-626E-57C9963F02DC}"/>
              </a:ext>
            </a:extLst>
          </p:cNvPr>
          <p:cNvPicPr>
            <a:picLocks noChangeAspect="1"/>
          </p:cNvPicPr>
          <p:nvPr/>
        </p:nvPicPr>
        <p:blipFill>
          <a:blip r:embed="rId4"/>
          <a:stretch>
            <a:fillRect/>
          </a:stretch>
        </p:blipFill>
        <p:spPr>
          <a:xfrm>
            <a:off x="7598874" y="2868441"/>
            <a:ext cx="2629278" cy="2629278"/>
          </a:xfrm>
          <a:prstGeom prst="rect">
            <a:avLst/>
          </a:prstGeom>
        </p:spPr>
      </p:pic>
    </p:spTree>
    <p:extLst>
      <p:ext uri="{BB962C8B-B14F-4D97-AF65-F5344CB8AC3E}">
        <p14:creationId xmlns:p14="http://schemas.microsoft.com/office/powerpoint/2010/main" val="2069894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Alphabet Knowledge</a:t>
            </a:r>
          </a:p>
        </p:txBody>
      </p:sp>
      <p:pic>
        <p:nvPicPr>
          <p:cNvPr id="7" name="Picture 6" descr="A colorful letters on a rope">
            <a:extLst>
              <a:ext uri="{FF2B5EF4-FFF2-40B4-BE49-F238E27FC236}">
                <a16:creationId xmlns:a16="http://schemas.microsoft.com/office/drawing/2014/main" id="{76D7B49F-C270-9A8E-104F-31CD2354E976}"/>
              </a:ext>
            </a:extLst>
          </p:cNvPr>
          <p:cNvPicPr>
            <a:picLocks noChangeAspect="1"/>
          </p:cNvPicPr>
          <p:nvPr/>
        </p:nvPicPr>
        <p:blipFill>
          <a:blip r:embed="rId3"/>
          <a:stretch>
            <a:fillRect/>
          </a:stretch>
        </p:blipFill>
        <p:spPr>
          <a:xfrm>
            <a:off x="4226767" y="4721495"/>
            <a:ext cx="4311353" cy="2068180"/>
          </a:xfrm>
          <a:prstGeom prst="rect">
            <a:avLst/>
          </a:prstGeom>
        </p:spPr>
      </p:pic>
      <p:sp>
        <p:nvSpPr>
          <p:cNvPr id="8" name="TextBox 7">
            <a:extLst>
              <a:ext uri="{FF2B5EF4-FFF2-40B4-BE49-F238E27FC236}">
                <a16:creationId xmlns:a16="http://schemas.microsoft.com/office/drawing/2014/main" id="{61D2764F-5182-C5A5-A8B2-D91C1204DF18}"/>
              </a:ext>
            </a:extLst>
          </p:cNvPr>
          <p:cNvSpPr txBox="1"/>
          <p:nvPr/>
        </p:nvSpPr>
        <p:spPr>
          <a:xfrm>
            <a:off x="691081" y="2117825"/>
            <a:ext cx="10809838" cy="2554545"/>
          </a:xfrm>
          <a:prstGeom prst="rect">
            <a:avLst/>
          </a:prstGeom>
          <a:noFill/>
        </p:spPr>
        <p:txBody>
          <a:bodyPr wrap="square" rtlCol="0">
            <a:spAutoFit/>
          </a:bodyPr>
          <a:lstStyle/>
          <a:p>
            <a:pPr algn="ctr"/>
            <a:r>
              <a:rPr lang="en-US" sz="3200" dirty="0"/>
              <a:t>Alphabet knowledge is the </a:t>
            </a:r>
            <a:r>
              <a:rPr lang="en-US" sz="3200" b="1" u="sng" dirty="0"/>
              <a:t>foundation</a:t>
            </a:r>
            <a:r>
              <a:rPr lang="en-US" sz="3200" dirty="0"/>
              <a:t> for a child’s ability to read and write the English language and is critical for academic development.  Alphabet knowledge involves recognizing letters, saying their name, associating the name with corresponding sounds and, to some extend, writing on paper or other material.  </a:t>
            </a:r>
          </a:p>
        </p:txBody>
      </p:sp>
    </p:spTree>
    <p:extLst>
      <p:ext uri="{BB962C8B-B14F-4D97-AF65-F5344CB8AC3E}">
        <p14:creationId xmlns:p14="http://schemas.microsoft.com/office/powerpoint/2010/main" val="4251424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Alphabet Knowledge</a:t>
            </a:r>
          </a:p>
        </p:txBody>
      </p:sp>
      <p:sp>
        <p:nvSpPr>
          <p:cNvPr id="8" name="TextBox 7">
            <a:extLst>
              <a:ext uri="{FF2B5EF4-FFF2-40B4-BE49-F238E27FC236}">
                <a16:creationId xmlns:a16="http://schemas.microsoft.com/office/drawing/2014/main" id="{61D2764F-5182-C5A5-A8B2-D91C1204DF18}"/>
              </a:ext>
            </a:extLst>
          </p:cNvPr>
          <p:cNvSpPr txBox="1"/>
          <p:nvPr/>
        </p:nvSpPr>
        <p:spPr>
          <a:xfrm>
            <a:off x="377013" y="2009184"/>
            <a:ext cx="10809838" cy="2554545"/>
          </a:xfrm>
          <a:prstGeom prst="rect">
            <a:avLst/>
          </a:prstGeom>
          <a:noFill/>
        </p:spPr>
        <p:txBody>
          <a:bodyPr wrap="square" rtlCol="0">
            <a:spAutoFit/>
          </a:bodyPr>
          <a:lstStyle/>
          <a:p>
            <a:pPr algn="ctr"/>
            <a:r>
              <a:rPr lang="en-US" sz="3200" dirty="0"/>
              <a:t>Teaching alphabet knowledge to children can be complicated.  </a:t>
            </a:r>
            <a:r>
              <a:rPr lang="en-US" sz="3200" u="sng" dirty="0"/>
              <a:t>There are</a:t>
            </a:r>
            <a:r>
              <a:rPr lang="en-US" sz="3200" dirty="0"/>
              <a:t>:</a:t>
            </a:r>
          </a:p>
          <a:p>
            <a:pPr marL="457200" indent="-457200" algn="ctr">
              <a:buFont typeface="Arial" panose="020B0604020202020204" pitchFamily="34" charset="0"/>
              <a:buChar char="•"/>
            </a:pPr>
            <a:r>
              <a:rPr lang="en-US" sz="3200" dirty="0"/>
              <a:t>26 letter names</a:t>
            </a:r>
          </a:p>
          <a:p>
            <a:pPr marL="457200" indent="-457200" algn="ctr">
              <a:buFont typeface="Arial" panose="020B0604020202020204" pitchFamily="34" charset="0"/>
              <a:buChar char="•"/>
            </a:pPr>
            <a:r>
              <a:rPr lang="en-US" sz="3200" dirty="0"/>
              <a:t>52 letter forms</a:t>
            </a:r>
          </a:p>
          <a:p>
            <a:pPr marL="457200" indent="-457200" algn="ctr">
              <a:buFont typeface="Arial" panose="020B0604020202020204" pitchFamily="34" charset="0"/>
              <a:buChar char="•"/>
            </a:pPr>
            <a:r>
              <a:rPr lang="en-US" sz="3200" dirty="0"/>
              <a:t>44 letter sounds</a:t>
            </a:r>
          </a:p>
        </p:txBody>
      </p:sp>
      <p:sp>
        <p:nvSpPr>
          <p:cNvPr id="3" name="TextBox 2">
            <a:extLst>
              <a:ext uri="{FF2B5EF4-FFF2-40B4-BE49-F238E27FC236}">
                <a16:creationId xmlns:a16="http://schemas.microsoft.com/office/drawing/2014/main" id="{0A0504EB-9F17-C906-7EC4-58E4CBE1C003}"/>
              </a:ext>
            </a:extLst>
          </p:cNvPr>
          <p:cNvSpPr txBox="1"/>
          <p:nvPr/>
        </p:nvSpPr>
        <p:spPr>
          <a:xfrm>
            <a:off x="543962" y="4575113"/>
            <a:ext cx="10809838" cy="2062103"/>
          </a:xfrm>
          <a:prstGeom prst="rect">
            <a:avLst/>
          </a:prstGeom>
          <a:noFill/>
        </p:spPr>
        <p:txBody>
          <a:bodyPr wrap="square" rtlCol="0">
            <a:spAutoFit/>
          </a:bodyPr>
          <a:lstStyle/>
          <a:p>
            <a:pPr algn="ctr"/>
            <a:r>
              <a:rPr lang="en-US" sz="3200" dirty="0"/>
              <a:t>Experts recommend that letters and sounds should be taught together.  Lowercase and uppercase forms that look similar   (Oo, Ss, etc.) should also be taught together.  Additionally, handwriting should be taught simultaneously.  </a:t>
            </a:r>
          </a:p>
        </p:txBody>
      </p:sp>
    </p:spTree>
    <p:extLst>
      <p:ext uri="{BB962C8B-B14F-4D97-AF65-F5344CB8AC3E}">
        <p14:creationId xmlns:p14="http://schemas.microsoft.com/office/powerpoint/2010/main" val="3003613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of the Week Approach</a:t>
            </a:r>
          </a:p>
        </p:txBody>
      </p:sp>
      <p:sp>
        <p:nvSpPr>
          <p:cNvPr id="3" name="TextBox 2">
            <a:extLst>
              <a:ext uri="{FF2B5EF4-FFF2-40B4-BE49-F238E27FC236}">
                <a16:creationId xmlns:a16="http://schemas.microsoft.com/office/drawing/2014/main" id="{0A0504EB-9F17-C906-7EC4-58E4CBE1C003}"/>
              </a:ext>
            </a:extLst>
          </p:cNvPr>
          <p:cNvSpPr txBox="1"/>
          <p:nvPr/>
        </p:nvSpPr>
        <p:spPr>
          <a:xfrm>
            <a:off x="377013" y="1904341"/>
            <a:ext cx="10809838" cy="2062103"/>
          </a:xfrm>
          <a:prstGeom prst="rect">
            <a:avLst/>
          </a:prstGeom>
          <a:noFill/>
        </p:spPr>
        <p:txBody>
          <a:bodyPr wrap="square" rtlCol="0">
            <a:spAutoFit/>
          </a:bodyPr>
          <a:lstStyle/>
          <a:p>
            <a:pPr algn="ctr"/>
            <a:r>
              <a:rPr lang="en-US" sz="3200" b="1" u="sng" dirty="0"/>
              <a:t>The Approach </a:t>
            </a:r>
          </a:p>
          <a:p>
            <a:pPr marL="457200" indent="-457200">
              <a:buFont typeface="Arial" panose="020B0604020202020204" pitchFamily="34" charset="0"/>
              <a:buChar char="•"/>
            </a:pPr>
            <a:r>
              <a:rPr lang="en-US" sz="3200" dirty="0"/>
              <a:t>Children learn one letter per week.</a:t>
            </a:r>
          </a:p>
          <a:p>
            <a:pPr marL="457200" indent="-457200">
              <a:buFont typeface="Arial" panose="020B0604020202020204" pitchFamily="34" charset="0"/>
              <a:buChar char="•"/>
            </a:pPr>
            <a:r>
              <a:rPr lang="en-US" sz="3200" dirty="0"/>
              <a:t>All letters are introduced after 26 weeks (typically end of 3</a:t>
            </a:r>
            <a:r>
              <a:rPr lang="en-US" sz="3200" baseline="30000" dirty="0"/>
              <a:t>rd</a:t>
            </a:r>
            <a:r>
              <a:rPr lang="en-US" sz="3200" dirty="0"/>
              <a:t> 9 weeks at the earliest).</a:t>
            </a:r>
          </a:p>
        </p:txBody>
      </p:sp>
      <p:sp>
        <p:nvSpPr>
          <p:cNvPr id="4" name="TextBox 3">
            <a:extLst>
              <a:ext uri="{FF2B5EF4-FFF2-40B4-BE49-F238E27FC236}">
                <a16:creationId xmlns:a16="http://schemas.microsoft.com/office/drawing/2014/main" id="{B994A001-B03C-B753-0630-B5D8108FC131}"/>
              </a:ext>
            </a:extLst>
          </p:cNvPr>
          <p:cNvSpPr txBox="1"/>
          <p:nvPr/>
        </p:nvSpPr>
        <p:spPr>
          <a:xfrm>
            <a:off x="210065" y="4194868"/>
            <a:ext cx="11749563" cy="2062103"/>
          </a:xfrm>
          <a:prstGeom prst="rect">
            <a:avLst/>
          </a:prstGeom>
          <a:noFill/>
        </p:spPr>
        <p:txBody>
          <a:bodyPr wrap="square" rtlCol="0">
            <a:spAutoFit/>
          </a:bodyPr>
          <a:lstStyle/>
          <a:p>
            <a:pPr algn="ctr"/>
            <a:r>
              <a:rPr lang="en-US" sz="3200" b="1" u="sng" dirty="0"/>
              <a:t>The Reality</a:t>
            </a:r>
          </a:p>
          <a:p>
            <a:pPr algn="ctr"/>
            <a:r>
              <a:rPr lang="en-US" sz="3200" dirty="0"/>
              <a:t>Children don’t “magically” learn their letters after 26 weeks, nor do they automatically master letters in the order they are introduced.</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1515152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What Would You Discuss?</a:t>
            </a:r>
          </a:p>
        </p:txBody>
      </p:sp>
      <p:pic>
        <p:nvPicPr>
          <p:cNvPr id="5" name="Picture 4" descr="A group of women hugging&#10;&#10;Description automatically generated">
            <a:extLst>
              <a:ext uri="{FF2B5EF4-FFF2-40B4-BE49-F238E27FC236}">
                <a16:creationId xmlns:a16="http://schemas.microsoft.com/office/drawing/2014/main" id="{C12481F4-E9B4-F626-FE0F-48F932DB87DE}"/>
              </a:ext>
            </a:extLst>
          </p:cNvPr>
          <p:cNvPicPr>
            <a:picLocks noChangeAspect="1"/>
          </p:cNvPicPr>
          <p:nvPr/>
        </p:nvPicPr>
        <p:blipFill>
          <a:blip r:embed="rId3"/>
          <a:stretch>
            <a:fillRect/>
          </a:stretch>
        </p:blipFill>
        <p:spPr>
          <a:xfrm>
            <a:off x="2037246" y="2252954"/>
            <a:ext cx="7489371" cy="3931920"/>
          </a:xfrm>
          <a:prstGeom prst="rect">
            <a:avLst/>
          </a:prstGeom>
        </p:spPr>
      </p:pic>
    </p:spTree>
    <p:extLst>
      <p:ext uri="{BB962C8B-B14F-4D97-AF65-F5344CB8AC3E}">
        <p14:creationId xmlns:p14="http://schemas.microsoft.com/office/powerpoint/2010/main" val="953775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3190-ED97-F145-A24F-0726D7400226}"/>
              </a:ext>
            </a:extLst>
          </p:cNvPr>
          <p:cNvSpPr>
            <a:spLocks noGrp="1"/>
          </p:cNvSpPr>
          <p:nvPr>
            <p:ph type="title"/>
          </p:nvPr>
        </p:nvSpPr>
        <p:spPr>
          <a:xfrm>
            <a:off x="210065" y="1"/>
            <a:ext cx="11143735" cy="1149177"/>
          </a:xfrm>
        </p:spPr>
        <p:txBody>
          <a:bodyPr/>
          <a:lstStyle/>
          <a:p>
            <a:r>
              <a:rPr lang="en-US" b="1" dirty="0">
                <a:solidFill>
                  <a:schemeClr val="bg1"/>
                </a:solidFill>
                <a:latin typeface="Century Gothic" panose="020B0502020202020204" pitchFamily="34" charset="0"/>
              </a:rPr>
              <a:t>Letter Bundle Rationale</a:t>
            </a:r>
          </a:p>
        </p:txBody>
      </p:sp>
      <p:sp>
        <p:nvSpPr>
          <p:cNvPr id="3" name="TextBox 2">
            <a:extLst>
              <a:ext uri="{FF2B5EF4-FFF2-40B4-BE49-F238E27FC236}">
                <a16:creationId xmlns:a16="http://schemas.microsoft.com/office/drawing/2014/main" id="{0A0504EB-9F17-C906-7EC4-58E4CBE1C003}"/>
              </a:ext>
            </a:extLst>
          </p:cNvPr>
          <p:cNvSpPr txBox="1"/>
          <p:nvPr/>
        </p:nvSpPr>
        <p:spPr>
          <a:xfrm>
            <a:off x="210065" y="2728206"/>
            <a:ext cx="10809838"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Scientifically based method (Reading Horizons)</a:t>
            </a:r>
          </a:p>
          <a:p>
            <a:pPr marL="457200" indent="-457200">
              <a:buFont typeface="Arial" panose="020B0604020202020204" pitchFamily="34" charset="0"/>
              <a:buChar char="•"/>
            </a:pPr>
            <a:r>
              <a:rPr lang="en-US" sz="3200" dirty="0"/>
              <a:t>Aligns with MSCS Kindergarten instruction</a:t>
            </a:r>
          </a:p>
          <a:p>
            <a:pPr marL="457200" indent="-457200">
              <a:buFont typeface="Arial" panose="020B0604020202020204" pitchFamily="34" charset="0"/>
              <a:buChar char="•"/>
            </a:pPr>
            <a:r>
              <a:rPr lang="en-US" sz="3200" dirty="0"/>
              <a:t>Introduces all letters within first 10 weeks of school</a:t>
            </a:r>
          </a:p>
          <a:p>
            <a:pPr marL="457200" indent="-457200">
              <a:buFont typeface="Arial" panose="020B0604020202020204" pitchFamily="34" charset="0"/>
              <a:buChar char="•"/>
            </a:pPr>
            <a:r>
              <a:rPr lang="en-US" sz="3200" dirty="0"/>
              <a:t>Includes a vowel with each group</a:t>
            </a:r>
          </a:p>
          <a:p>
            <a:pPr marL="457200" indent="-457200">
              <a:buFont typeface="Arial" panose="020B0604020202020204" pitchFamily="34" charset="0"/>
              <a:buChar char="•"/>
            </a:pPr>
            <a:r>
              <a:rPr lang="en-US" sz="3200" dirty="0"/>
              <a:t>Promotes repetitive practice/engagement</a:t>
            </a:r>
          </a:p>
          <a:p>
            <a:pPr marL="457200" indent="-457200">
              <a:buFont typeface="Arial" panose="020B0604020202020204" pitchFamily="34" charset="0"/>
              <a:buChar char="•"/>
            </a:pPr>
            <a:r>
              <a:rPr lang="en-US" sz="3200" dirty="0"/>
              <a:t>Designed for exposure rather than immediate mastery</a:t>
            </a:r>
          </a:p>
        </p:txBody>
      </p:sp>
    </p:spTree>
    <p:extLst>
      <p:ext uri="{BB962C8B-B14F-4D97-AF65-F5344CB8AC3E}">
        <p14:creationId xmlns:p14="http://schemas.microsoft.com/office/powerpoint/2010/main" val="1902399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1668</TotalTime>
  <Words>2125</Words>
  <Application>Microsoft Office PowerPoint</Application>
  <PresentationFormat>Widescreen</PresentationFormat>
  <Paragraphs>248</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Alphabet Knowledge</vt:lpstr>
      <vt:lpstr>Alphabet Knowledge</vt:lpstr>
      <vt:lpstr>Letter of the Week Approach</vt:lpstr>
      <vt:lpstr>What Would You Discuss?</vt:lpstr>
      <vt:lpstr>Letter Bundle Rationale</vt:lpstr>
      <vt:lpstr>Letter Bundle Rationale</vt:lpstr>
      <vt:lpstr>PowerPoint Presentation</vt:lpstr>
      <vt:lpstr>Creative Curriculum Letter  Knowledge Strategies</vt:lpstr>
      <vt:lpstr>Creative Curriculum Letter  Knowledge Strategies</vt:lpstr>
      <vt:lpstr>Creative Curriculum Letter  Knowledge Strategies</vt:lpstr>
      <vt:lpstr>PowerPoint Presentation</vt:lpstr>
      <vt:lpstr>Letter Bundles in the Morning Meeting</vt:lpstr>
      <vt:lpstr>Letter Bundles in the Morning Message</vt:lpstr>
      <vt:lpstr>Letter Bundles in the Morning Message</vt:lpstr>
      <vt:lpstr>Letter Bundles in the Morning Message</vt:lpstr>
      <vt:lpstr>Letter Bundles in the Morning Message</vt:lpstr>
      <vt:lpstr>PowerPoint Presentation</vt:lpstr>
      <vt:lpstr>Letter Bundles in Small Groups</vt:lpstr>
      <vt:lpstr>Letter Bundles in Small Groups</vt:lpstr>
      <vt:lpstr>Letter Bundles in Small Groups</vt:lpstr>
      <vt:lpstr>Letter Bundles in Small Groups</vt:lpstr>
      <vt:lpstr>Letter Bundles in Small Groups</vt:lpstr>
      <vt:lpstr>Letter Bundles in Small Groups</vt:lpstr>
      <vt:lpstr>Letter Bundles in Small Groups</vt:lpstr>
      <vt:lpstr>Letter Bundles in Small Groups</vt:lpstr>
      <vt:lpstr>Letter Bundles in Small Groups</vt:lpstr>
      <vt:lpstr>PowerPoint Presentation</vt:lpstr>
      <vt:lpstr>Letter Bundles in Large Group</vt:lpstr>
      <vt:lpstr>Letter Bundles in Large Groups</vt:lpstr>
      <vt:lpstr>Letter Bundles in Large Groups</vt:lpstr>
      <vt:lpstr>Letter Bundles in Large Group</vt:lpstr>
      <vt:lpstr>This Week’s Bundle: Aa, Bb, Ff, Dd, Gg</vt:lpstr>
      <vt:lpstr>CLASS Connections</vt:lpstr>
      <vt:lpstr>Activity Ideas</vt:lpstr>
      <vt:lpstr>Activity Ideas</vt:lpstr>
      <vt:lpstr>PowerPoint Presentation</vt:lpstr>
      <vt:lpstr>Interest Area Objectives</vt:lpstr>
      <vt:lpstr>Interest Area Intentional Learning</vt:lpstr>
      <vt:lpstr>Interest Area Ideas</vt:lpstr>
      <vt:lpstr>Interest Area Ideas</vt:lpstr>
      <vt:lpstr>Upcoming PD Opportunities</vt:lpstr>
      <vt:lpstr>Thanks for Coming!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P PACHUCKI</dc:creator>
  <cp:lastModifiedBy>CHRISTOPHER  SPRATLIN</cp:lastModifiedBy>
  <cp:revision>84</cp:revision>
  <dcterms:created xsi:type="dcterms:W3CDTF">2021-01-13T15:17:27Z</dcterms:created>
  <dcterms:modified xsi:type="dcterms:W3CDTF">2024-01-30T15:26:33Z</dcterms:modified>
</cp:coreProperties>
</file>