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912" r:id="rId4"/>
  </p:sldMasterIdLst>
  <p:notesMasterIdLst>
    <p:notesMasterId r:id="rId28"/>
  </p:notesMasterIdLst>
  <p:handoutMasterIdLst>
    <p:handoutMasterId r:id="rId29"/>
  </p:handoutMasterIdLst>
  <p:sldIdLst>
    <p:sldId id="256" r:id="rId5"/>
    <p:sldId id="260" r:id="rId6"/>
    <p:sldId id="258" r:id="rId7"/>
    <p:sldId id="259" r:id="rId8"/>
    <p:sldId id="285" r:id="rId9"/>
    <p:sldId id="263" r:id="rId10"/>
    <p:sldId id="267" r:id="rId11"/>
    <p:sldId id="268" r:id="rId12"/>
    <p:sldId id="265" r:id="rId13"/>
    <p:sldId id="262" r:id="rId14"/>
    <p:sldId id="264" r:id="rId15"/>
    <p:sldId id="269" r:id="rId16"/>
    <p:sldId id="299" r:id="rId17"/>
    <p:sldId id="266" r:id="rId18"/>
    <p:sldId id="300" r:id="rId19"/>
    <p:sldId id="280" r:id="rId20"/>
    <p:sldId id="281" r:id="rId21"/>
    <p:sldId id="270" r:id="rId22"/>
    <p:sldId id="276" r:id="rId23"/>
    <p:sldId id="287" r:id="rId24"/>
    <p:sldId id="289" r:id="rId25"/>
    <p:sldId id="293" r:id="rId26"/>
    <p:sldId id="297"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inn Obermiller" initials="BO" lastIdx="6" clrIdx="0"/>
  <p:cmAuthor id="2" name="Geneva Taylor" initials="GT" lastIdx="6" clrIdx="1"/>
  <p:cmAuthor id="3" name="Hannah McIntosh" initials="HM" lastIdx="7"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7687" autoAdjust="0"/>
  </p:normalViewPr>
  <p:slideViewPr>
    <p:cSldViewPr snapToGrid="0">
      <p:cViewPr varScale="1">
        <p:scale>
          <a:sx n="55" d="100"/>
          <a:sy n="55" d="100"/>
        </p:scale>
        <p:origin x="1060" y="48"/>
      </p:cViewPr>
      <p:guideLst>
        <p:guide orient="horz" pos="2160"/>
        <p:guide pos="3840"/>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464E213-8F3B-44C1-AEE8-8A41C7E4574C}" type="datetimeFigureOut">
              <a:rPr lang="en-US" smtClean="0"/>
              <a:t>1/30/2025</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E967ED-20B3-4625-9C5E-14860AE89431}" type="slidenum">
              <a:rPr lang="en-US" smtClean="0"/>
              <a:t>‹#›</a:t>
            </a:fld>
            <a:endParaRPr lang="en-US" dirty="0"/>
          </a:p>
        </p:txBody>
      </p:sp>
    </p:spTree>
    <p:extLst>
      <p:ext uri="{BB962C8B-B14F-4D97-AF65-F5344CB8AC3E}">
        <p14:creationId xmlns:p14="http://schemas.microsoft.com/office/powerpoint/2010/main" val="26802882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8B3F6-0CE9-41E2-A5A3-E220D8B77051}" type="datetimeFigureOut">
              <a:rPr lang="en-US" smtClean="0"/>
              <a:t>1/30/2025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A01736-5FBA-4C56-8655-0B838380222B}" type="slidenum">
              <a:rPr lang="en-US" smtClean="0"/>
              <a:t>‹#›</a:t>
            </a:fld>
            <a:endParaRPr lang="en-US" dirty="0"/>
          </a:p>
        </p:txBody>
      </p:sp>
    </p:spTree>
    <p:extLst>
      <p:ext uri="{BB962C8B-B14F-4D97-AF65-F5344CB8AC3E}">
        <p14:creationId xmlns:p14="http://schemas.microsoft.com/office/powerpoint/2010/main" val="14265052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A01736-5FBA-4C56-8655-0B838380222B}" type="slidenum">
              <a:rPr lang="en-US" smtClean="0"/>
              <a:t>3</a:t>
            </a:fld>
            <a:endParaRPr lang="en-US" dirty="0"/>
          </a:p>
        </p:txBody>
      </p:sp>
    </p:spTree>
    <p:extLst>
      <p:ext uri="{BB962C8B-B14F-4D97-AF65-F5344CB8AC3E}">
        <p14:creationId xmlns:p14="http://schemas.microsoft.com/office/powerpoint/2010/main" val="2895826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OPTIONAL SLIDE</a:t>
            </a:r>
          </a:p>
          <a:p>
            <a:endParaRPr lang="en-US" dirty="0"/>
          </a:p>
        </p:txBody>
      </p:sp>
      <p:sp>
        <p:nvSpPr>
          <p:cNvPr id="4" name="Slide Number Placeholder 3"/>
          <p:cNvSpPr>
            <a:spLocks noGrp="1"/>
          </p:cNvSpPr>
          <p:nvPr>
            <p:ph type="sldNum" sz="quarter" idx="10"/>
          </p:nvPr>
        </p:nvSpPr>
        <p:spPr/>
        <p:txBody>
          <a:bodyPr/>
          <a:lstStyle/>
          <a:p>
            <a:fld id="{99A01736-5FBA-4C56-8655-0B838380222B}" type="slidenum">
              <a:rPr lang="en-US" smtClean="0"/>
              <a:t>21</a:t>
            </a:fld>
            <a:endParaRPr lang="en-US" dirty="0"/>
          </a:p>
        </p:txBody>
      </p:sp>
    </p:spTree>
    <p:extLst>
      <p:ext uri="{BB962C8B-B14F-4D97-AF65-F5344CB8AC3E}">
        <p14:creationId xmlns:p14="http://schemas.microsoft.com/office/powerpoint/2010/main" val="3277560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OPTIONAL SLIDE</a:t>
            </a:r>
          </a:p>
          <a:p>
            <a:endParaRPr lang="en-US" dirty="0"/>
          </a:p>
        </p:txBody>
      </p:sp>
      <p:sp>
        <p:nvSpPr>
          <p:cNvPr id="4" name="Slide Number Placeholder 3"/>
          <p:cNvSpPr>
            <a:spLocks noGrp="1"/>
          </p:cNvSpPr>
          <p:nvPr>
            <p:ph type="sldNum" sz="quarter" idx="10"/>
          </p:nvPr>
        </p:nvSpPr>
        <p:spPr/>
        <p:txBody>
          <a:bodyPr/>
          <a:lstStyle/>
          <a:p>
            <a:fld id="{99A01736-5FBA-4C56-8655-0B838380222B}" type="slidenum">
              <a:rPr lang="en-US" smtClean="0"/>
              <a:t>22</a:t>
            </a:fld>
            <a:endParaRPr lang="en-US" dirty="0"/>
          </a:p>
        </p:txBody>
      </p:sp>
    </p:spTree>
    <p:extLst>
      <p:ext uri="{BB962C8B-B14F-4D97-AF65-F5344CB8AC3E}">
        <p14:creationId xmlns:p14="http://schemas.microsoft.com/office/powerpoint/2010/main" val="36602230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sure to thank</a:t>
            </a:r>
            <a:r>
              <a:rPr lang="en-US" baseline="0" dirty="0"/>
              <a:t> families for their time.</a:t>
            </a:r>
          </a:p>
          <a:p>
            <a:r>
              <a:rPr lang="en-US" dirty="0"/>
              <a:t>Move this slide to the end if additional slides are added.</a:t>
            </a:r>
          </a:p>
        </p:txBody>
      </p:sp>
      <p:sp>
        <p:nvSpPr>
          <p:cNvPr id="4" name="Slide Number Placeholder 3"/>
          <p:cNvSpPr>
            <a:spLocks noGrp="1"/>
          </p:cNvSpPr>
          <p:nvPr>
            <p:ph type="sldNum" sz="quarter" idx="10"/>
          </p:nvPr>
        </p:nvSpPr>
        <p:spPr/>
        <p:txBody>
          <a:bodyPr/>
          <a:lstStyle/>
          <a:p>
            <a:fld id="{99A01736-5FBA-4C56-8655-0B838380222B}" type="slidenum">
              <a:rPr lang="en-US" smtClean="0"/>
              <a:t>23</a:t>
            </a:fld>
            <a:endParaRPr lang="en-US" dirty="0"/>
          </a:p>
        </p:txBody>
      </p:sp>
    </p:spTree>
    <p:extLst>
      <p:ext uri="{BB962C8B-B14F-4D97-AF65-F5344CB8AC3E}">
        <p14:creationId xmlns:p14="http://schemas.microsoft.com/office/powerpoint/2010/main" val="2125583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5400" spc="-50" baseline="0">
                <a:solidFill>
                  <a:schemeClr val="tx1">
                    <a:lumMod val="85000"/>
                    <a:lumOff val="15000"/>
                  </a:schemeClr>
                </a:solidFill>
                <a:latin typeface="Georgia" panose="02040502050405020303" pitchFamily="18" charset="0"/>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Arial" panose="020B0604020202020204" pitchFamily="34" charset="0"/>
                <a:cs typeface="Arial" panose="020B0604020202020204" pitchFamily="34"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5" name="Footer Placeholder 4"/>
          <p:cNvSpPr>
            <a:spLocks noGrp="1"/>
          </p:cNvSpPr>
          <p:nvPr>
            <p:ph type="ftr" sz="quarter" idx="11"/>
          </p:nvPr>
        </p:nvSpPr>
        <p:spPr>
          <a:xfrm>
            <a:off x="1896243" y="6401023"/>
            <a:ext cx="8460474" cy="365125"/>
          </a:xfrm>
        </p:spPr>
        <p:txBody>
          <a:bodyPr/>
          <a:lstStyle>
            <a:lvl1pPr>
              <a:defRPr sz="1100" b="1" i="1">
                <a:latin typeface="Arial" panose="020B0604020202020204" pitchFamily="34" charset="0"/>
                <a:cs typeface="Arial" panose="020B0604020202020204" pitchFamily="34" charset="0"/>
              </a:defRPr>
            </a:lvl1pPr>
          </a:lstStyle>
          <a:p>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26015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CCB052-2EB6-4C23-97A3-852E0D5D16D6}" type="datetime1">
              <a:rPr lang="en-US" smtClean="0"/>
              <a:t>1/30/2025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40298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819EF0-2ABF-4718-860B-25DEDE8F505F}" type="datetime1">
              <a:rPr lang="en-US" smtClean="0"/>
              <a:t>1/30/2025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2800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p:txBody>
          <a:bodyPr>
            <a:normAutofit/>
          </a:bodyPr>
          <a:lstStyle>
            <a:lvl1pPr marL="457200" indent="-457200">
              <a:buSzPct val="100000"/>
              <a:buFont typeface="Wingdings" panose="05000000000000000000" pitchFamily="2" charset="2"/>
              <a:buChar char="§"/>
              <a:defRPr sz="2200">
                <a:latin typeface="Arial" panose="020B0604020202020204" pitchFamily="34" charset="0"/>
                <a:cs typeface="Arial" panose="020B0604020202020204" pitchFamily="34" charset="0"/>
              </a:defRPr>
            </a:lvl1pPr>
            <a:lvl2pPr marL="569913" indent="-342900">
              <a:buFont typeface="Wingdings" panose="05000000000000000000" pitchFamily="2" charset="2"/>
              <a:buChar char="§"/>
              <a:defRPr sz="2000">
                <a:latin typeface="Arial" panose="020B0604020202020204" pitchFamily="34" charset="0"/>
                <a:cs typeface="Arial" panose="020B0604020202020204" pitchFamily="34" charset="0"/>
              </a:defRPr>
            </a:lvl2pPr>
            <a:lvl3pPr marL="741363" indent="-285750">
              <a:buFont typeface="Wingdings" panose="05000000000000000000" pitchFamily="2" charset="2"/>
              <a:buChar char="§"/>
              <a:defRPr sz="2000">
                <a:latin typeface="Arial" panose="020B0604020202020204" pitchFamily="34" charset="0"/>
                <a:cs typeface="Arial" panose="020B0604020202020204" pitchFamily="34" charset="0"/>
              </a:defRPr>
            </a:lvl3pPr>
            <a:lvl4pPr marL="966788" indent="-285750">
              <a:buFont typeface="Wingdings" panose="05000000000000000000" pitchFamily="2" charset="2"/>
              <a:buChar char="§"/>
              <a:defRPr sz="2000">
                <a:latin typeface="Arial" panose="020B0604020202020204" pitchFamily="34" charset="0"/>
                <a:cs typeface="Arial" panose="020B0604020202020204" pitchFamily="34" charset="0"/>
              </a:defRPr>
            </a:lvl4pPr>
            <a:lvl5pPr marL="1206500" indent="-285750">
              <a:buFont typeface="Wingdings" panose="05000000000000000000" pitchFamily="2" charset="2"/>
              <a:buChar char="§"/>
              <a:defRPr sz="20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D89C1D5-2B3A-4549-AD89-056D591A9B50}" type="datetime1">
              <a:rPr lang="en-US" smtClean="0"/>
              <a:t>1/30/2025</a:t>
            </a:fld>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7" name="Footer Placeholder 4"/>
          <p:cNvSpPr txBox="1">
            <a:spLocks/>
          </p:cNvSpPr>
          <p:nvPr userDrawn="1"/>
        </p:nvSpPr>
        <p:spPr>
          <a:xfrm>
            <a:off x="1896243" y="6401023"/>
            <a:ext cx="8460474" cy="365125"/>
          </a:xfrm>
          <a:prstGeom prst="rect">
            <a:avLst/>
          </a:prstGeom>
        </p:spPr>
        <p:txBody>
          <a:bodyPr vert="horz" lIns="91440" tIns="45720" rIns="91440" bIns="45720" rtlCol="0" anchor="ctr"/>
          <a:lstStyle>
            <a:defPPr>
              <a:defRPr lang="en-US"/>
            </a:defPPr>
            <a:lvl1pPr marL="0" algn="ctr" defTabSz="457200" rtl="0" eaLnBrk="1" latinLnBrk="0" hangingPunct="1">
              <a:defRPr sz="1100" b="1" i="1" kern="1200" cap="all" baseline="0">
                <a:solidFill>
                  <a:srgbClr val="FFFFFF"/>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2002908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5400" b="0">
                <a:solidFill>
                  <a:schemeClr val="tx1">
                    <a:lumMod val="85000"/>
                    <a:lumOff val="15000"/>
                  </a:schemeClr>
                </a:solidFill>
                <a:latin typeface="Georgia" panose="02040502050405020303" pitchFamily="18" charset="0"/>
              </a:defRPr>
            </a:lvl1pPr>
          </a:lstStyle>
          <a:p>
            <a:r>
              <a:rPr lang="en-US" dirty="0"/>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Arial" panose="020B0604020202020204" pitchFamily="34" charset="0"/>
                <a:cs typeface="Arial" panose="020B06040202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0D293961-5508-4105-9E76-048920C42FE6}" type="datetime1">
              <a:rPr lang="en-US" smtClean="0"/>
              <a:t>1/30/2025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Footer Placeholder 4"/>
          <p:cNvSpPr txBox="1">
            <a:spLocks/>
          </p:cNvSpPr>
          <p:nvPr userDrawn="1"/>
        </p:nvSpPr>
        <p:spPr>
          <a:xfrm>
            <a:off x="1896243" y="6401023"/>
            <a:ext cx="8460474" cy="365125"/>
          </a:xfrm>
          <a:prstGeom prst="rect">
            <a:avLst/>
          </a:prstGeom>
        </p:spPr>
        <p:txBody>
          <a:bodyPr vert="horz" lIns="91440" tIns="45720" rIns="91440" bIns="45720" rtlCol="0" anchor="ctr"/>
          <a:lstStyle>
            <a:defPPr>
              <a:defRPr lang="en-US"/>
            </a:defPPr>
            <a:lvl1pPr marL="0" algn="ctr" defTabSz="457200" rtl="0" eaLnBrk="1" latinLnBrk="0" hangingPunct="1">
              <a:defRPr sz="1100" b="1" i="1" kern="1200" cap="all" baseline="0">
                <a:solidFill>
                  <a:srgbClr val="FFFFFF"/>
                </a:solidFill>
                <a:latin typeface="Arial" panose="020B0604020202020204" pitchFamily="34" charset="0"/>
                <a:ea typeface="+mn-ea"/>
                <a:cs typeface="Arial" panose="020B06040202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US" dirty="0"/>
          </a:p>
        </p:txBody>
      </p:sp>
    </p:spTree>
    <p:extLst>
      <p:ext uri="{BB962C8B-B14F-4D97-AF65-F5344CB8AC3E}">
        <p14:creationId xmlns:p14="http://schemas.microsoft.com/office/powerpoint/2010/main" val="56431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C6EF12-5C40-477E-ACB9-83FC221E3E92}" type="datetime1">
              <a:rPr lang="en-US" smtClean="0"/>
              <a:t>1/30/2025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04061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D4728FE-7D17-4B40-8E02-FEC87CD3EBE5}" type="datetime1">
              <a:rPr lang="en-US" smtClean="0"/>
              <a:t>1/30/2025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57422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A7D3BD5-59AB-4A34-AB26-4717B345B9A3}" type="datetime1">
              <a:rPr lang="en-US" smtClean="0"/>
              <a:t>1/30/2025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93751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D339923-B1D9-4489-A159-4E70B4CC19CD}" type="datetime1">
              <a:rPr lang="en-US" smtClean="0"/>
              <a:t>1/30/2025</a:t>
            </a:fld>
            <a:endParaRPr lang="en-US" dirty="0"/>
          </a:p>
        </p:txBody>
      </p:sp>
      <p:sp>
        <p:nvSpPr>
          <p:cNvPr id="8" name="Footer Placeholder 7"/>
          <p:cNvSpPr>
            <a:spLocks noGrp="1"/>
          </p:cNvSpPr>
          <p:nvPr>
            <p:ph type="ftr" sz="quarter" idx="11"/>
          </p:nvPr>
        </p:nvSpPr>
        <p:spPr/>
        <p:txBody>
          <a:bodyPr/>
          <a:lstStyle>
            <a:lvl1pPr>
              <a:defRPr sz="1100" b="1" i="1">
                <a:solidFill>
                  <a:srgbClr val="FFFFFF"/>
                </a:solidFill>
                <a:latin typeface="Arial" panose="020B0604020202020204" pitchFamily="34" charset="0"/>
                <a:cs typeface="Arial" panose="020B0604020202020204" pitchFamily="34" charset="0"/>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4175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2A8E0C1-420F-451F-97BF-2F3DB7AE854F}" type="datetime1">
              <a:rPr lang="en-US" smtClean="0"/>
              <a:t>1/30/2025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70689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34AF5B0-9B63-4822-8565-36C65C8088BC}" type="datetime1">
              <a:rPr lang="en-US" smtClean="0"/>
              <a:t>1/30/2025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29982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5AAA0C0-4914-4A4C-A380-48F2C02D8E06}" type="datetime1">
              <a:rPr lang="en-US" smtClean="0"/>
              <a:t>1/30/2025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1100" b="1" i="1" cap="all" baseline="0">
                <a:solidFill>
                  <a:srgbClr val="FFFFFF"/>
                </a:solidFill>
                <a:latin typeface="Arial" panose="020B0604020202020204" pitchFamily="34" charset="0"/>
                <a:cs typeface="Arial" panose="020B0604020202020204" pitchFamily="34" charset="0"/>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6444218"/>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Georgia" panose="02040502050405020303" pitchFamily="18" charset="0"/>
          <a:ea typeface="+mj-ea"/>
          <a:cs typeface="+mj-cs"/>
        </a:defRPr>
      </a:lvl1pPr>
    </p:titleStyle>
    <p:bodyStyle>
      <a:lvl1pPr marL="91440" indent="-91440" algn="l" defTabSz="914400" rtl="0" eaLnBrk="1" latinLnBrk="0" hangingPunct="1">
        <a:lnSpc>
          <a:spcPct val="90000"/>
        </a:lnSpc>
        <a:spcBef>
          <a:spcPts val="1200"/>
        </a:spcBef>
        <a:spcAft>
          <a:spcPts val="200"/>
        </a:spcAft>
        <a:buClrTx/>
        <a:buSzPct val="100000"/>
        <a:buFont typeface="Calibri" panose="020F0502020204030204" pitchFamily="34" charset="0"/>
        <a:buChar char=" "/>
        <a:defRPr sz="2000" kern="1200">
          <a:solidFill>
            <a:schemeClr val="tx1">
              <a:lumMod val="75000"/>
              <a:lumOff val="25000"/>
            </a:schemeClr>
          </a:solidFill>
          <a:latin typeface="Arial" panose="020B0604020202020204" pitchFamily="34" charset="0"/>
          <a:ea typeface="+mn-ea"/>
          <a:cs typeface="Arial" panose="020B0604020202020204" pitchFamily="34" charset="0"/>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1800" kern="1200">
          <a:solidFill>
            <a:schemeClr val="tx1">
              <a:lumMod val="75000"/>
              <a:lumOff val="25000"/>
            </a:schemeClr>
          </a:solidFill>
          <a:latin typeface="Arial" panose="020B0604020202020204" pitchFamily="34" charset="0"/>
          <a:ea typeface="+mn-ea"/>
          <a:cs typeface="Arial" panose="020B0604020202020204" pitchFamily="34" charset="0"/>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1400" kern="1200">
          <a:solidFill>
            <a:schemeClr val="tx1">
              <a:lumMod val="75000"/>
              <a:lumOff val="25000"/>
            </a:schemeClr>
          </a:solidFill>
          <a:latin typeface="Arial" panose="020B0604020202020204" pitchFamily="34" charset="0"/>
          <a:ea typeface="+mn-ea"/>
          <a:cs typeface="Arial" panose="020B0604020202020204" pitchFamily="34"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chools.scsk12.org/geeter-k8" TargetMode="External"/><Relationship Id="rId2" Type="http://schemas.openxmlformats.org/officeDocument/2006/relationships/hyperlink" Target="https://www.scsk12.org/face2/"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schools.scsk12.org/geeter-k8"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tn.gov/content/tn/education/instruction/academic-standard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chalmersle@scsk12.org"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schools.scsk12.org/geeter-k8"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nafsce.site-ym.com/page/definitio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doe.tncompass.org/Public/Search"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329744"/>
            <a:ext cx="10058400" cy="3566160"/>
          </a:xfrm>
        </p:spPr>
        <p:txBody>
          <a:bodyPr>
            <a:normAutofit/>
          </a:bodyPr>
          <a:lstStyle/>
          <a:p>
            <a:pPr algn="ctr"/>
            <a:r>
              <a:rPr lang="en-US" sz="6000" b="1" dirty="0">
                <a:solidFill>
                  <a:srgbClr val="7030A0"/>
                </a:solidFill>
                <a:latin typeface="Arial"/>
                <a:cs typeface="Arial"/>
              </a:rPr>
              <a:t>2024-2025 </a:t>
            </a:r>
            <a:br>
              <a:rPr lang="en-US" sz="6000" b="1" dirty="0">
                <a:latin typeface="Arial" panose="020B0604020202020204" pitchFamily="34" charset="0"/>
                <a:cs typeface="Arial" panose="020B0604020202020204" pitchFamily="34" charset="0"/>
              </a:rPr>
            </a:br>
            <a:r>
              <a:rPr lang="en-US" sz="6000" dirty="0">
                <a:latin typeface="Arial"/>
                <a:cs typeface="Arial"/>
              </a:rPr>
              <a:t>Annual Title I &amp; Family Engagement Meeting</a:t>
            </a:r>
          </a:p>
        </p:txBody>
      </p:sp>
      <p:sp>
        <p:nvSpPr>
          <p:cNvPr id="3" name="Subtitle 2"/>
          <p:cNvSpPr>
            <a:spLocks noGrp="1"/>
          </p:cNvSpPr>
          <p:nvPr>
            <p:ph type="subTitle" idx="1"/>
          </p:nvPr>
        </p:nvSpPr>
        <p:spPr>
          <a:xfrm>
            <a:off x="1100051" y="4455620"/>
            <a:ext cx="10058400" cy="1487979"/>
          </a:xfrm>
        </p:spPr>
        <p:txBody>
          <a:bodyPr vert="horz" lIns="91440" tIns="45720" rIns="91440" bIns="45720" rtlCol="0" anchor="t">
            <a:normAutofit/>
          </a:bodyPr>
          <a:lstStyle/>
          <a:p>
            <a:r>
              <a:rPr lang="en-US" cap="none" dirty="0">
                <a:solidFill>
                  <a:srgbClr val="7030A0"/>
                </a:solidFill>
                <a:latin typeface="Arial"/>
                <a:cs typeface="Arial"/>
              </a:rPr>
              <a:t>Geeter K-8 School</a:t>
            </a:r>
            <a:endParaRPr lang="en-US" dirty="0">
              <a:solidFill>
                <a:srgbClr val="7030A0"/>
              </a:solidFill>
            </a:endParaRPr>
          </a:p>
          <a:p>
            <a:r>
              <a:rPr lang="en-US" cap="none" dirty="0">
                <a:solidFill>
                  <a:srgbClr val="7030A0"/>
                </a:solidFill>
                <a:latin typeface="Arial"/>
                <a:cs typeface="Arial"/>
              </a:rPr>
              <a:t>September 5 &amp; 6, 2024</a:t>
            </a:r>
            <a:endParaRPr lang="en-US" cap="none" dirty="0">
              <a:solidFill>
                <a:srgbClr val="7030A0"/>
              </a:solidFill>
            </a:endParaRPr>
          </a:p>
          <a:p>
            <a:r>
              <a:rPr lang="en-US" cap="none" dirty="0">
                <a:solidFill>
                  <a:srgbClr val="7030A0"/>
                </a:solidFill>
                <a:latin typeface="Arial"/>
                <a:cs typeface="Arial"/>
              </a:rPr>
              <a:t>Jeremy Martin, Principal</a:t>
            </a:r>
            <a:endParaRPr lang="en-US" cap="none" dirty="0">
              <a:solidFill>
                <a:srgbClr val="7030A0"/>
              </a:solidFill>
            </a:endParaRPr>
          </a:p>
        </p:txBody>
      </p:sp>
      <p:sp>
        <p:nvSpPr>
          <p:cNvPr id="4" name="TextBox 3"/>
          <p:cNvSpPr txBox="1"/>
          <p:nvPr/>
        </p:nvSpPr>
        <p:spPr>
          <a:xfrm>
            <a:off x="9758933" y="5943599"/>
            <a:ext cx="2433067" cy="369332"/>
          </a:xfrm>
          <a:prstGeom prst="rect">
            <a:avLst/>
          </a:prstGeom>
          <a:noFill/>
        </p:spPr>
        <p:txBody>
          <a:bodyPr wrap="square" rtlCol="0">
            <a:spAutoFit/>
          </a:bodyPr>
          <a:lstStyle/>
          <a:p>
            <a:r>
              <a:rPr lang="en-US" dirty="0">
                <a:solidFill>
                  <a:srgbClr val="7030A0"/>
                </a:solidFill>
                <a:latin typeface="Arial" panose="020B0604020202020204" pitchFamily="34" charset="0"/>
                <a:cs typeface="Arial" panose="020B0604020202020204" pitchFamily="34" charset="0"/>
              </a:rPr>
              <a:t>Revised 9/5/2024</a:t>
            </a:r>
          </a:p>
        </p:txBody>
      </p:sp>
      <p:pic>
        <p:nvPicPr>
          <p:cNvPr id="6" name="Picture 5" descr="A yellow dragon with blue text&#10;&#10;Description automatically generated">
            <a:extLst>
              <a:ext uri="{FF2B5EF4-FFF2-40B4-BE49-F238E27FC236}">
                <a16:creationId xmlns:a16="http://schemas.microsoft.com/office/drawing/2014/main" id="{ABF96A6C-881C-1A79-DD52-D7CE0316DF76}"/>
              </a:ext>
            </a:extLst>
          </p:cNvPr>
          <p:cNvPicPr>
            <a:picLocks noChangeAspect="1"/>
          </p:cNvPicPr>
          <p:nvPr/>
        </p:nvPicPr>
        <p:blipFill>
          <a:blip r:embed="rId2"/>
          <a:stretch>
            <a:fillRect/>
          </a:stretch>
        </p:blipFill>
        <p:spPr>
          <a:xfrm>
            <a:off x="1033548" y="280236"/>
            <a:ext cx="1975869" cy="2010944"/>
          </a:xfrm>
          <a:prstGeom prst="rect">
            <a:avLst/>
          </a:prstGeom>
        </p:spPr>
      </p:pic>
      <p:pic>
        <p:nvPicPr>
          <p:cNvPr id="7" name="Picture 6" descr="A yellow dragon with blue text&#10;&#10;Description automatically generated">
            <a:extLst>
              <a:ext uri="{FF2B5EF4-FFF2-40B4-BE49-F238E27FC236}">
                <a16:creationId xmlns:a16="http://schemas.microsoft.com/office/drawing/2014/main" id="{3ABCC515-C460-49FE-580A-AC1E584C2C92}"/>
              </a:ext>
            </a:extLst>
          </p:cNvPr>
          <p:cNvPicPr>
            <a:picLocks noChangeAspect="1"/>
          </p:cNvPicPr>
          <p:nvPr/>
        </p:nvPicPr>
        <p:blipFill>
          <a:blip r:embed="rId2"/>
          <a:stretch>
            <a:fillRect/>
          </a:stretch>
        </p:blipFill>
        <p:spPr>
          <a:xfrm>
            <a:off x="8999597" y="280236"/>
            <a:ext cx="1975869" cy="2010944"/>
          </a:xfrm>
          <a:prstGeom prst="rect">
            <a:avLst/>
          </a:prstGeom>
        </p:spPr>
      </p:pic>
    </p:spTree>
    <p:extLst>
      <p:ext uri="{BB962C8B-B14F-4D97-AF65-F5344CB8AC3E}">
        <p14:creationId xmlns:p14="http://schemas.microsoft.com/office/powerpoint/2010/main" val="3044486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parent and family engagement funded?</a:t>
            </a:r>
          </a:p>
        </p:txBody>
      </p:sp>
      <p:sp>
        <p:nvSpPr>
          <p:cNvPr id="3" name="Content Placeholder 2"/>
          <p:cNvSpPr>
            <a:spLocks noGrp="1"/>
          </p:cNvSpPr>
          <p:nvPr>
            <p:ph idx="1"/>
          </p:nvPr>
        </p:nvSpPr>
        <p:spPr/>
        <p:txBody>
          <a:bodyPr>
            <a:normAutofit/>
          </a:bodyPr>
          <a:lstStyle/>
          <a:p>
            <a:r>
              <a:rPr lang="en-US" dirty="0">
                <a:solidFill>
                  <a:schemeClr val="tx1"/>
                </a:solidFill>
              </a:rPr>
              <a:t>Any district with a Title I allocation exceeding $500,000 is required by law to set aside 1% of it’s Title I allocation for parent and family engagement.</a:t>
            </a:r>
          </a:p>
          <a:p>
            <a:r>
              <a:rPr lang="en-US" dirty="0">
                <a:solidFill>
                  <a:schemeClr val="tx1"/>
                </a:solidFill>
              </a:rPr>
              <a:t>Of that 1%, 10% may be reserved at the district for system-wide initiatives related to parent and family engagement.  The remaining 90% must be allocated to all Title I schools in the district.  </a:t>
            </a:r>
          </a:p>
          <a:p>
            <a:r>
              <a:rPr lang="en-US" dirty="0">
                <a:solidFill>
                  <a:schemeClr val="tx1"/>
                </a:solidFill>
              </a:rPr>
              <a:t>You, as Title I parents and family members, have the right to be involved in how this money is spent.</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664044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is parent and family engagement funded?</a:t>
            </a:r>
          </a:p>
        </p:txBody>
      </p:sp>
      <p:sp>
        <p:nvSpPr>
          <p:cNvPr id="3" name="Content Placeholder 2"/>
          <p:cNvSpPr>
            <a:spLocks noGrp="1"/>
          </p:cNvSpPr>
          <p:nvPr>
            <p:ph idx="1"/>
          </p:nvPr>
        </p:nvSpPr>
        <p:spPr/>
        <p:txBody>
          <a:bodyPr>
            <a:normAutofit/>
          </a:bodyPr>
          <a:lstStyle/>
          <a:p>
            <a:r>
              <a:rPr lang="en-US" dirty="0">
                <a:solidFill>
                  <a:schemeClr val="tx1"/>
                </a:solidFill>
              </a:rPr>
              <a:t>In</a:t>
            </a:r>
            <a:r>
              <a:rPr lang="en-US" dirty="0"/>
              <a:t> </a:t>
            </a:r>
            <a:r>
              <a:rPr lang="en-US" dirty="0">
                <a:solidFill>
                  <a:schemeClr val="tx1"/>
                </a:solidFill>
              </a:rPr>
              <a:t>2024-2025</a:t>
            </a:r>
            <a:r>
              <a:rPr lang="en-US" dirty="0">
                <a:solidFill>
                  <a:srgbClr val="FF0000"/>
                </a:solidFill>
              </a:rPr>
              <a:t> </a:t>
            </a:r>
            <a:r>
              <a:rPr lang="en-US" dirty="0">
                <a:solidFill>
                  <a:schemeClr val="tx1"/>
                </a:solidFill>
              </a:rPr>
              <a:t>we received approximately $</a:t>
            </a:r>
            <a:r>
              <a:rPr lang="en-US" b="0" i="0" dirty="0">
                <a:solidFill>
                  <a:srgbClr val="333333"/>
                </a:solidFill>
                <a:effectLst/>
              </a:rPr>
              <a:t>2,997.75 </a:t>
            </a:r>
            <a:r>
              <a:rPr lang="en-US" dirty="0">
                <a:solidFill>
                  <a:schemeClr val="tx1"/>
                </a:solidFill>
              </a:rPr>
              <a:t>in parent and family engagement funding. We plan to use these funds for:</a:t>
            </a:r>
            <a:endParaRPr lang="en-US" dirty="0"/>
          </a:p>
          <a:p>
            <a:pPr lvl="3">
              <a:buFont typeface="Arial" panose="020B0604020202020204" pitchFamily="34" charset="0"/>
              <a:buChar char="•"/>
            </a:pPr>
            <a:r>
              <a:rPr lang="en-US" dirty="0">
                <a:solidFill>
                  <a:schemeClr val="tx1"/>
                </a:solidFill>
              </a:rPr>
              <a:t>Parent and Family Engagement Meeting and Events</a:t>
            </a:r>
          </a:p>
          <a:p>
            <a:pPr lvl="4">
              <a:buFont typeface="Courier New" panose="02070309020205020404" pitchFamily="49" charset="0"/>
              <a:buChar char="o"/>
            </a:pPr>
            <a:r>
              <a:rPr lang="en-US" dirty="0">
                <a:solidFill>
                  <a:schemeClr val="tx1"/>
                </a:solidFill>
              </a:rPr>
              <a:t>Math and Science Night</a:t>
            </a:r>
          </a:p>
          <a:p>
            <a:pPr lvl="4">
              <a:buFont typeface="Courier New" panose="02070309020205020404" pitchFamily="49" charset="0"/>
              <a:buChar char="o"/>
            </a:pPr>
            <a:r>
              <a:rPr lang="en-US" dirty="0">
                <a:solidFill>
                  <a:schemeClr val="tx1"/>
                </a:solidFill>
              </a:rPr>
              <a:t>Literacy Night</a:t>
            </a:r>
          </a:p>
          <a:p>
            <a:pPr lvl="4">
              <a:buFont typeface="Courier New" panose="02070309020205020404" pitchFamily="49" charset="0"/>
              <a:buChar char="o"/>
            </a:pPr>
            <a:r>
              <a:rPr lang="en-US" dirty="0">
                <a:solidFill>
                  <a:schemeClr val="tx1"/>
                </a:solidFill>
              </a:rPr>
              <a:t>How Can I Assist My Child Training (ELA, Math)</a:t>
            </a:r>
          </a:p>
          <a:p>
            <a:pPr lvl="2"/>
            <a:endParaRPr lang="en-US" dirty="0"/>
          </a:p>
          <a:p>
            <a:pPr lvl="3">
              <a:buFont typeface="Arial" panose="020B0604020202020204" pitchFamily="34" charset="0"/>
              <a:buChar char="•"/>
            </a:pPr>
            <a:r>
              <a:rPr lang="en-US" dirty="0">
                <a:solidFill>
                  <a:schemeClr val="tx1"/>
                </a:solidFill>
              </a:rPr>
              <a:t>Materials/Supplies</a:t>
            </a:r>
          </a:p>
          <a:p>
            <a:pPr lvl="4">
              <a:buFont typeface="Courier New" panose="02070309020205020404" pitchFamily="49" charset="0"/>
              <a:buChar char="o"/>
            </a:pPr>
            <a:r>
              <a:rPr lang="en-US" dirty="0">
                <a:solidFill>
                  <a:schemeClr val="tx1"/>
                </a:solidFill>
              </a:rPr>
              <a:t>Refreshments and materials for meetings</a:t>
            </a:r>
          </a:p>
          <a:p>
            <a:pPr lvl="4">
              <a:buFont typeface="Courier New" panose="02070309020205020404" pitchFamily="49" charset="0"/>
              <a:buChar char="o"/>
            </a:pPr>
            <a:r>
              <a:rPr lang="en-US" dirty="0">
                <a:solidFill>
                  <a:schemeClr val="tx1"/>
                </a:solidFill>
              </a:rPr>
              <a:t>Take-home resources for parents</a:t>
            </a:r>
          </a:p>
          <a:p>
            <a:pPr lvl="4">
              <a:buFont typeface="Courier New" panose="02070309020205020404" pitchFamily="49" charset="0"/>
              <a:buChar char="o"/>
            </a:pPr>
            <a:r>
              <a:rPr lang="en-US" dirty="0">
                <a:solidFill>
                  <a:schemeClr val="tx1"/>
                </a:solidFill>
              </a:rPr>
              <a:t>Instructional materials and supplies to support students at home</a:t>
            </a:r>
          </a:p>
          <a:p>
            <a:pPr marL="920750" lvl="4"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30134936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Parent and Family Engagement Policy?</a:t>
            </a:r>
          </a:p>
        </p:txBody>
      </p:sp>
      <p:sp>
        <p:nvSpPr>
          <p:cNvPr id="3" name="Content Placeholder 2"/>
          <p:cNvSpPr>
            <a:spLocks noGrp="1"/>
          </p:cNvSpPr>
          <p:nvPr>
            <p:ph idx="1"/>
          </p:nvPr>
        </p:nvSpPr>
        <p:spPr>
          <a:xfrm>
            <a:off x="424873" y="1845734"/>
            <a:ext cx="11508509" cy="4023360"/>
          </a:xfrm>
        </p:spPr>
        <p:txBody>
          <a:bodyPr>
            <a:normAutofit/>
          </a:bodyPr>
          <a:lstStyle/>
          <a:p>
            <a:r>
              <a:rPr lang="en-US" dirty="0">
                <a:solidFill>
                  <a:schemeClr val="tx1"/>
                </a:solidFill>
              </a:rPr>
              <a:t>These plans address how the district and school will implement the parent and family engagement requirements of ESSA.  Components should include:</a:t>
            </a:r>
          </a:p>
          <a:p>
            <a:pPr lvl="3">
              <a:buFont typeface="Arial" panose="020B0604020202020204" pitchFamily="34" charset="0"/>
              <a:buChar char="•"/>
            </a:pPr>
            <a:r>
              <a:rPr lang="en-US" dirty="0">
                <a:solidFill>
                  <a:schemeClr val="tx1"/>
                </a:solidFill>
              </a:rPr>
              <a:t>how parents and families can be involved in decision-making and activities; </a:t>
            </a:r>
          </a:p>
          <a:p>
            <a:pPr lvl="3">
              <a:buFont typeface="Arial" panose="020B0604020202020204" pitchFamily="34" charset="0"/>
              <a:buChar char="•"/>
            </a:pPr>
            <a:r>
              <a:rPr lang="en-US" dirty="0">
                <a:solidFill>
                  <a:schemeClr val="tx1"/>
                </a:solidFill>
              </a:rPr>
              <a:t>how parent and family engagement funds are being used;</a:t>
            </a:r>
          </a:p>
          <a:p>
            <a:pPr lvl="3">
              <a:buFont typeface="Arial" panose="020B0604020202020204" pitchFamily="34" charset="0"/>
              <a:buChar char="•"/>
            </a:pPr>
            <a:r>
              <a:rPr lang="en-US" dirty="0">
                <a:solidFill>
                  <a:schemeClr val="tx1"/>
                </a:solidFill>
              </a:rPr>
              <a:t>how information and training will be provided to families; and </a:t>
            </a:r>
          </a:p>
          <a:p>
            <a:pPr lvl="3">
              <a:buFont typeface="Arial" panose="020B0604020202020204" pitchFamily="34" charset="0"/>
              <a:buChar char="•"/>
            </a:pPr>
            <a:r>
              <a:rPr lang="en-US" dirty="0">
                <a:solidFill>
                  <a:schemeClr val="tx1"/>
                </a:solidFill>
              </a:rPr>
              <a:t>how the school will build capacity in families and staff for strong parent and family engagement.</a:t>
            </a:r>
          </a:p>
          <a:p>
            <a:r>
              <a:rPr lang="en-US" dirty="0">
                <a:solidFill>
                  <a:schemeClr val="tx1"/>
                </a:solidFill>
              </a:rPr>
              <a:t>You, as a Title I parent or family member, have the right to be involved in the development of these plans.</a:t>
            </a: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4114973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Parent and Family Engagement Policy?</a:t>
            </a:r>
          </a:p>
        </p:txBody>
      </p:sp>
      <p:sp>
        <p:nvSpPr>
          <p:cNvPr id="3" name="Content Placeholder 2"/>
          <p:cNvSpPr>
            <a:spLocks noGrp="1"/>
          </p:cNvSpPr>
          <p:nvPr>
            <p:ph idx="1"/>
          </p:nvPr>
        </p:nvSpPr>
        <p:spPr>
          <a:xfrm>
            <a:off x="424873" y="1845734"/>
            <a:ext cx="11508509" cy="4023360"/>
          </a:xfrm>
        </p:spPr>
        <p:txBody>
          <a:bodyPr>
            <a:normAutofit/>
          </a:bodyPr>
          <a:lstStyle/>
          <a:p>
            <a:r>
              <a:rPr lang="en-US" dirty="0">
                <a:solidFill>
                  <a:schemeClr val="tx1"/>
                </a:solidFill>
              </a:rPr>
              <a:t>The district Parent and Family Engagement Policy can be found here:</a:t>
            </a:r>
          </a:p>
          <a:p>
            <a:pPr lvl="3">
              <a:buFont typeface="Arial" panose="020B0604020202020204" pitchFamily="34" charset="0"/>
              <a:buChar char="•"/>
            </a:pPr>
            <a:r>
              <a:rPr lang="en-US" dirty="0">
                <a:solidFill>
                  <a:schemeClr val="tx1"/>
                </a:solidFill>
                <a:hlinkClick r:id="rId2"/>
              </a:rPr>
              <a:t>https://www.scsk12.org/face2/</a:t>
            </a:r>
            <a:endParaRPr lang="en-US" dirty="0">
              <a:solidFill>
                <a:schemeClr val="tx1"/>
              </a:solidFill>
            </a:endParaRPr>
          </a:p>
          <a:p>
            <a:pPr lvl="3">
              <a:buFont typeface="Arial" panose="020B0604020202020204" pitchFamily="34" charset="0"/>
              <a:buChar char="•"/>
            </a:pPr>
            <a:endParaRPr lang="en-US" dirty="0">
              <a:solidFill>
                <a:srgbClr val="FF0000"/>
              </a:solidFill>
            </a:endParaRPr>
          </a:p>
          <a:p>
            <a:pPr lvl="3">
              <a:buFont typeface="Arial" panose="020B0604020202020204" pitchFamily="34" charset="0"/>
              <a:buChar char="•"/>
            </a:pPr>
            <a:r>
              <a:rPr lang="en-US" dirty="0">
                <a:solidFill>
                  <a:schemeClr val="tx1"/>
                </a:solidFill>
              </a:rPr>
              <a:t>The school Parent and Family Engagement Policy will be shared September 5 &amp; 6, 2024 in the Title I Meetings. In addition, the policy can be found here:</a:t>
            </a:r>
          </a:p>
          <a:p>
            <a:pPr lvl="3">
              <a:buFont typeface="Arial" panose="020B0604020202020204" pitchFamily="34" charset="0"/>
              <a:buChar char="•"/>
            </a:pPr>
            <a:r>
              <a:rPr lang="en-US" dirty="0">
                <a:solidFill>
                  <a:schemeClr val="tx1"/>
                </a:solidFill>
              </a:rPr>
              <a:t>Schools Website- </a:t>
            </a:r>
            <a:r>
              <a:rPr lang="en-US" dirty="0">
                <a:solidFill>
                  <a:srgbClr val="FF0000"/>
                </a:solidFill>
                <a:hlinkClick r:id="rId3"/>
              </a:rPr>
              <a:t>https://schools.scsk12.org/geeter-k8</a:t>
            </a:r>
            <a:endParaRPr lang="en-US" dirty="0">
              <a:solidFill>
                <a:srgbClr val="FF0000"/>
              </a:solidFill>
            </a:endParaRPr>
          </a:p>
          <a:p>
            <a:pPr lvl="3">
              <a:buFont typeface="Arial" panose="020B0604020202020204" pitchFamily="34" charset="0"/>
              <a:buChar char="•"/>
            </a:pPr>
            <a:endParaRPr lang="en-US" dirty="0">
              <a:solidFill>
                <a:srgbClr val="FF0000"/>
              </a:solidFill>
            </a:endParaRPr>
          </a:p>
          <a:p>
            <a:pPr lvl="1"/>
            <a:endParaRPr lang="en-US" dirty="0"/>
          </a:p>
          <a:p>
            <a:pPr lvl="1"/>
            <a:endParaRPr lang="en-US" dirty="0"/>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2935590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School-Parent Compact?</a:t>
            </a:r>
          </a:p>
        </p:txBody>
      </p:sp>
      <p:sp>
        <p:nvSpPr>
          <p:cNvPr id="3" name="Content Placeholder 2"/>
          <p:cNvSpPr>
            <a:spLocks noGrp="1"/>
          </p:cNvSpPr>
          <p:nvPr>
            <p:ph idx="1"/>
          </p:nvPr>
        </p:nvSpPr>
        <p:spPr>
          <a:xfrm>
            <a:off x="480291" y="1845733"/>
            <a:ext cx="11379200" cy="4258183"/>
          </a:xfrm>
        </p:spPr>
        <p:txBody>
          <a:bodyPr>
            <a:normAutofit fontScale="92500" lnSpcReduction="10000"/>
          </a:bodyPr>
          <a:lstStyle/>
          <a:p>
            <a:r>
              <a:rPr lang="en-US" dirty="0">
                <a:solidFill>
                  <a:schemeClr val="tx1"/>
                </a:solidFill>
              </a:rPr>
              <a:t>A school-parent compact is a written commitment that outlines how the entire school community – teachers, families, and students will share the responsibility for improved academic achievement.</a:t>
            </a:r>
          </a:p>
          <a:p>
            <a:r>
              <a:rPr lang="en-US" dirty="0">
                <a:solidFill>
                  <a:schemeClr val="tx1"/>
                </a:solidFill>
              </a:rPr>
              <a:t>The compact must describe how the school will:</a:t>
            </a:r>
          </a:p>
          <a:p>
            <a:pPr lvl="3">
              <a:buFont typeface="Arial" panose="020B0604020202020204" pitchFamily="34" charset="0"/>
              <a:buChar char="•"/>
            </a:pPr>
            <a:r>
              <a:rPr lang="en-US" dirty="0">
                <a:solidFill>
                  <a:schemeClr val="tx1"/>
                </a:solidFill>
              </a:rPr>
              <a:t>provide high-quality curriculum and instruction;</a:t>
            </a:r>
          </a:p>
          <a:p>
            <a:pPr lvl="3">
              <a:buFont typeface="Arial" panose="020B0604020202020204" pitchFamily="34" charset="0"/>
              <a:buChar char="•"/>
            </a:pPr>
            <a:r>
              <a:rPr lang="en-US" dirty="0">
                <a:solidFill>
                  <a:schemeClr val="tx1"/>
                </a:solidFill>
              </a:rPr>
              <a:t>hold parent-teacher conferences, annually in elementary schools; </a:t>
            </a:r>
          </a:p>
          <a:p>
            <a:pPr lvl="3">
              <a:buFont typeface="Arial" panose="020B0604020202020204" pitchFamily="34" charset="0"/>
              <a:buChar char="•"/>
            </a:pPr>
            <a:r>
              <a:rPr lang="en-US" dirty="0">
                <a:solidFill>
                  <a:schemeClr val="tx1"/>
                </a:solidFill>
              </a:rPr>
              <a:t>provide parents with reports on their child’s progress;</a:t>
            </a:r>
          </a:p>
          <a:p>
            <a:pPr lvl="3">
              <a:buFont typeface="Arial" panose="020B0604020202020204" pitchFamily="34" charset="0"/>
              <a:buChar char="•"/>
            </a:pPr>
            <a:r>
              <a:rPr lang="en-US" dirty="0">
                <a:solidFill>
                  <a:schemeClr val="tx1"/>
                </a:solidFill>
              </a:rPr>
              <a:t>provide parents reasonable access to staff. </a:t>
            </a:r>
          </a:p>
          <a:p>
            <a:pPr lvl="3">
              <a:buFont typeface="Arial" panose="020B0604020202020204" pitchFamily="34" charset="0"/>
              <a:buChar char="•"/>
            </a:pPr>
            <a:r>
              <a:rPr lang="en-US" dirty="0">
                <a:solidFill>
                  <a:schemeClr val="tx1"/>
                </a:solidFill>
              </a:rPr>
              <a:t>provide parents opportunities to volunteer; and</a:t>
            </a:r>
          </a:p>
          <a:p>
            <a:pPr lvl="3">
              <a:buFont typeface="Arial" panose="020B0604020202020204" pitchFamily="34" charset="0"/>
              <a:buChar char="•"/>
            </a:pPr>
            <a:r>
              <a:rPr lang="en-US" dirty="0">
                <a:solidFill>
                  <a:schemeClr val="tx1"/>
                </a:solidFill>
              </a:rPr>
              <a:t>ensure regular two-way meaningful communication between family members and staff, to the extent practicable, in a language family members can understand.</a:t>
            </a:r>
          </a:p>
          <a:p>
            <a:r>
              <a:rPr lang="en-US" dirty="0">
                <a:solidFill>
                  <a:schemeClr val="tx1"/>
                </a:solidFill>
              </a:rPr>
              <a:t>You, as a Title I parent or family member, have the right to be involved in the development of the compact.</a:t>
            </a:r>
          </a:p>
          <a:p>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664315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School-Parent Compact?</a:t>
            </a:r>
          </a:p>
        </p:txBody>
      </p:sp>
      <p:sp>
        <p:nvSpPr>
          <p:cNvPr id="3" name="Content Placeholder 2"/>
          <p:cNvSpPr>
            <a:spLocks noGrp="1"/>
          </p:cNvSpPr>
          <p:nvPr>
            <p:ph idx="1"/>
          </p:nvPr>
        </p:nvSpPr>
        <p:spPr>
          <a:xfrm>
            <a:off x="480291" y="1845733"/>
            <a:ext cx="11379200" cy="4258183"/>
          </a:xfrm>
        </p:spPr>
        <p:txBody>
          <a:bodyPr>
            <a:normAutofit/>
          </a:bodyPr>
          <a:lstStyle/>
          <a:p>
            <a:r>
              <a:rPr lang="en-US" dirty="0">
                <a:solidFill>
                  <a:schemeClr val="tx1"/>
                </a:solidFill>
              </a:rPr>
              <a:t>The school-parent compact will be shared</a:t>
            </a:r>
            <a:r>
              <a:rPr lang="en-US" dirty="0"/>
              <a:t> </a:t>
            </a:r>
            <a:r>
              <a:rPr lang="en-US" dirty="0">
                <a:solidFill>
                  <a:schemeClr val="tx1"/>
                </a:solidFill>
              </a:rPr>
              <a:t>during our Annual Title I Meetings on </a:t>
            </a:r>
            <a:r>
              <a:rPr lang="en-US" u="sng" dirty="0">
                <a:solidFill>
                  <a:schemeClr val="tx1"/>
                </a:solidFill>
              </a:rPr>
              <a:t>September 5 &amp; 6, 2024</a:t>
            </a:r>
            <a:r>
              <a:rPr lang="en-US" dirty="0">
                <a:solidFill>
                  <a:schemeClr val="tx1"/>
                </a:solidFill>
              </a:rPr>
              <a:t>. In addition, the compact can be found here:</a:t>
            </a:r>
          </a:p>
          <a:p>
            <a:pPr lvl="3">
              <a:buFont typeface="Arial" panose="020B0604020202020204" pitchFamily="34" charset="0"/>
              <a:buChar char="•"/>
            </a:pPr>
            <a:endParaRPr lang="en-US" dirty="0">
              <a:solidFill>
                <a:srgbClr val="FF0000"/>
              </a:solidFill>
            </a:endParaRPr>
          </a:p>
          <a:p>
            <a:r>
              <a:rPr lang="en-US" dirty="0">
                <a:solidFill>
                  <a:schemeClr val="tx1"/>
                </a:solidFill>
              </a:rPr>
              <a:t>In addition, the compact can be found on our school website. Our school website can be located at:</a:t>
            </a:r>
          </a:p>
          <a:p>
            <a:r>
              <a:rPr lang="en-US" dirty="0">
                <a:hlinkClick r:id="rId2"/>
              </a:rPr>
              <a:t>https://schools.scsk12.org/geeter-k8</a:t>
            </a:r>
            <a:endParaRPr lang="en-US" dirty="0"/>
          </a:p>
          <a:p>
            <a:pPr marL="0" indent="0">
              <a:buNone/>
            </a:pPr>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4274387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 curriculum does our school use?</a:t>
            </a:r>
          </a:p>
        </p:txBody>
      </p:sp>
      <p:sp>
        <p:nvSpPr>
          <p:cNvPr id="3" name="Content Placeholder 2"/>
          <p:cNvSpPr>
            <a:spLocks noGrp="1"/>
          </p:cNvSpPr>
          <p:nvPr>
            <p:ph idx="1"/>
          </p:nvPr>
        </p:nvSpPr>
        <p:spPr/>
        <p:txBody>
          <a:bodyPr>
            <a:normAutofit/>
          </a:bodyPr>
          <a:lstStyle/>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The Tennessee Academic Standards provide a common set of expectations for what students will know and be able to do at the end of a grade for each subject area. </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Tennessee's academic standards form the framework for everything taught at Geeter K-8.</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For more information about Tennessee’s academic standards, see:</a:t>
            </a:r>
          </a:p>
          <a:p>
            <a:pPr marL="598043" lvl="3" indent="0">
              <a:buNone/>
            </a:pPr>
            <a:r>
              <a:rPr lang="en-US" dirty="0">
                <a:latin typeface="Arial" panose="020B0604020202020204" pitchFamily="34" charset="0"/>
                <a:cs typeface="Arial" panose="020B0604020202020204" pitchFamily="34" charset="0"/>
                <a:hlinkClick r:id="rId2"/>
              </a:rPr>
              <a:t>https://www.tn.gov/content/tn/education/instruction/academic-standards.html</a:t>
            </a:r>
            <a:r>
              <a:rPr lang="en-US" dirty="0">
                <a:latin typeface="Arial" panose="020B0604020202020204" pitchFamily="34" charset="0"/>
                <a:cs typeface="Arial" panose="020B0604020202020204" pitchFamily="34" charset="0"/>
              </a:rPr>
              <a:t> </a:t>
            </a:r>
          </a:p>
          <a:p>
            <a:pPr marL="0" indent="0">
              <a:buClrTx/>
              <a:buNone/>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1323529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Arial" panose="020B0604020202020204" pitchFamily="34" charset="0"/>
                <a:ea typeface="Batang" pitchFamily="18" charset="-127"/>
                <a:cs typeface="Arial" panose="020B0604020202020204" pitchFamily="34" charset="0"/>
              </a:rPr>
              <a:t>What tests will my child be taking</a:t>
            </a:r>
            <a:r>
              <a:rPr lang="en-US" sz="4400" dirty="0">
                <a:latin typeface="Arial" panose="020B0604020202020204" pitchFamily="34" charset="0"/>
                <a:cs typeface="Arial" panose="020B0604020202020204" pitchFamily="34" charset="0"/>
              </a:rPr>
              <a:t>?</a:t>
            </a:r>
          </a:p>
        </p:txBody>
      </p:sp>
      <p:sp>
        <p:nvSpPr>
          <p:cNvPr id="3" name="Content Placeholder 2"/>
          <p:cNvSpPr>
            <a:spLocks noGrp="1"/>
          </p:cNvSpPr>
          <p:nvPr>
            <p:ph idx="1"/>
          </p:nvPr>
        </p:nvSpPr>
        <p:spPr/>
        <p:txBody>
          <a:bodyPr>
            <a:normAutofit/>
          </a:bodyPr>
          <a:lstStyle/>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Weekly teacher-made assessments</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Common Assessments- Students are expected to Meet Expectation on all tests.</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iReady Diagnostic Testing (Fall, Winter, Spring)</a:t>
            </a:r>
          </a:p>
          <a:p>
            <a:pPr>
              <a:buClrTx/>
              <a:buFont typeface="Wingdings" panose="05000000000000000000" pitchFamily="2" charset="2"/>
              <a:buChar char="§"/>
            </a:pPr>
            <a:r>
              <a:rPr lang="en-US" dirty="0">
                <a:solidFill>
                  <a:schemeClr val="tx1"/>
                </a:solidFill>
              </a:rPr>
              <a:t>TCAP</a:t>
            </a:r>
            <a:endParaRPr lang="en-US" dirty="0">
              <a:solidFill>
                <a:schemeClr val="tx1"/>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3439125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I be involved?</a:t>
            </a:r>
          </a:p>
        </p:txBody>
      </p:sp>
      <p:sp>
        <p:nvSpPr>
          <p:cNvPr id="3" name="Content Placeholder 2"/>
          <p:cNvSpPr>
            <a:spLocks noGrp="1"/>
          </p:cNvSpPr>
          <p:nvPr>
            <p:ph idx="1"/>
          </p:nvPr>
        </p:nvSpPr>
        <p:spPr>
          <a:xfrm>
            <a:off x="678731" y="1845733"/>
            <a:ext cx="11010506" cy="3961177"/>
          </a:xfrm>
        </p:spPr>
        <p:txBody>
          <a:bodyPr>
            <a:normAutofit/>
          </a:bodyPr>
          <a:lstStyle/>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We need you! Research has proven that family engagement in education has more impact on student achievement than any other factor.</a:t>
            </a:r>
          </a:p>
          <a:p>
            <a:pPr>
              <a:buClrTx/>
              <a:buFont typeface="Wingdings" panose="05000000000000000000" pitchFamily="2" charset="2"/>
              <a:buChar char="§"/>
            </a:pPr>
            <a:r>
              <a:rPr lang="en-US" dirty="0">
                <a:solidFill>
                  <a:schemeClr val="tx1"/>
                </a:solidFill>
                <a:latin typeface="Arial" panose="020B0604020202020204" pitchFamily="34" charset="0"/>
                <a:cs typeface="Arial" panose="020B0604020202020204" pitchFamily="34" charset="0"/>
              </a:rPr>
              <a:t>To get involved with the Parent and Family Engagement Policy or </a:t>
            </a:r>
            <a:r>
              <a:rPr lang="en-US" dirty="0">
                <a:solidFill>
                  <a:schemeClr val="tx1"/>
                </a:solidFill>
              </a:rPr>
              <a:t>the </a:t>
            </a:r>
            <a:r>
              <a:rPr lang="en-US" dirty="0">
                <a:solidFill>
                  <a:schemeClr val="tx1"/>
                </a:solidFill>
                <a:latin typeface="Arial" panose="020B0604020202020204" pitchFamily="34" charset="0"/>
                <a:cs typeface="Arial" panose="020B0604020202020204" pitchFamily="34" charset="0"/>
              </a:rPr>
              <a:t>School Parent Compact, please email the PLC Coach at </a:t>
            </a:r>
            <a:r>
              <a:rPr lang="en-US" dirty="0">
                <a:solidFill>
                  <a:schemeClr val="tx1"/>
                </a:solidFill>
                <a:latin typeface="Arial" panose="020B0604020202020204" pitchFamily="34" charset="0"/>
                <a:cs typeface="Arial" panose="020B0604020202020204" pitchFamily="34" charset="0"/>
                <a:hlinkClick r:id="rId2"/>
              </a:rPr>
              <a:t>chalmersle@scsk12.org</a:t>
            </a:r>
            <a:r>
              <a:rPr lang="en-US" dirty="0">
                <a:solidFill>
                  <a:schemeClr val="tx1"/>
                </a:solidFill>
                <a:latin typeface="Arial" panose="020B0604020202020204" pitchFamily="34" charset="0"/>
                <a:cs typeface="Arial" panose="020B0604020202020204" pitchFamily="34" charset="0"/>
              </a:rPr>
              <a:t>.</a:t>
            </a:r>
          </a:p>
          <a:p>
            <a:pPr>
              <a:buClrTx/>
              <a:buFont typeface="Wingdings" panose="05000000000000000000" pitchFamily="2" charset="2"/>
              <a:buChar char="§"/>
            </a:pPr>
            <a:r>
              <a:rPr lang="en-US" dirty="0">
                <a:solidFill>
                  <a:schemeClr val="tx1"/>
                </a:solidFill>
              </a:rPr>
              <a:t>Very importantly, we need you to please support us in making sure that students are in school. When students miss school, they miss out on instructional time and fall behind. We can only improve attendance with your support. It’s a team effort!</a:t>
            </a:r>
            <a:endParaRPr lang="en-US" dirty="0">
              <a:solidFill>
                <a:schemeClr val="tx1"/>
              </a:solidFill>
              <a:latin typeface="Arial" panose="020B0604020202020204" pitchFamily="34" charset="0"/>
              <a:cs typeface="Arial" panose="020B0604020202020204" pitchFamily="34" charset="0"/>
            </a:endParaRPr>
          </a:p>
          <a:p>
            <a:pPr>
              <a:buClrTx/>
              <a:buFont typeface="Wingdings" panose="05000000000000000000" pitchFamily="2" charset="2"/>
              <a:buChar char="§"/>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15583849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can I be involved?</a:t>
            </a:r>
          </a:p>
        </p:txBody>
      </p:sp>
      <p:sp>
        <p:nvSpPr>
          <p:cNvPr id="3" name="Content Placeholder 2"/>
          <p:cNvSpPr>
            <a:spLocks noGrp="1"/>
          </p:cNvSpPr>
          <p:nvPr>
            <p:ph idx="1"/>
          </p:nvPr>
        </p:nvSpPr>
        <p:spPr>
          <a:xfrm>
            <a:off x="618836" y="1845734"/>
            <a:ext cx="11111346" cy="4023360"/>
          </a:xfrm>
        </p:spPr>
        <p:txBody>
          <a:bodyPr>
            <a:normAutofit/>
          </a:bodyPr>
          <a:lstStyle/>
          <a:p>
            <a:pPr marL="455613" lvl="2" indent="0">
              <a:buNone/>
            </a:pPr>
            <a:r>
              <a:rPr lang="en-US" dirty="0">
                <a:solidFill>
                  <a:schemeClr val="tx1"/>
                </a:solidFill>
                <a:latin typeface="Arial" panose="020B0604020202020204" pitchFamily="34" charset="0"/>
                <a:cs typeface="Arial" panose="020B0604020202020204" pitchFamily="34" charset="0"/>
              </a:rPr>
              <a:t>Other ways you can be involved:</a:t>
            </a:r>
          </a:p>
          <a:p>
            <a:pPr lvl="2"/>
            <a:r>
              <a:rPr lang="en-US" dirty="0">
                <a:solidFill>
                  <a:schemeClr val="tx1"/>
                </a:solidFill>
                <a:latin typeface="Arial" panose="020B0604020202020204" pitchFamily="34" charset="0"/>
                <a:cs typeface="Arial" panose="020B0604020202020204" pitchFamily="34" charset="0"/>
              </a:rPr>
              <a:t>monitoring grades and schoolwork on PowerSchool;</a:t>
            </a:r>
          </a:p>
          <a:p>
            <a:pPr lvl="2"/>
            <a:r>
              <a:rPr lang="en-US" dirty="0">
                <a:solidFill>
                  <a:schemeClr val="tx1"/>
                </a:solidFill>
                <a:latin typeface="Arial" panose="020B0604020202020204" pitchFamily="34" charset="0"/>
                <a:cs typeface="Arial" panose="020B0604020202020204" pitchFamily="34" charset="0"/>
              </a:rPr>
              <a:t>attending family events and meetings;</a:t>
            </a:r>
          </a:p>
          <a:p>
            <a:pPr lvl="2"/>
            <a:r>
              <a:rPr lang="en-US" dirty="0">
                <a:solidFill>
                  <a:schemeClr val="tx1"/>
                </a:solidFill>
                <a:latin typeface="Arial" panose="020B0604020202020204" pitchFamily="34" charset="0"/>
                <a:cs typeface="Arial" panose="020B0604020202020204" pitchFamily="34" charset="0"/>
              </a:rPr>
              <a:t>observing or volunteering in classrooms;</a:t>
            </a:r>
          </a:p>
          <a:p>
            <a:pPr lvl="2"/>
            <a:r>
              <a:rPr lang="en-US" dirty="0">
                <a:solidFill>
                  <a:schemeClr val="tx1"/>
                </a:solidFill>
                <a:latin typeface="Arial" panose="020B0604020202020204" pitchFamily="34" charset="0"/>
                <a:cs typeface="Arial" panose="020B0604020202020204" pitchFamily="34" charset="0"/>
              </a:rPr>
              <a:t>joining family groups and committees (PTO, advisory councils, etc.); and</a:t>
            </a:r>
          </a:p>
          <a:p>
            <a:pPr lvl="2"/>
            <a:r>
              <a:rPr lang="en-US" dirty="0">
                <a:solidFill>
                  <a:schemeClr val="tx1"/>
                </a:solidFill>
                <a:latin typeface="Arial" panose="020B0604020202020204" pitchFamily="34" charset="0"/>
                <a:cs typeface="Arial" panose="020B0604020202020204" pitchFamily="34" charset="0"/>
              </a:rPr>
              <a:t>reading school/classroom newsletters or websites and that contain examples of learning activities families can do with students at home</a:t>
            </a:r>
            <a:r>
              <a:rPr lang="en-US" dirty="0">
                <a:solidFill>
                  <a:schemeClr val="tx1"/>
                </a:solidFill>
              </a:rPr>
              <a:t>;</a:t>
            </a:r>
            <a:endParaRPr lang="en-US" dirty="0">
              <a:solidFill>
                <a:schemeClr val="tx1"/>
              </a:solidFill>
              <a:latin typeface="Arial" panose="020B0604020202020204" pitchFamily="34" charset="0"/>
              <a:cs typeface="Arial" panose="020B0604020202020204" pitchFamily="34" charset="0"/>
            </a:endParaRPr>
          </a:p>
          <a:p>
            <a:pPr lvl="2"/>
            <a:r>
              <a:rPr lang="en-US" dirty="0">
                <a:solidFill>
                  <a:schemeClr val="tx1"/>
                </a:solidFill>
                <a:latin typeface="Arial" panose="020B0604020202020204" pitchFamily="34" charset="0"/>
                <a:cs typeface="Arial" panose="020B0604020202020204" pitchFamily="34" charset="0"/>
              </a:rPr>
              <a:t>support our teams (football, volleyball, cheer, track, baseball)</a:t>
            </a:r>
          </a:p>
          <a:p>
            <a:pPr marL="0" indent="0">
              <a:buClrTx/>
              <a:buNone/>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19</a:t>
            </a:fld>
            <a:endParaRPr lang="en-US" dirty="0"/>
          </a:p>
        </p:txBody>
      </p:sp>
    </p:spTree>
    <p:extLst>
      <p:ext uri="{BB962C8B-B14F-4D97-AF65-F5344CB8AC3E}">
        <p14:creationId xmlns:p14="http://schemas.microsoft.com/office/powerpoint/2010/main" val="4022524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we here?</a:t>
            </a:r>
          </a:p>
        </p:txBody>
      </p:sp>
      <p:sp>
        <p:nvSpPr>
          <p:cNvPr id="3" name="Content Placeholder 2"/>
          <p:cNvSpPr>
            <a:spLocks noGrp="1"/>
          </p:cNvSpPr>
          <p:nvPr>
            <p:ph idx="1"/>
          </p:nvPr>
        </p:nvSpPr>
        <p:spPr/>
        <p:txBody>
          <a:bodyPr/>
          <a:lstStyle/>
          <a:p>
            <a:r>
              <a:rPr lang="en-US" dirty="0">
                <a:solidFill>
                  <a:schemeClr val="tx1"/>
                </a:solidFill>
              </a:rPr>
              <a:t>The Every Student Succeeds Act (ESSA) requires that each Title I school hold an annual meeting of Title I families in order to:</a:t>
            </a:r>
          </a:p>
          <a:p>
            <a:pPr lvl="3">
              <a:buFont typeface="Arial" panose="020B0604020202020204" pitchFamily="34" charset="0"/>
              <a:buChar char="•"/>
            </a:pPr>
            <a:r>
              <a:rPr lang="en-US" dirty="0">
                <a:solidFill>
                  <a:schemeClr val="tx1"/>
                </a:solidFill>
              </a:rPr>
              <a:t>inform you of your school’s participation in Title I,</a:t>
            </a:r>
          </a:p>
          <a:p>
            <a:pPr lvl="3">
              <a:buFont typeface="Arial" panose="020B0604020202020204" pitchFamily="34" charset="0"/>
              <a:buChar char="•"/>
            </a:pPr>
            <a:r>
              <a:rPr lang="en-US" dirty="0">
                <a:solidFill>
                  <a:schemeClr val="tx1"/>
                </a:solidFill>
              </a:rPr>
              <a:t>explain the requirements of Title I, and</a:t>
            </a:r>
          </a:p>
          <a:p>
            <a:pPr lvl="3">
              <a:buFont typeface="Arial" panose="020B0604020202020204" pitchFamily="34" charset="0"/>
              <a:buChar char="•"/>
            </a:pPr>
            <a:r>
              <a:rPr lang="en-US" dirty="0">
                <a:solidFill>
                  <a:schemeClr val="tx1"/>
                </a:solidFill>
              </a:rPr>
              <a:t>explain your rights as parents and family members to be involved.</a:t>
            </a:r>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a:t>
            </a:fld>
            <a:endParaRPr lang="en-US" dirty="0"/>
          </a:p>
        </p:txBody>
      </p:sp>
    </p:spTree>
    <p:extLst>
      <p:ext uri="{BB962C8B-B14F-4D97-AF65-F5344CB8AC3E}">
        <p14:creationId xmlns:p14="http://schemas.microsoft.com/office/powerpoint/2010/main" val="29022948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can I contact for help?</a:t>
            </a:r>
          </a:p>
        </p:txBody>
      </p:sp>
      <p:sp>
        <p:nvSpPr>
          <p:cNvPr id="3" name="Content Placeholder 2"/>
          <p:cNvSpPr>
            <a:spLocks noGrp="1"/>
          </p:cNvSpPr>
          <p:nvPr>
            <p:ph idx="1"/>
          </p:nvPr>
        </p:nvSpPr>
        <p:spPr/>
        <p:txBody>
          <a:bodyPr>
            <a:normAutofit/>
          </a:bodyPr>
          <a:lstStyle/>
          <a:p>
            <a:pPr>
              <a:buClrTx/>
              <a:buFont typeface="Wingdings" panose="05000000000000000000" pitchFamily="2" charset="2"/>
              <a:buChar char="§"/>
            </a:pPr>
            <a:r>
              <a:rPr lang="en-US" dirty="0">
                <a:solidFill>
                  <a:schemeClr val="tx1"/>
                </a:solidFill>
              </a:rPr>
              <a:t>For general questions, call the front office at: 901-416-8157</a:t>
            </a:r>
          </a:p>
          <a:p>
            <a:pPr>
              <a:buClrTx/>
              <a:buFont typeface="Wingdings" panose="05000000000000000000" pitchFamily="2" charset="2"/>
              <a:buChar char="§"/>
            </a:pPr>
            <a:r>
              <a:rPr lang="en-US" dirty="0">
                <a:solidFill>
                  <a:schemeClr val="tx1"/>
                </a:solidFill>
              </a:rPr>
              <a:t>To reach the principal, Jeremy Martin,</a:t>
            </a:r>
            <a:r>
              <a:rPr lang="en-US" dirty="0">
                <a:solidFill>
                  <a:srgbClr val="FF0000"/>
                </a:solidFill>
              </a:rPr>
              <a:t> </a:t>
            </a:r>
            <a:r>
              <a:rPr lang="en-US" dirty="0">
                <a:solidFill>
                  <a:schemeClr val="tx1"/>
                </a:solidFill>
              </a:rPr>
              <a:t>call: 901-416-8157</a:t>
            </a:r>
          </a:p>
          <a:p>
            <a:pPr>
              <a:buClrTx/>
              <a:buFont typeface="Wingdings" panose="05000000000000000000" pitchFamily="2" charset="2"/>
              <a:buChar char="§"/>
            </a:pPr>
            <a:r>
              <a:rPr lang="en-US" dirty="0">
                <a:solidFill>
                  <a:schemeClr val="tx1"/>
                </a:solidFill>
              </a:rPr>
              <a:t>To reach the school counselor,</a:t>
            </a:r>
            <a:r>
              <a:rPr lang="en-US" dirty="0">
                <a:solidFill>
                  <a:srgbClr val="FF0000"/>
                </a:solidFill>
              </a:rPr>
              <a:t> </a:t>
            </a:r>
            <a:r>
              <a:rPr lang="en-US" dirty="0">
                <a:solidFill>
                  <a:schemeClr val="tx1"/>
                </a:solidFill>
              </a:rPr>
              <a:t>call: </a:t>
            </a:r>
          </a:p>
          <a:p>
            <a:pPr lvl="1"/>
            <a:r>
              <a:rPr lang="en-US" dirty="0">
                <a:solidFill>
                  <a:schemeClr val="tx1"/>
                </a:solidFill>
              </a:rPr>
              <a:t>K-5: Katrina Freeman at 901-416-6873</a:t>
            </a:r>
          </a:p>
          <a:p>
            <a:pPr lvl="1"/>
            <a:r>
              <a:rPr lang="en-US" dirty="0">
                <a:solidFill>
                  <a:schemeClr val="tx1"/>
                </a:solidFill>
              </a:rPr>
              <a:t>6-8: Vachenzia McKinney at  901-416-8157</a:t>
            </a:r>
          </a:p>
          <a:p>
            <a:pPr>
              <a:buClrTx/>
              <a:buFont typeface="Wingdings" panose="05000000000000000000" pitchFamily="2" charset="2"/>
              <a:buChar char="§"/>
            </a:pPr>
            <a:r>
              <a:rPr lang="en-US" dirty="0">
                <a:solidFill>
                  <a:schemeClr val="tx1"/>
                </a:solidFill>
              </a:rPr>
              <a:t>To reach our family liaison, Alice Moore call: 901-416-8157</a:t>
            </a:r>
          </a:p>
          <a:p>
            <a:pPr>
              <a:buClrTx/>
              <a:buFont typeface="Wingdings" panose="05000000000000000000" pitchFamily="2" charset="2"/>
              <a:buChar char="§"/>
            </a:pPr>
            <a:r>
              <a:rPr lang="en-US" dirty="0">
                <a:solidFill>
                  <a:schemeClr val="tx1"/>
                </a:solidFill>
              </a:rPr>
              <a:t>To reach your child’s teacher, call the front office or view our staff directory at: </a:t>
            </a:r>
            <a:r>
              <a:rPr lang="en-US" dirty="0">
                <a:solidFill>
                  <a:schemeClr val="tx1"/>
                </a:solidFill>
                <a:hlinkClick r:id="rId2"/>
              </a:rPr>
              <a:t>https://schools.scsk12.org/geeter-k8</a:t>
            </a:r>
            <a:endParaRPr lang="en-US" dirty="0">
              <a:solidFill>
                <a:schemeClr val="tx1"/>
              </a:solidFill>
            </a:endParaRPr>
          </a:p>
          <a:p>
            <a:pPr marL="0" indent="0">
              <a:buClrTx/>
              <a:buNone/>
            </a:pPr>
            <a:endParaRPr lang="en-US" dirty="0">
              <a:solidFill>
                <a:schemeClr val="tx1"/>
              </a:solidFill>
            </a:endParaRPr>
          </a:p>
          <a:p>
            <a:pPr marL="227013" lvl="1" indent="0">
              <a:buNone/>
            </a:pP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20</a:t>
            </a:fld>
            <a:endParaRPr lang="en-US" dirty="0"/>
          </a:p>
        </p:txBody>
      </p:sp>
    </p:spTree>
    <p:extLst>
      <p:ext uri="{BB962C8B-B14F-4D97-AF65-F5344CB8AC3E}">
        <p14:creationId xmlns:p14="http://schemas.microsoft.com/office/powerpoint/2010/main" val="2621130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parent and family engagement?</a:t>
            </a:r>
          </a:p>
        </p:txBody>
      </p:sp>
      <p:sp>
        <p:nvSpPr>
          <p:cNvPr id="3" name="Content Placeholder 2"/>
          <p:cNvSpPr>
            <a:spLocks noGrp="1"/>
          </p:cNvSpPr>
          <p:nvPr>
            <p:ph idx="1"/>
          </p:nvPr>
        </p:nvSpPr>
        <p:spPr>
          <a:xfrm>
            <a:off x="452582" y="1903398"/>
            <a:ext cx="11228671" cy="3153794"/>
          </a:xfrm>
        </p:spPr>
        <p:txBody>
          <a:bodyPr>
            <a:noAutofit/>
          </a:bodyPr>
          <a:lstStyle/>
          <a:p>
            <a:pPr>
              <a:buClrTx/>
              <a:buFont typeface="Wingdings" panose="05000000000000000000" pitchFamily="2" charset="2"/>
              <a:buChar char="§"/>
            </a:pPr>
            <a:r>
              <a:rPr lang="en-US" sz="2200" dirty="0">
                <a:solidFill>
                  <a:schemeClr val="tx1"/>
                </a:solidFill>
                <a:latin typeface="Arial" panose="020B0604020202020204" pitchFamily="34" charset="0"/>
                <a:cs typeface="Arial" panose="020B0604020202020204" pitchFamily="34" charset="0"/>
              </a:rPr>
              <a:t>Family engagement is a </a:t>
            </a:r>
            <a:r>
              <a:rPr lang="en-US" sz="2200" b="1" dirty="0">
                <a:solidFill>
                  <a:schemeClr val="tx1"/>
                </a:solidFill>
                <a:latin typeface="Arial" panose="020B0604020202020204" pitchFamily="34" charset="0"/>
                <a:cs typeface="Arial" panose="020B0604020202020204" pitchFamily="34" charset="0"/>
              </a:rPr>
              <a:t>shared responsibility </a:t>
            </a:r>
            <a:r>
              <a:rPr lang="en-US" sz="2200" dirty="0">
                <a:solidFill>
                  <a:schemeClr val="tx1"/>
                </a:solidFill>
                <a:latin typeface="Arial" panose="020B0604020202020204" pitchFamily="34" charset="0"/>
                <a:cs typeface="Arial" panose="020B0604020202020204" pitchFamily="34" charset="0"/>
              </a:rPr>
              <a:t>in which schools and other community agencies and organizations are committed to reaching out to engage families in meaningful ways and in which families are committed to actively supporting their children's learning and development.</a:t>
            </a:r>
          </a:p>
          <a:p>
            <a:pPr>
              <a:buClrTx/>
              <a:buFont typeface="Wingdings" panose="05000000000000000000" pitchFamily="2" charset="2"/>
              <a:buChar char="§"/>
            </a:pPr>
            <a:r>
              <a:rPr lang="en-US" sz="2200" dirty="0">
                <a:solidFill>
                  <a:schemeClr val="tx1"/>
                </a:solidFill>
                <a:latin typeface="Arial" panose="020B0604020202020204" pitchFamily="34" charset="0"/>
                <a:cs typeface="Arial" panose="020B0604020202020204" pitchFamily="34" charset="0"/>
              </a:rPr>
              <a:t>Family engagement is </a:t>
            </a:r>
            <a:r>
              <a:rPr lang="en-US" sz="2200" b="1" dirty="0">
                <a:solidFill>
                  <a:schemeClr val="tx1"/>
                </a:solidFill>
                <a:latin typeface="Arial" panose="020B0604020202020204" pitchFamily="34" charset="0"/>
                <a:cs typeface="Arial" panose="020B0604020202020204" pitchFamily="34" charset="0"/>
              </a:rPr>
              <a:t>continuous</a:t>
            </a:r>
            <a:r>
              <a:rPr lang="en-US" sz="2200" dirty="0">
                <a:solidFill>
                  <a:schemeClr val="tx1"/>
                </a:solidFill>
                <a:latin typeface="Arial" panose="020B0604020202020204" pitchFamily="34" charset="0"/>
                <a:cs typeface="Arial" panose="020B0604020202020204" pitchFamily="34" charset="0"/>
              </a:rPr>
              <a:t> across a child’s life and entails enduring commitment but changing family roles as children mature into young adulthood.</a:t>
            </a:r>
          </a:p>
          <a:p>
            <a:pPr>
              <a:buClrTx/>
              <a:buFont typeface="Wingdings" panose="05000000000000000000" pitchFamily="2" charset="2"/>
              <a:buChar char="§"/>
            </a:pPr>
            <a:r>
              <a:rPr lang="en-US" sz="2200" dirty="0">
                <a:solidFill>
                  <a:schemeClr val="tx1"/>
                </a:solidFill>
                <a:latin typeface="Arial" panose="020B0604020202020204" pitchFamily="34" charset="0"/>
                <a:cs typeface="Arial" panose="020B0604020202020204" pitchFamily="34" charset="0"/>
              </a:rPr>
              <a:t>Effective family engagement cuts across and reinforces learning in the </a:t>
            </a:r>
            <a:r>
              <a:rPr lang="en-US" sz="2200" b="1" dirty="0">
                <a:solidFill>
                  <a:schemeClr val="tx1"/>
                </a:solidFill>
                <a:latin typeface="Arial" panose="020B0604020202020204" pitchFamily="34" charset="0"/>
                <a:cs typeface="Arial" panose="020B0604020202020204" pitchFamily="34" charset="0"/>
              </a:rPr>
              <a:t>multiple settings </a:t>
            </a:r>
            <a:r>
              <a:rPr lang="en-US" sz="2200" dirty="0">
                <a:solidFill>
                  <a:schemeClr val="tx1"/>
                </a:solidFill>
                <a:latin typeface="Arial" panose="020B0604020202020204" pitchFamily="34" charset="0"/>
                <a:cs typeface="Arial" panose="020B0604020202020204" pitchFamily="34" charset="0"/>
              </a:rPr>
              <a:t>where children learn – at home, in pre-kindergarten programs, in school, in after-school programs, in faith-based institutions, and in the community.</a:t>
            </a:r>
          </a:p>
        </p:txBody>
      </p:sp>
      <p:sp>
        <p:nvSpPr>
          <p:cNvPr id="4" name="TextBox 3"/>
          <p:cNvSpPr txBox="1"/>
          <p:nvPr/>
        </p:nvSpPr>
        <p:spPr>
          <a:xfrm>
            <a:off x="317241" y="5831633"/>
            <a:ext cx="10338318"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The National Association for Family, School, and Community Engagement (</a:t>
            </a:r>
            <a:r>
              <a:rPr lang="en-US" sz="1400" dirty="0">
                <a:latin typeface="Arial" panose="020B0604020202020204" pitchFamily="34" charset="0"/>
                <a:cs typeface="Arial" panose="020B0604020202020204" pitchFamily="34" charset="0"/>
                <a:hlinkClick r:id="rId3"/>
              </a:rPr>
              <a:t>https://nafsce.site-ym.com/page/definition</a:t>
            </a:r>
            <a:r>
              <a:rPr lang="en-US" sz="1400" dirty="0">
                <a:latin typeface="Arial" panose="020B0604020202020204" pitchFamily="34" charset="0"/>
                <a:cs typeface="Arial" panose="020B0604020202020204" pitchFamily="34" charset="0"/>
              </a:rPr>
              <a:t>)  </a:t>
            </a:r>
          </a:p>
        </p:txBody>
      </p:sp>
      <p:sp>
        <p:nvSpPr>
          <p:cNvPr id="5" name="Slide Number Placeholder 4"/>
          <p:cNvSpPr>
            <a:spLocks noGrp="1"/>
          </p:cNvSpPr>
          <p:nvPr>
            <p:ph type="sldNum" sz="quarter" idx="12"/>
          </p:nvPr>
        </p:nvSpPr>
        <p:spPr/>
        <p:txBody>
          <a:bodyPr/>
          <a:lstStyle/>
          <a:p>
            <a:fld id="{4FAB73BC-B049-4115-A692-8D63A059BFB8}" type="slidenum">
              <a:rPr lang="en-US" smtClean="0"/>
              <a:pPr/>
              <a:t>21</a:t>
            </a:fld>
            <a:endParaRPr lang="en-US" dirty="0"/>
          </a:p>
        </p:txBody>
      </p:sp>
    </p:spTree>
    <p:extLst>
      <p:ext uri="{BB962C8B-B14F-4D97-AF65-F5344CB8AC3E}">
        <p14:creationId xmlns:p14="http://schemas.microsoft.com/office/powerpoint/2010/main" val="151476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parent and family engagement?</a:t>
            </a:r>
          </a:p>
        </p:txBody>
      </p:sp>
      <p:sp>
        <p:nvSpPr>
          <p:cNvPr id="3" name="Content Placeholder 2"/>
          <p:cNvSpPr>
            <a:spLocks noGrp="1"/>
          </p:cNvSpPr>
          <p:nvPr>
            <p:ph idx="1"/>
          </p:nvPr>
        </p:nvSpPr>
        <p:spPr>
          <a:xfrm>
            <a:off x="733168" y="1903398"/>
            <a:ext cx="10948085" cy="3610994"/>
          </a:xfrm>
        </p:spPr>
        <p:txBody>
          <a:bodyPr>
            <a:noAutofit/>
          </a:bodyPr>
          <a:lstStyle/>
          <a:p>
            <a:r>
              <a:rPr lang="en-US" sz="3200" dirty="0">
                <a:solidFill>
                  <a:schemeClr val="tx1"/>
                </a:solidFill>
              </a:rPr>
              <a:t>“Through effective communication with parents, teachers can have the greatest impact on their day-to-day success with students. With parents on their side, teachers can more effectively manage most academic and behavioral issues that arise. When the most important adults in a child’s life are working together, students benefit enormously.”</a:t>
            </a:r>
          </a:p>
          <a:p>
            <a:pPr marL="1471400" lvl="8" indent="0">
              <a:buNone/>
            </a:pPr>
            <a:r>
              <a:rPr lang="en-US" sz="2600" dirty="0">
                <a:solidFill>
                  <a:schemeClr val="tx1"/>
                </a:solidFill>
              </a:rPr>
              <a:t>						—</a:t>
            </a:r>
            <a:r>
              <a:rPr lang="en-US" sz="2600" dirty="0">
                <a:solidFill>
                  <a:schemeClr val="tx1"/>
                </a:solidFill>
                <a:latin typeface="Arial" panose="020B0604020202020204" pitchFamily="34" charset="0"/>
                <a:cs typeface="Arial" panose="020B0604020202020204" pitchFamily="34" charset="0"/>
              </a:rPr>
              <a:t>Lee and Marleen Canter</a:t>
            </a:r>
          </a:p>
          <a:p>
            <a:pPr marL="1471400" lvl="8" indent="0">
              <a:buNone/>
            </a:pPr>
            <a:endParaRPr lang="en-US" sz="2600" dirty="0"/>
          </a:p>
        </p:txBody>
      </p:sp>
      <p:sp>
        <p:nvSpPr>
          <p:cNvPr id="4" name="TextBox 3"/>
          <p:cNvSpPr txBox="1"/>
          <p:nvPr/>
        </p:nvSpPr>
        <p:spPr>
          <a:xfrm>
            <a:off x="102637" y="5906278"/>
            <a:ext cx="11318033" cy="307777"/>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Source: </a:t>
            </a:r>
            <a:r>
              <a:rPr lang="en-US" sz="1400" i="1" dirty="0">
                <a:latin typeface="Arial" panose="020B0604020202020204" pitchFamily="34" charset="0"/>
                <a:cs typeface="Arial" panose="020B0604020202020204" pitchFamily="34" charset="0"/>
              </a:rPr>
              <a:t>Parents on your Side: A Teacher’s Guide to Creating Positive Relationships with Parents</a:t>
            </a:r>
          </a:p>
        </p:txBody>
      </p:sp>
      <p:sp>
        <p:nvSpPr>
          <p:cNvPr id="5" name="Slide Number Placeholder 4"/>
          <p:cNvSpPr>
            <a:spLocks noGrp="1"/>
          </p:cNvSpPr>
          <p:nvPr>
            <p:ph type="sldNum" sz="quarter" idx="12"/>
          </p:nvPr>
        </p:nvSpPr>
        <p:spPr/>
        <p:txBody>
          <a:bodyPr/>
          <a:lstStyle/>
          <a:p>
            <a:fld id="{4FAB73BC-B049-4115-A692-8D63A059BFB8}" type="slidenum">
              <a:rPr lang="en-US" smtClean="0"/>
              <a:pPr/>
              <a:t>22</a:t>
            </a:fld>
            <a:endParaRPr lang="en-US" dirty="0"/>
          </a:p>
        </p:txBody>
      </p:sp>
    </p:spTree>
    <p:extLst>
      <p:ext uri="{BB962C8B-B14F-4D97-AF65-F5344CB8AC3E}">
        <p14:creationId xmlns:p14="http://schemas.microsoft.com/office/powerpoint/2010/main" val="25986234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61459" y="1304790"/>
            <a:ext cx="10813986" cy="2954655"/>
          </a:xfrm>
          <a:prstGeom prst="rect">
            <a:avLst/>
          </a:prstGeom>
          <a:noFill/>
        </p:spPr>
        <p:txBody>
          <a:bodyPr wrap="none" lIns="91440" tIns="45720" rIns="91440" bIns="45720">
            <a:spAutoFit/>
          </a:bodyPr>
          <a:lstStyle/>
          <a:p>
            <a:pPr algn="ctr"/>
            <a:r>
              <a:rPr lang="en-US" sz="6600" b="1" cap="none" spc="0" dirty="0">
                <a:ln w="22225">
                  <a:solidFill>
                    <a:schemeClr val="accent2"/>
                  </a:solidFill>
                  <a:prstDash val="solid"/>
                </a:ln>
                <a:effectLst/>
                <a:latin typeface="Arial" panose="020B0604020202020204" pitchFamily="34" charset="0"/>
                <a:cs typeface="Arial" panose="020B0604020202020204" pitchFamily="34" charset="0"/>
              </a:rPr>
              <a:t>WE JUST WANT TO SAY…</a:t>
            </a:r>
          </a:p>
          <a:p>
            <a:pPr algn="ctr"/>
            <a:r>
              <a:rPr lang="en-US" sz="12000" b="1" dirty="0">
                <a:ln w="22225">
                  <a:solidFill>
                    <a:schemeClr val="accent2"/>
                  </a:solidFill>
                  <a:prstDash val="solid"/>
                </a:ln>
                <a:solidFill>
                  <a:schemeClr val="accent2">
                    <a:lumMod val="40000"/>
                    <a:lumOff val="60000"/>
                  </a:schemeClr>
                </a:solidFill>
                <a:latin typeface="Arial" panose="020B0604020202020204" pitchFamily="34" charset="0"/>
                <a:cs typeface="Arial" panose="020B0604020202020204" pitchFamily="34" charset="0"/>
              </a:rPr>
              <a:t>THANK YOU!</a:t>
            </a:r>
            <a:endParaRPr lang="en-US" sz="12000" b="1" cap="none" spc="0" dirty="0">
              <a:ln w="22225">
                <a:solidFill>
                  <a:schemeClr val="accent2"/>
                </a:solidFill>
                <a:prstDash val="solid"/>
              </a:ln>
              <a:solidFill>
                <a:schemeClr val="accent2">
                  <a:lumMod val="40000"/>
                  <a:lumOff val="60000"/>
                </a:schemeClr>
              </a:solidFill>
              <a:effectLst/>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12"/>
          </p:nvPr>
        </p:nvSpPr>
        <p:spPr/>
        <p:txBody>
          <a:bodyPr/>
          <a:lstStyle/>
          <a:p>
            <a:fld id="{4FAB73BC-B049-4115-A692-8D63A059BFB8}" type="slidenum">
              <a:rPr lang="en-US" smtClean="0"/>
              <a:pPr/>
              <a:t>23</a:t>
            </a:fld>
            <a:endParaRPr lang="en-US" dirty="0"/>
          </a:p>
        </p:txBody>
      </p:sp>
    </p:spTree>
    <p:extLst>
      <p:ext uri="{BB962C8B-B14F-4D97-AF65-F5344CB8AC3E}">
        <p14:creationId xmlns:p14="http://schemas.microsoft.com/office/powerpoint/2010/main" val="36925709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will I learn?</a:t>
            </a:r>
          </a:p>
        </p:txBody>
      </p:sp>
      <p:sp>
        <p:nvSpPr>
          <p:cNvPr id="3" name="Content Placeholder 2"/>
          <p:cNvSpPr>
            <a:spLocks noGrp="1"/>
          </p:cNvSpPr>
          <p:nvPr>
            <p:ph idx="1"/>
          </p:nvPr>
        </p:nvSpPr>
        <p:spPr/>
        <p:txBody>
          <a:bodyPr numCol="2">
            <a:normAutofit fontScale="92500"/>
          </a:bodyPr>
          <a:lstStyle/>
          <a:p>
            <a:r>
              <a:rPr lang="en-US" dirty="0">
                <a:solidFill>
                  <a:schemeClr val="tx1"/>
                </a:solidFill>
              </a:rPr>
              <a:t>What is a Title I school?</a:t>
            </a:r>
          </a:p>
          <a:p>
            <a:r>
              <a:rPr lang="en-US" dirty="0">
                <a:solidFill>
                  <a:schemeClr val="tx1"/>
                </a:solidFill>
              </a:rPr>
              <a:t>What are my rights?</a:t>
            </a:r>
          </a:p>
          <a:p>
            <a:r>
              <a:rPr lang="en-US" dirty="0">
                <a:solidFill>
                  <a:schemeClr val="tx1"/>
                </a:solidFill>
              </a:rPr>
              <a:t>What can Title I funds be used for?</a:t>
            </a:r>
          </a:p>
          <a:p>
            <a:r>
              <a:rPr lang="en-US" dirty="0">
                <a:solidFill>
                  <a:schemeClr val="tx1"/>
                </a:solidFill>
              </a:rPr>
              <a:t>How does our school use Title I funds?</a:t>
            </a:r>
          </a:p>
          <a:p>
            <a:r>
              <a:rPr lang="en-US" dirty="0">
                <a:solidFill>
                  <a:schemeClr val="tx1"/>
                </a:solidFill>
              </a:rPr>
              <a:t>What is the SIP?</a:t>
            </a:r>
          </a:p>
          <a:p>
            <a:r>
              <a:rPr lang="en-US" dirty="0">
                <a:solidFill>
                  <a:schemeClr val="tx1"/>
                </a:solidFill>
              </a:rPr>
              <a:t>What are our schoolwide program goals?</a:t>
            </a:r>
          </a:p>
          <a:p>
            <a:r>
              <a:rPr lang="en-US" dirty="0">
                <a:solidFill>
                  <a:schemeClr val="tx1"/>
                </a:solidFill>
              </a:rPr>
              <a:t>How is parent and family engagement funded?</a:t>
            </a:r>
          </a:p>
          <a:p>
            <a:r>
              <a:rPr lang="en-US" dirty="0">
                <a:solidFill>
                  <a:schemeClr val="tx1"/>
                </a:solidFill>
              </a:rPr>
              <a:t>What is the Parent and Family Engagement Policy?</a:t>
            </a:r>
          </a:p>
          <a:p>
            <a:r>
              <a:rPr lang="en-US" dirty="0">
                <a:solidFill>
                  <a:schemeClr val="tx1"/>
                </a:solidFill>
              </a:rPr>
              <a:t>What is the School-Parent Compact?</a:t>
            </a:r>
          </a:p>
          <a:p>
            <a:r>
              <a:rPr lang="en-US" dirty="0">
                <a:solidFill>
                  <a:schemeClr val="tx1"/>
                </a:solidFill>
              </a:rPr>
              <a:t>What curriculum does our school use?</a:t>
            </a:r>
          </a:p>
          <a:p>
            <a:r>
              <a:rPr lang="en-US" dirty="0">
                <a:solidFill>
                  <a:schemeClr val="tx1"/>
                </a:solidFill>
              </a:rPr>
              <a:t>What tests will my child be taking?</a:t>
            </a:r>
          </a:p>
          <a:p>
            <a:r>
              <a:rPr lang="en-US" dirty="0">
                <a:solidFill>
                  <a:schemeClr val="tx1"/>
                </a:solidFill>
              </a:rPr>
              <a:t>How can I be involved?</a:t>
            </a:r>
          </a:p>
          <a:p>
            <a:r>
              <a:rPr lang="en-US" dirty="0">
                <a:solidFill>
                  <a:schemeClr val="tx1"/>
                </a:solidFill>
              </a:rPr>
              <a:t>Who can I contact for help?</a:t>
            </a:r>
          </a:p>
          <a:p>
            <a:pPr marL="0" indent="0">
              <a:buNone/>
            </a:pPr>
            <a:endParaRPr lang="en-US" dirty="0"/>
          </a:p>
          <a:p>
            <a:endParaRPr lang="en-US" dirty="0"/>
          </a:p>
        </p:txBody>
      </p:sp>
      <p:sp>
        <p:nvSpPr>
          <p:cNvPr id="6" name="Content Placeholder 2" descr="list" title="list"/>
          <p:cNvSpPr txBox="1">
            <a:spLocks/>
          </p:cNvSpPr>
          <p:nvPr/>
        </p:nvSpPr>
        <p:spPr>
          <a:xfrm>
            <a:off x="5961723" y="1845732"/>
            <a:ext cx="5118169" cy="4398547"/>
          </a:xfrm>
          <a:prstGeom prst="rect">
            <a:avLst/>
          </a:prstGeom>
        </p:spPr>
        <p:txBody>
          <a:bodyPr vert="horz" lIns="0" tIns="45720" rIns="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Georgia" panose="02040502050405020303" pitchFamily="18" charset="0"/>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Georgia" panose="02040502050405020303" pitchFamily="18" charset="0"/>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Georgia" panose="02040502050405020303" pitchFamily="18" charset="0"/>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ClrTx/>
              <a:buFont typeface="Wingdings" panose="05000000000000000000" pitchFamily="2" charset="2"/>
              <a:buChar char="§"/>
            </a:pP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3</a:t>
            </a:fld>
            <a:endParaRPr lang="en-US" dirty="0"/>
          </a:p>
        </p:txBody>
      </p:sp>
    </p:spTree>
    <p:extLst>
      <p:ext uri="{BB962C8B-B14F-4D97-AF65-F5344CB8AC3E}">
        <p14:creationId xmlns:p14="http://schemas.microsoft.com/office/powerpoint/2010/main" val="184857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Title I school?</a:t>
            </a:r>
          </a:p>
        </p:txBody>
      </p:sp>
      <p:sp>
        <p:nvSpPr>
          <p:cNvPr id="3" name="Content Placeholder 2"/>
          <p:cNvSpPr>
            <a:spLocks noGrp="1"/>
          </p:cNvSpPr>
          <p:nvPr>
            <p:ph idx="1"/>
          </p:nvPr>
        </p:nvSpPr>
        <p:spPr/>
        <p:txBody>
          <a:bodyPr>
            <a:normAutofit/>
          </a:bodyPr>
          <a:lstStyle/>
          <a:p>
            <a:r>
              <a:rPr lang="en-US" dirty="0">
                <a:solidFill>
                  <a:schemeClr val="tx1"/>
                </a:solidFill>
              </a:rPr>
              <a:t>Title I was passed in 1965 under the Elementary and Secondary Education Act (ESEA). It is the largest federal assistance program for our nation’s schools. </a:t>
            </a:r>
          </a:p>
          <a:p>
            <a:r>
              <a:rPr lang="en-US" dirty="0">
                <a:solidFill>
                  <a:schemeClr val="tx1"/>
                </a:solidFill>
              </a:rPr>
              <a:t>Title I schools receive extra funding (Title I dollars) from the federal government. These dollars are used to:</a:t>
            </a:r>
          </a:p>
          <a:p>
            <a:pPr lvl="3">
              <a:buFont typeface="Arial" panose="020B0604020202020204" pitchFamily="34" charset="0"/>
              <a:buChar char="•"/>
            </a:pPr>
            <a:r>
              <a:rPr lang="en-US" dirty="0">
                <a:solidFill>
                  <a:schemeClr val="tx1"/>
                </a:solidFill>
              </a:rPr>
              <a:t>identify students experiencing academic difficulties and provide assistance to help these students;</a:t>
            </a:r>
          </a:p>
          <a:p>
            <a:pPr lvl="3">
              <a:buFont typeface="Arial" panose="020B0604020202020204" pitchFamily="34" charset="0"/>
              <a:buChar char="•"/>
            </a:pPr>
            <a:r>
              <a:rPr lang="en-US" dirty="0">
                <a:solidFill>
                  <a:schemeClr val="tx1"/>
                </a:solidFill>
              </a:rPr>
              <a:t>purchase additional staff, programs, materials, and/or supplies; and</a:t>
            </a:r>
          </a:p>
          <a:p>
            <a:pPr lvl="3">
              <a:buFont typeface="Arial" panose="020B0604020202020204" pitchFamily="34" charset="0"/>
              <a:buChar char="•"/>
            </a:pPr>
            <a:r>
              <a:rPr lang="en-US" dirty="0">
                <a:solidFill>
                  <a:schemeClr val="tx1"/>
                </a:solidFill>
              </a:rPr>
              <a:t>conduct parent and family engagement meetings, trainings, events, and/or activities.</a:t>
            </a:r>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2773137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my rights?</a:t>
            </a:r>
          </a:p>
        </p:txBody>
      </p:sp>
      <p:sp>
        <p:nvSpPr>
          <p:cNvPr id="3" name="Content Placeholder 2"/>
          <p:cNvSpPr>
            <a:spLocks noGrp="1"/>
          </p:cNvSpPr>
          <p:nvPr>
            <p:ph idx="1"/>
          </p:nvPr>
        </p:nvSpPr>
        <p:spPr>
          <a:xfrm>
            <a:off x="535709" y="1845734"/>
            <a:ext cx="11231417" cy="4398048"/>
          </a:xfrm>
        </p:spPr>
        <p:txBody>
          <a:bodyPr>
            <a:normAutofit/>
          </a:bodyPr>
          <a:lstStyle/>
          <a:p>
            <a:r>
              <a:rPr lang="en-US" dirty="0">
                <a:solidFill>
                  <a:schemeClr val="tx1"/>
                </a:solidFill>
              </a:rPr>
              <a:t>The families and parents of Title I students have a right, by law, to:</a:t>
            </a:r>
          </a:p>
          <a:p>
            <a:pPr lvl="3">
              <a:buFont typeface="Arial" panose="020B0604020202020204" pitchFamily="34" charset="0"/>
              <a:buChar char="•"/>
            </a:pPr>
            <a:r>
              <a:rPr lang="en-US" dirty="0">
                <a:solidFill>
                  <a:schemeClr val="tx1"/>
                </a:solidFill>
              </a:rPr>
              <a:t>be involved in decisions made at both the school and district level;</a:t>
            </a:r>
          </a:p>
          <a:p>
            <a:pPr lvl="3">
              <a:buFont typeface="Arial" panose="020B0604020202020204" pitchFamily="34" charset="0"/>
              <a:buChar char="•"/>
            </a:pPr>
            <a:endParaRPr lang="en-US" dirty="0">
              <a:solidFill>
                <a:schemeClr val="tx1"/>
              </a:solidFill>
            </a:endParaRPr>
          </a:p>
          <a:p>
            <a:pPr lvl="3">
              <a:buFont typeface="Arial" panose="020B0604020202020204" pitchFamily="34" charset="0"/>
              <a:buChar char="•"/>
            </a:pPr>
            <a:r>
              <a:rPr lang="en-US" dirty="0">
                <a:solidFill>
                  <a:schemeClr val="tx1"/>
                </a:solidFill>
              </a:rPr>
              <a:t>be provided with information on your child’s level of achievement on tests in reading/language arts, writing, mathematics, and science;</a:t>
            </a:r>
          </a:p>
          <a:p>
            <a:pPr lvl="3">
              <a:buFont typeface="Arial" panose="020B0604020202020204" pitchFamily="34" charset="0"/>
              <a:buChar char="•"/>
            </a:pPr>
            <a:endParaRPr lang="en-US" dirty="0">
              <a:solidFill>
                <a:schemeClr val="tx1"/>
              </a:solidFill>
            </a:endParaRPr>
          </a:p>
          <a:p>
            <a:pPr lvl="3">
              <a:buFont typeface="Arial" panose="020B0604020202020204" pitchFamily="34" charset="0"/>
              <a:buChar char="•"/>
            </a:pPr>
            <a:r>
              <a:rPr lang="en-US" dirty="0">
                <a:solidFill>
                  <a:schemeClr val="tx1"/>
                </a:solidFill>
              </a:rPr>
              <a:t>request and receive information on the qualifications of your child’s teacher and paraprofessionals who are working with your child </a:t>
            </a:r>
            <a:r>
              <a:rPr lang="en-US" b="1" dirty="0">
                <a:solidFill>
                  <a:srgbClr val="FF0000"/>
                </a:solidFill>
                <a:hlinkClick r:id="rId2"/>
              </a:rPr>
              <a:t>https://tdoe.tncompass.org/Public/Search</a:t>
            </a:r>
            <a:endParaRPr lang="en-US" b="1" dirty="0">
              <a:solidFill>
                <a:srgbClr val="FF0000"/>
              </a:solidFill>
            </a:endParaRPr>
          </a:p>
          <a:p>
            <a:pPr marL="681038" lvl="3" indent="0">
              <a:buNone/>
            </a:pPr>
            <a:endParaRPr lang="en-US" dirty="0">
              <a:solidFill>
                <a:schemeClr val="tx1"/>
              </a:solidFill>
            </a:endParaRPr>
          </a:p>
          <a:p>
            <a:pPr lvl="3">
              <a:buFont typeface="Arial" panose="020B0604020202020204" pitchFamily="34" charset="0"/>
              <a:buChar char="•"/>
            </a:pPr>
            <a:r>
              <a:rPr lang="en-US" dirty="0">
                <a:solidFill>
                  <a:schemeClr val="tx1"/>
                </a:solidFill>
              </a:rPr>
              <a:t>request opportunities for regular meetings to formulate suggestions and to participate, as appropriate, in decisions about the education of your child. The school is required to respond to any such suggestions as soon as practicably possible.</a:t>
            </a:r>
          </a:p>
          <a:p>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4207471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Title I funds be used for?</a:t>
            </a:r>
          </a:p>
        </p:txBody>
      </p:sp>
      <p:sp>
        <p:nvSpPr>
          <p:cNvPr id="3" name="Content Placeholder 2"/>
          <p:cNvSpPr>
            <a:spLocks noGrp="1"/>
          </p:cNvSpPr>
          <p:nvPr>
            <p:ph idx="1"/>
          </p:nvPr>
        </p:nvSpPr>
        <p:spPr/>
        <p:txBody>
          <a:bodyPr>
            <a:normAutofit/>
          </a:bodyPr>
          <a:lstStyle/>
          <a:p>
            <a:r>
              <a:rPr lang="en-US" dirty="0">
                <a:solidFill>
                  <a:schemeClr val="tx1"/>
                </a:solidFill>
              </a:rPr>
              <a:t>In general, Title I funds may be used for:</a:t>
            </a:r>
          </a:p>
          <a:p>
            <a:pPr lvl="3">
              <a:buFont typeface="Arial" panose="020B0604020202020204" pitchFamily="34" charset="0"/>
              <a:buChar char="•"/>
            </a:pPr>
            <a:r>
              <a:rPr lang="en-US" altLang="en-US" dirty="0">
                <a:solidFill>
                  <a:schemeClr val="tx1"/>
                </a:solidFill>
              </a:rPr>
              <a:t>smaller class sizes,</a:t>
            </a:r>
          </a:p>
          <a:p>
            <a:pPr lvl="3">
              <a:buFont typeface="Arial" panose="020B0604020202020204" pitchFamily="34" charset="0"/>
              <a:buChar char="•"/>
            </a:pPr>
            <a:r>
              <a:rPr lang="en-US" altLang="en-US" dirty="0">
                <a:solidFill>
                  <a:schemeClr val="tx1"/>
                </a:solidFill>
              </a:rPr>
              <a:t>additional teachers and paraprofessionals,</a:t>
            </a:r>
          </a:p>
          <a:p>
            <a:pPr lvl="3">
              <a:buFont typeface="Arial" panose="020B0604020202020204" pitchFamily="34" charset="0"/>
              <a:buChar char="•"/>
            </a:pPr>
            <a:r>
              <a:rPr lang="en-US" altLang="en-US" dirty="0">
                <a:solidFill>
                  <a:schemeClr val="tx1"/>
                </a:solidFill>
              </a:rPr>
              <a:t>additional training for school staff,</a:t>
            </a:r>
          </a:p>
          <a:p>
            <a:pPr lvl="3">
              <a:buFont typeface="Arial" panose="020B0604020202020204" pitchFamily="34" charset="0"/>
              <a:buChar char="•"/>
            </a:pPr>
            <a:r>
              <a:rPr lang="en-US" altLang="en-US" dirty="0">
                <a:solidFill>
                  <a:schemeClr val="tx1"/>
                </a:solidFill>
              </a:rPr>
              <a:t>extra time for instruction (before and/or after school programs),</a:t>
            </a:r>
          </a:p>
          <a:p>
            <a:pPr lvl="3">
              <a:buFont typeface="Arial" panose="020B0604020202020204" pitchFamily="34" charset="0"/>
              <a:buChar char="•"/>
            </a:pPr>
            <a:r>
              <a:rPr lang="en-US" altLang="en-US" dirty="0">
                <a:solidFill>
                  <a:schemeClr val="tx1"/>
                </a:solidFill>
              </a:rPr>
              <a:t>parent and family engagement activities, and/or</a:t>
            </a:r>
          </a:p>
          <a:p>
            <a:pPr lvl="3">
              <a:buFont typeface="Arial" panose="020B0604020202020204" pitchFamily="34" charset="0"/>
              <a:buChar char="•"/>
            </a:pPr>
            <a:r>
              <a:rPr lang="en-US" altLang="en-US" dirty="0">
                <a:solidFill>
                  <a:schemeClr val="tx1"/>
                </a:solidFill>
              </a:rPr>
              <a:t>a variety of supplemental teaching materials, equipment, and technology.</a:t>
            </a:r>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16227463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our school use Title I funds?</a:t>
            </a:r>
          </a:p>
        </p:txBody>
      </p:sp>
      <p:sp>
        <p:nvSpPr>
          <p:cNvPr id="3" name="Content Placeholder 2"/>
          <p:cNvSpPr>
            <a:spLocks noGrp="1"/>
          </p:cNvSpPr>
          <p:nvPr>
            <p:ph idx="1"/>
          </p:nvPr>
        </p:nvSpPr>
        <p:spPr>
          <a:xfrm>
            <a:off x="637309" y="1845734"/>
            <a:ext cx="11166763" cy="4453466"/>
          </a:xfrm>
        </p:spPr>
        <p:txBody>
          <a:bodyPr>
            <a:normAutofit/>
          </a:bodyPr>
          <a:lstStyle/>
          <a:p>
            <a:r>
              <a:rPr lang="en-US" dirty="0">
                <a:solidFill>
                  <a:schemeClr val="tx1"/>
                </a:solidFill>
              </a:rPr>
              <a:t>In</a:t>
            </a:r>
            <a:r>
              <a:rPr lang="en-US" dirty="0"/>
              <a:t> </a:t>
            </a:r>
            <a:r>
              <a:rPr lang="en-US" dirty="0">
                <a:solidFill>
                  <a:schemeClr val="tx1"/>
                </a:solidFill>
              </a:rPr>
              <a:t>2024-2025</a:t>
            </a:r>
            <a:r>
              <a:rPr lang="en-US" dirty="0">
                <a:solidFill>
                  <a:srgbClr val="FF0000"/>
                </a:solidFill>
              </a:rPr>
              <a:t> </a:t>
            </a:r>
            <a:r>
              <a:rPr lang="en-US" dirty="0">
                <a:solidFill>
                  <a:schemeClr val="tx1"/>
                </a:solidFill>
              </a:rPr>
              <a:t>our school was allotted approximately $92,345.00in Title I funding. </a:t>
            </a:r>
          </a:p>
          <a:p>
            <a:r>
              <a:rPr lang="en-US" dirty="0">
                <a:solidFill>
                  <a:schemeClr val="tx1"/>
                </a:solidFill>
              </a:rPr>
              <a:t>We developed a </a:t>
            </a:r>
            <a:r>
              <a:rPr lang="en-US" b="1" dirty="0">
                <a:solidFill>
                  <a:schemeClr val="tx1"/>
                </a:solidFill>
              </a:rPr>
              <a:t>Schoolwide Program</a:t>
            </a:r>
            <a:r>
              <a:rPr lang="en-US" dirty="0">
                <a:solidFill>
                  <a:schemeClr val="tx1"/>
                </a:solidFill>
              </a:rPr>
              <a:t>, which means we plan to spend our funds on the following:</a:t>
            </a:r>
          </a:p>
          <a:p>
            <a:pPr lvl="3">
              <a:buFont typeface="Arial" panose="020B0604020202020204" pitchFamily="34" charset="0"/>
              <a:buChar char="•"/>
            </a:pPr>
            <a:r>
              <a:rPr lang="en-US" dirty="0">
                <a:solidFill>
                  <a:schemeClr val="tx1"/>
                </a:solidFill>
              </a:rPr>
              <a:t>Supplemental staff:</a:t>
            </a:r>
          </a:p>
          <a:p>
            <a:pPr lvl="4">
              <a:buFont typeface="Courier New" panose="02070309020205020404" pitchFamily="49" charset="0"/>
              <a:buChar char="o"/>
            </a:pPr>
            <a:r>
              <a:rPr lang="en-US" dirty="0">
                <a:solidFill>
                  <a:schemeClr val="tx1"/>
                </a:solidFill>
              </a:rPr>
              <a:t>Behavior Specialist</a:t>
            </a:r>
          </a:p>
          <a:p>
            <a:pPr lvl="2"/>
            <a:endParaRPr lang="en-US" dirty="0">
              <a:solidFill>
                <a:schemeClr val="tx1"/>
              </a:solidFill>
            </a:endParaRPr>
          </a:p>
          <a:p>
            <a:pPr lvl="3">
              <a:buFont typeface="Arial" panose="020B0604020202020204" pitchFamily="34" charset="0"/>
              <a:buChar char="•"/>
            </a:pPr>
            <a:r>
              <a:rPr lang="en-US" dirty="0">
                <a:solidFill>
                  <a:schemeClr val="tx1"/>
                </a:solidFill>
              </a:rPr>
              <a:t>Programs/Materials/Supplies:</a:t>
            </a:r>
          </a:p>
          <a:p>
            <a:pPr lvl="4">
              <a:buFont typeface="Courier New" panose="02070309020205020404" pitchFamily="49" charset="0"/>
              <a:buChar char="o"/>
            </a:pPr>
            <a:r>
              <a:rPr lang="en-US" dirty="0">
                <a:solidFill>
                  <a:schemeClr val="tx1"/>
                </a:solidFill>
              </a:rPr>
              <a:t>Instructional resources and technology for students</a:t>
            </a:r>
          </a:p>
          <a:p>
            <a:pPr lvl="2"/>
            <a:endParaRPr lang="en-US" dirty="0"/>
          </a:p>
          <a:p>
            <a:pPr lvl="3">
              <a:buFont typeface="Arial" panose="020B0604020202020204" pitchFamily="34" charset="0"/>
              <a:buChar char="•"/>
            </a:pPr>
            <a:r>
              <a:rPr lang="en-US" dirty="0">
                <a:solidFill>
                  <a:schemeClr val="tx1"/>
                </a:solidFill>
              </a:rPr>
              <a:t>Teacher Professional Development</a:t>
            </a:r>
          </a:p>
          <a:p>
            <a:pPr marL="681038" lvl="3" indent="0">
              <a:buNone/>
            </a:pPr>
            <a:endParaRPr lang="en-US" dirty="0">
              <a:solidFill>
                <a:schemeClr val="tx1"/>
              </a:solidFill>
            </a:endParaRPr>
          </a:p>
          <a:p>
            <a:pPr marL="920750" lvl="4" indent="0">
              <a:buNone/>
            </a:pPr>
            <a:endParaRPr lang="en-US" dirty="0">
              <a:solidFill>
                <a:srgbClr val="FF0000"/>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3038112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SIP?</a:t>
            </a:r>
          </a:p>
        </p:txBody>
      </p:sp>
      <p:sp>
        <p:nvSpPr>
          <p:cNvPr id="3" name="Content Placeholder 2"/>
          <p:cNvSpPr>
            <a:spLocks noGrp="1"/>
          </p:cNvSpPr>
          <p:nvPr>
            <p:ph idx="1"/>
          </p:nvPr>
        </p:nvSpPr>
        <p:spPr/>
        <p:txBody>
          <a:bodyPr>
            <a:normAutofit/>
          </a:bodyPr>
          <a:lstStyle/>
          <a:p>
            <a:r>
              <a:rPr lang="en-US" dirty="0"/>
              <a:t>The SIP is the School Improvement Plan. It includes:</a:t>
            </a:r>
          </a:p>
          <a:p>
            <a:pPr lvl="3">
              <a:buFont typeface="Arial" panose="020B0604020202020204" pitchFamily="34" charset="0"/>
              <a:buChar char="•"/>
            </a:pPr>
            <a:r>
              <a:rPr lang="en-US" dirty="0"/>
              <a:t>the identification of the school planning team and how they will be engaged in the planning process;</a:t>
            </a:r>
          </a:p>
          <a:p>
            <a:pPr lvl="3">
              <a:buFont typeface="Arial" panose="020B0604020202020204" pitchFamily="34" charset="0"/>
              <a:buChar char="•"/>
            </a:pPr>
            <a:r>
              <a:rPr lang="en-US" dirty="0"/>
              <a:t>a needs assessment and summary of academic and non-academic data;</a:t>
            </a:r>
          </a:p>
          <a:p>
            <a:pPr lvl="3">
              <a:buFont typeface="Arial" panose="020B0604020202020204" pitchFamily="34" charset="0"/>
              <a:buChar char="•"/>
            </a:pPr>
            <a:r>
              <a:rPr lang="en-US" dirty="0"/>
              <a:t>prioritized goals, strategies, and action steps to help address the academic and non-academic needs of students;</a:t>
            </a:r>
          </a:p>
          <a:p>
            <a:pPr lvl="3">
              <a:buFont typeface="Arial" panose="020B0604020202020204" pitchFamily="34" charset="0"/>
              <a:buChar char="•"/>
            </a:pPr>
            <a:r>
              <a:rPr lang="en-US" dirty="0"/>
              <a:t>teacher and staff professional development needs; and</a:t>
            </a:r>
          </a:p>
          <a:p>
            <a:pPr lvl="3">
              <a:buFont typeface="Arial" panose="020B0604020202020204" pitchFamily="34" charset="0"/>
              <a:buChar char="•"/>
            </a:pPr>
            <a:r>
              <a:rPr lang="en-US" dirty="0"/>
              <a:t>budgets and the coordination of resources.</a:t>
            </a:r>
          </a:p>
          <a:p>
            <a:r>
              <a:rPr lang="en-US" dirty="0">
                <a:solidFill>
                  <a:schemeClr val="tx1"/>
                </a:solidFill>
              </a:rPr>
              <a:t>The school must include family representatives on our school planning team.</a:t>
            </a:r>
          </a:p>
        </p:txBody>
      </p:sp>
      <p:sp>
        <p:nvSpPr>
          <p:cNvPr id="4" name="Slide Number Placeholder 3"/>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3940274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our schoolwide program goals?</a:t>
            </a:r>
          </a:p>
        </p:txBody>
      </p:sp>
      <p:sp>
        <p:nvSpPr>
          <p:cNvPr id="3" name="Content Placeholder 2"/>
          <p:cNvSpPr>
            <a:spLocks noGrp="1"/>
          </p:cNvSpPr>
          <p:nvPr>
            <p:ph idx="1"/>
          </p:nvPr>
        </p:nvSpPr>
        <p:spPr/>
        <p:txBody>
          <a:bodyPr/>
          <a:lstStyle/>
          <a:p>
            <a:pPr>
              <a:buClrTx/>
            </a:pPr>
            <a:r>
              <a:rPr lang="en-US" dirty="0">
                <a:solidFill>
                  <a:schemeClr val="tx1"/>
                </a:solidFill>
              </a:rPr>
              <a:t>Improve student attendance and discipline … we need YOUR help and support!</a:t>
            </a:r>
          </a:p>
          <a:p>
            <a:pPr>
              <a:buClrTx/>
            </a:pPr>
            <a:r>
              <a:rPr lang="en-US" dirty="0">
                <a:solidFill>
                  <a:schemeClr val="tx1"/>
                </a:solidFill>
              </a:rPr>
              <a:t>Improve student outcomes in ELA, Math, Science, and Social Studies</a:t>
            </a:r>
          </a:p>
          <a:p>
            <a:pPr>
              <a:buClrTx/>
            </a:pPr>
            <a:r>
              <a:rPr lang="en-US" dirty="0">
                <a:solidFill>
                  <a:schemeClr val="tx1"/>
                </a:solidFill>
              </a:rPr>
              <a:t>Create a safe, supportive, healthy learning environment that helps students become well-rounded</a:t>
            </a:r>
          </a:p>
          <a:p>
            <a:pPr>
              <a:buClrTx/>
            </a:pPr>
            <a:r>
              <a:rPr lang="en-US" dirty="0">
                <a:solidFill>
                  <a:schemeClr val="tx1"/>
                </a:solidFill>
              </a:rPr>
              <a:t>Implement restorative discipline practices, “reset rooms,” and more in order to create a safer learning environment</a:t>
            </a:r>
          </a:p>
          <a:p>
            <a:pPr>
              <a:buClrTx/>
            </a:pPr>
            <a:r>
              <a:rPr lang="en-US" dirty="0">
                <a:solidFill>
                  <a:schemeClr val="tx1"/>
                </a:solidFill>
              </a:rPr>
              <a:t>Provide teachers and staff with resources, support, and training year-round to promote effective instruction</a:t>
            </a:r>
          </a:p>
        </p:txBody>
      </p:sp>
      <p:sp>
        <p:nvSpPr>
          <p:cNvPr id="4" name="Slide Number Placeholder 3"/>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1646935380"/>
      </p:ext>
    </p:extLst>
  </p:cSld>
  <p:clrMapOvr>
    <a:masterClrMapping/>
  </p:clrMapOvr>
</p:sld>
</file>

<file path=ppt/theme/theme1.xml><?xml version="1.0" encoding="utf-8"?>
<a:theme xmlns:a="http://schemas.openxmlformats.org/drawingml/2006/main" name="Retrospect">
  <a:themeElements>
    <a:clrScheme name="Custom 2">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0070C0"/>
      </a:hlink>
      <a:folHlink>
        <a:srgbClr val="0070C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AE077BED0483E4583C98AB8E8B49AE4" ma:contentTypeVersion="16" ma:contentTypeDescription="Create a new document." ma:contentTypeScope="" ma:versionID="383c0512e7f2809d781a26ed24e3dac9">
  <xsd:schema xmlns:xsd="http://www.w3.org/2001/XMLSchema" xmlns:xs="http://www.w3.org/2001/XMLSchema" xmlns:p="http://schemas.microsoft.com/office/2006/metadata/properties" xmlns:ns2="8f04f19c-15aa-4e97-9526-ace4138a6c78" xmlns:ns3="94420e4e-36c3-48c7-81e8-c05e503cf53a" targetNamespace="http://schemas.microsoft.com/office/2006/metadata/properties" ma:root="true" ma:fieldsID="4b17c8ac07f971986580979cc665541f" ns2:_="" ns3:_="">
    <xsd:import namespace="8f04f19c-15aa-4e97-9526-ace4138a6c78"/>
    <xsd:import namespace="94420e4e-36c3-48c7-81e8-c05e503cf53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f04f19c-15aa-4e97-9526-ace4138a6c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686eeb93-ab87-4643-9fb0-ebc481b02dc0" ma:termSetId="09814cd3-568e-fe90-9814-8d621ff8fb84" ma:anchorId="fba54fb3-c3e1-fe81-a776-ca4b69148c4d" ma:open="true" ma:isKeyword="false">
      <xsd:complexType>
        <xsd:sequence>
          <xsd:element ref="pc:Terms" minOccurs="0" maxOccurs="1"/>
        </xsd:sequence>
      </xsd:complex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4420e4e-36c3-48c7-81e8-c05e503cf53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ada077f1-f17f-4776-9556-1f384231695f}" ma:internalName="TaxCatchAll" ma:showField="CatchAllData" ma:web="94420e4e-36c3-48c7-81e8-c05e503cf53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4420e4e-36c3-48c7-81e8-c05e503cf53a">
      <UserInfo>
        <DisplayName/>
        <AccountId xsi:nil="true"/>
        <AccountType/>
      </UserInfo>
    </SharedWithUsers>
    <lcf76f155ced4ddcb4097134ff3c332f xmlns="8f04f19c-15aa-4e97-9526-ace4138a6c78">
      <Terms xmlns="http://schemas.microsoft.com/office/infopath/2007/PartnerControls"/>
    </lcf76f155ced4ddcb4097134ff3c332f>
    <TaxCatchAll xmlns="94420e4e-36c3-48c7-81e8-c05e503cf53a" xsi:nil="true"/>
  </documentManagement>
</p:properties>
</file>

<file path=customXml/itemProps1.xml><?xml version="1.0" encoding="utf-8"?>
<ds:datastoreItem xmlns:ds="http://schemas.openxmlformats.org/officeDocument/2006/customXml" ds:itemID="{C2AF5FD7-DC9E-4599-9413-C644A636B172}">
  <ds:schemaRefs>
    <ds:schemaRef ds:uri="http://schemas.microsoft.com/sharepoint/v3/contenttype/forms"/>
  </ds:schemaRefs>
</ds:datastoreItem>
</file>

<file path=customXml/itemProps2.xml><?xml version="1.0" encoding="utf-8"?>
<ds:datastoreItem xmlns:ds="http://schemas.openxmlformats.org/officeDocument/2006/customXml" ds:itemID="{0E248EBC-EFF9-4426-A9B1-9C33864478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f04f19c-15aa-4e97-9526-ace4138a6c78"/>
    <ds:schemaRef ds:uri="94420e4e-36c3-48c7-81e8-c05e503cf53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2A51CA5-B1AB-4116-BE10-14BC1015EDE1}">
  <ds:schemaRefs>
    <ds:schemaRef ds:uri="http://schemas.microsoft.com/office/2006/metadata/properties"/>
    <ds:schemaRef ds:uri="http://schemas.microsoft.com/office/infopath/2007/PartnerControls"/>
    <ds:schemaRef ds:uri="94420e4e-36c3-48c7-81e8-c05e503cf53a"/>
    <ds:schemaRef ds:uri="8f04f19c-15aa-4e97-9526-ace4138a6c78"/>
  </ds:schemaRefs>
</ds:datastoreItem>
</file>

<file path=docProps/app.xml><?xml version="1.0" encoding="utf-8"?>
<Properties xmlns="http://schemas.openxmlformats.org/officeDocument/2006/extended-properties" xmlns:vt="http://schemas.openxmlformats.org/officeDocument/2006/docPropsVTypes">
  <Template>Retrospect</Template>
  <TotalTime>5894</TotalTime>
  <Words>1940</Words>
  <Application>Microsoft Office PowerPoint</Application>
  <PresentationFormat>Widescreen</PresentationFormat>
  <Paragraphs>196</Paragraphs>
  <Slides>23</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Courier New</vt:lpstr>
      <vt:lpstr>Georgia</vt:lpstr>
      <vt:lpstr>Wingdings</vt:lpstr>
      <vt:lpstr>Retrospect</vt:lpstr>
      <vt:lpstr>2024-2025  Annual Title I &amp; Family Engagement Meeting</vt:lpstr>
      <vt:lpstr>Why are we here?</vt:lpstr>
      <vt:lpstr>What will I learn?</vt:lpstr>
      <vt:lpstr>What is a Title I school?</vt:lpstr>
      <vt:lpstr>What are my rights?</vt:lpstr>
      <vt:lpstr>What can Title I funds be used for?</vt:lpstr>
      <vt:lpstr>How does our school use Title I funds?</vt:lpstr>
      <vt:lpstr>What is the SIP?</vt:lpstr>
      <vt:lpstr>What are our schoolwide program goals?</vt:lpstr>
      <vt:lpstr>How is parent and family engagement funded?</vt:lpstr>
      <vt:lpstr>How is parent and family engagement funded?</vt:lpstr>
      <vt:lpstr>What is a Parent and Family Engagement Policy?</vt:lpstr>
      <vt:lpstr>What is a Parent and Family Engagement Policy?</vt:lpstr>
      <vt:lpstr>What is a School-Parent Compact?</vt:lpstr>
      <vt:lpstr>What is a School-Parent Compact?</vt:lpstr>
      <vt:lpstr>What curriculum does our school use?</vt:lpstr>
      <vt:lpstr>What tests will my child be taking?</vt:lpstr>
      <vt:lpstr>How can I be involved?</vt:lpstr>
      <vt:lpstr>How can I be involved?</vt:lpstr>
      <vt:lpstr>Who can I contact for help?</vt:lpstr>
      <vt:lpstr>What is parent and family engagement?</vt:lpstr>
      <vt:lpstr>What is parent and family engagement?</vt:lpstr>
      <vt:lpstr>PowerPoint Presentation</vt:lpstr>
    </vt:vector>
  </TitlesOfParts>
  <Company>State of Tennessee Dept.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[INSERT SCHOOL YEAR] Annual Title I &amp; Family Engagement Meeting</dc:title>
  <dc:creator>Brinn Obermiller</dc:creator>
  <cp:lastModifiedBy>LISA E CHALMERS</cp:lastModifiedBy>
  <cp:revision>126</cp:revision>
  <dcterms:created xsi:type="dcterms:W3CDTF">2018-01-17T16:59:30Z</dcterms:created>
  <dcterms:modified xsi:type="dcterms:W3CDTF">2025-01-30T20:37:34Z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0x0101006AE077BED0483E4583C98AB8E8B49AE4</vt:lpwstr>
  </property>
  <property fmtid="{D5CDD505-2E9C-101B-9397-08002B2CF9AE}" pid="3" name="Order">
    <vt:r8>3600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SharedWithUsers">
    <vt:lpwstr>62;#TIERNEY Y ARMOUR</vt:lpwstr>
  </property>
</Properties>
</file>