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8" r:id="rId3"/>
    <p:sldId id="259" r:id="rId4"/>
    <p:sldId id="260" r:id="rId5"/>
    <p:sldId id="261" r:id="rId6"/>
    <p:sldId id="262" r:id="rId7"/>
    <p:sldId id="263" r:id="rId8"/>
    <p:sldId id="264" r:id="rId9"/>
    <p:sldId id="265" r:id="rId10"/>
    <p:sldId id="266" r:id="rId11"/>
  </p:sldIdLst>
  <p:sldSz cx="10058400" cy="7772400"/>
  <p:notesSz cx="6858000" cy="9144000"/>
  <p:embeddedFontLst>
    <p:embeddedFont>
      <p:font typeface="Calistoga" pitchFamily="2" charset="77"/>
      <p:regular r:id="rId13"/>
    </p:embeddedFont>
    <p:embeddedFont>
      <p:font typeface="Unna" panose="02040503070705020203" pitchFamily="18" charset="77"/>
      <p:regular r:id="rId14"/>
      <p:bold r:id="rId15"/>
      <p:italic r:id="rId16"/>
      <p:boldItalic r:id="rId17"/>
    </p:embeddedFont>
    <p:embeddedFont>
      <p:font typeface="Vidaloka" panose="02000504000000020004" pitchFamily="2"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p:cViewPr varScale="1">
        <p:scale>
          <a:sx n="95" d="100"/>
          <a:sy n="95" d="100"/>
        </p:scale>
        <p:origin x="1848" y="176"/>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84" y="685800"/>
            <a:ext cx="4437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d33557b6b_0_42: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3d33557b6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286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48dd60048_0_14:notes"/>
          <p:cNvSpPr>
            <a:spLocks noGrp="1" noRot="1" noChangeAspect="1"/>
          </p:cNvSpPr>
          <p:nvPr>
            <p:ph type="sldImg" idx="2"/>
          </p:nvPr>
        </p:nvSpPr>
        <p:spPr>
          <a:xfrm>
            <a:off x="1210584" y="685800"/>
            <a:ext cx="4437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748dd6004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d33557b6b_0_9:notes"/>
          <p:cNvSpPr>
            <a:spLocks noGrp="1" noRot="1" noChangeAspect="1"/>
          </p:cNvSpPr>
          <p:nvPr>
            <p:ph type="sldImg" idx="2"/>
          </p:nvPr>
        </p:nvSpPr>
        <p:spPr>
          <a:xfrm>
            <a:off x="1210584" y="685800"/>
            <a:ext cx="4437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d33557b6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d33557b6b_0_30:notes"/>
          <p:cNvSpPr>
            <a:spLocks noGrp="1" noRot="1" noChangeAspect="1"/>
          </p:cNvSpPr>
          <p:nvPr>
            <p:ph type="sldImg" idx="2"/>
          </p:nvPr>
        </p:nvSpPr>
        <p:spPr>
          <a:xfrm>
            <a:off x="1210584" y="685800"/>
            <a:ext cx="4437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d33557b6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d33557b6b_0_42:notes"/>
          <p:cNvSpPr>
            <a:spLocks noGrp="1" noRot="1" noChangeAspect="1"/>
          </p:cNvSpPr>
          <p:nvPr>
            <p:ph type="sldImg" idx="2"/>
          </p:nvPr>
        </p:nvSpPr>
        <p:spPr>
          <a:xfrm>
            <a:off x="1210584" y="685800"/>
            <a:ext cx="4437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3d33557b6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224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2748dd60048_0_1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2748dd6004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5415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3d33557b6b_0_9: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3d33557b6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450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d33557b6b_0_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d33557b6b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898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900" cy="31017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42870" y="4282678"/>
            <a:ext cx="9372900" cy="1197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900" cy="2967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42870" y="4763362"/>
            <a:ext cx="9372900" cy="1965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900" cy="127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900" cy="865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42870" y="1741518"/>
            <a:ext cx="9372900" cy="516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900" cy="865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900" cy="865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400" cy="6181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433450" y="1094158"/>
            <a:ext cx="4221000" cy="5583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900" cy="865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42870" y="1741518"/>
            <a:ext cx="9372900" cy="516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93750" y="256700"/>
            <a:ext cx="85929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stoga"/>
                <a:ea typeface="Calistoga"/>
                <a:cs typeface="Calistoga"/>
                <a:sym typeface="Calistoga"/>
              </a:rPr>
              <a:t>Guided Notes SS Week 1 8/11-8/15</a:t>
            </a:r>
            <a:r>
              <a:rPr lang="en" dirty="0"/>
              <a:t>			</a:t>
            </a:r>
            <a:r>
              <a:rPr lang="en" dirty="0">
                <a:latin typeface="Unna"/>
                <a:ea typeface="Unna"/>
                <a:cs typeface="Unna"/>
                <a:sym typeface="Unna"/>
              </a:rPr>
              <a:t>Name:________________      Section #________</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Ch. 1 “The French and Indian War”</a:t>
            </a: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p:txBody>
      </p:sp>
      <p:sp>
        <p:nvSpPr>
          <p:cNvPr id="55" name="Google Shape;55;p13"/>
          <p:cNvSpPr/>
          <p:nvPr/>
        </p:nvSpPr>
        <p:spPr>
          <a:xfrm>
            <a:off x="195375" y="1047375"/>
            <a:ext cx="5156700" cy="249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b="1">
                <a:latin typeface="Unna"/>
                <a:ea typeface="Unna"/>
                <a:cs typeface="Unna"/>
                <a:sym typeface="Unna"/>
              </a:rPr>
              <a:t>1600s:</a:t>
            </a:r>
            <a:endParaRPr sz="1700" b="1">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A ____________ is a person who travels to a new country to claim it as their own. </a:t>
            </a:r>
            <a:endParaRPr sz="1700">
              <a:latin typeface="Unna"/>
              <a:ea typeface="Unna"/>
              <a:cs typeface="Unna"/>
              <a:sym typeface="Unna"/>
            </a:endParaRPr>
          </a:p>
          <a:p>
            <a:pPr marL="0" lvl="0" indent="0" algn="l" rtl="0">
              <a:spcBef>
                <a:spcPts val="0"/>
              </a:spcBef>
              <a:spcAft>
                <a:spcPts val="0"/>
              </a:spcAft>
              <a:buNone/>
            </a:pPr>
            <a:endParaRPr sz="1700" b="1">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Many __________ traveled from ___________ to _________ ______________. </a:t>
            </a:r>
            <a:endParaRPr sz="1700">
              <a:latin typeface="Unna"/>
              <a:ea typeface="Unna"/>
              <a:cs typeface="Unna"/>
              <a:sym typeface="Unna"/>
            </a:endParaRPr>
          </a:p>
        </p:txBody>
      </p:sp>
      <p:sp>
        <p:nvSpPr>
          <p:cNvPr id="56" name="Google Shape;56;p13"/>
          <p:cNvSpPr txBox="1"/>
          <p:nvPr/>
        </p:nvSpPr>
        <p:spPr>
          <a:xfrm>
            <a:off x="704975" y="2901550"/>
            <a:ext cx="3565500" cy="40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Unna"/>
                <a:ea typeface="Unna"/>
                <a:cs typeface="Unna"/>
                <a:sym typeface="Unna"/>
              </a:rPr>
              <a:t>colonists	North America	Europe</a:t>
            </a:r>
            <a:endParaRPr>
              <a:latin typeface="Unna"/>
              <a:ea typeface="Unna"/>
              <a:cs typeface="Unna"/>
              <a:sym typeface="Unna"/>
            </a:endParaRPr>
          </a:p>
        </p:txBody>
      </p:sp>
      <p:sp>
        <p:nvSpPr>
          <p:cNvPr id="57" name="Google Shape;57;p13"/>
          <p:cNvSpPr txBox="1"/>
          <p:nvPr/>
        </p:nvSpPr>
        <p:spPr>
          <a:xfrm>
            <a:off x="8158400" y="7298125"/>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n" sz="1600">
                <a:latin typeface="Calistoga"/>
                <a:ea typeface="Calistoga"/>
                <a:cs typeface="Calistoga"/>
                <a:sym typeface="Calistoga"/>
              </a:rPr>
              <a:t>MONDAY pg 1</a:t>
            </a:r>
            <a:endParaRPr sz="1600">
              <a:latin typeface="Calistoga"/>
              <a:ea typeface="Calistoga"/>
              <a:cs typeface="Calistoga"/>
              <a:sym typeface="Calistoga"/>
            </a:endParaRPr>
          </a:p>
        </p:txBody>
      </p:sp>
      <p:sp>
        <p:nvSpPr>
          <p:cNvPr id="58" name="Google Shape;58;p13"/>
          <p:cNvSpPr/>
          <p:nvPr/>
        </p:nvSpPr>
        <p:spPr>
          <a:xfrm>
            <a:off x="5029200" y="1414375"/>
            <a:ext cx="4833600" cy="5310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POV: Native Americans</a:t>
            </a:r>
            <a:endParaRPr b="1">
              <a:latin typeface="Unna"/>
              <a:ea typeface="Unna"/>
              <a:cs typeface="Unna"/>
              <a:sym typeface="Unna"/>
            </a:endParaRPr>
          </a:p>
        </p:txBody>
      </p:sp>
      <p:pic>
        <p:nvPicPr>
          <p:cNvPr id="59" name="Google Shape;59;p13"/>
          <p:cNvPicPr preferRelativeResize="0"/>
          <p:nvPr/>
        </p:nvPicPr>
        <p:blipFill>
          <a:blip r:embed="rId3">
            <a:alphaModFix/>
          </a:blip>
          <a:stretch>
            <a:fillRect/>
          </a:stretch>
        </p:blipFill>
        <p:spPr>
          <a:xfrm>
            <a:off x="7210423" y="1518800"/>
            <a:ext cx="471151" cy="760351"/>
          </a:xfrm>
          <a:prstGeom prst="rect">
            <a:avLst/>
          </a:prstGeom>
          <a:noFill/>
          <a:ln>
            <a:noFill/>
          </a:ln>
        </p:spPr>
      </p:pic>
      <p:sp>
        <p:nvSpPr>
          <p:cNvPr id="60" name="Google Shape;60;p13"/>
          <p:cNvSpPr txBox="1"/>
          <p:nvPr/>
        </p:nvSpPr>
        <p:spPr>
          <a:xfrm>
            <a:off x="5416750" y="2464600"/>
            <a:ext cx="4042800" cy="438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Unna"/>
                <a:ea typeface="Unna"/>
                <a:cs typeface="Unna"/>
                <a:sym typeface="Unna"/>
              </a:rPr>
              <a:t>Write about how the Native Americans must have felt when the colonists were attempting to convert them to Christianity and taking their land and resources. Which emotion word fits best? You can choose two or your own word.</a:t>
            </a:r>
            <a:endParaRPr sz="1300">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The Native Americans probably felt ____________ and __________________ because </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the colonists were 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_______________________________________________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If I were Native American, I would feel _______________________________________________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_______________________________________________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_______________________________________________ </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endParaRPr sz="1300">
              <a:solidFill>
                <a:schemeClr val="dk1"/>
              </a:solidFill>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annoyed 	discouraged	    furious	overjoyed</a:t>
            </a:r>
            <a:endParaRPr sz="1300">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devastated	betrayed	hopeful</a:t>
            </a:r>
            <a:endParaRPr sz="1300">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devastated	proud	</a:t>
            </a:r>
            <a:endParaRPr sz="1300">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indifferent</a:t>
            </a:r>
            <a:endParaRPr sz="1300">
              <a:latin typeface="Unna"/>
              <a:ea typeface="Unna"/>
              <a:cs typeface="Unna"/>
              <a:sym typeface="Unna"/>
            </a:endParaRPr>
          </a:p>
          <a:p>
            <a:pPr marL="0" lvl="0" indent="0" algn="ctr" rtl="0">
              <a:spcBef>
                <a:spcPts val="0"/>
              </a:spcBef>
              <a:spcAft>
                <a:spcPts val="0"/>
              </a:spcAft>
              <a:buNone/>
            </a:pPr>
            <a:endParaRPr sz="1300">
              <a:latin typeface="Unna"/>
              <a:ea typeface="Unna"/>
              <a:cs typeface="Unna"/>
              <a:sym typeface="Unna"/>
            </a:endParaRPr>
          </a:p>
          <a:p>
            <a:pPr marL="0" lvl="0" indent="0" algn="ctr" rtl="0">
              <a:spcBef>
                <a:spcPts val="0"/>
              </a:spcBef>
              <a:spcAft>
                <a:spcPts val="0"/>
              </a:spcAft>
              <a:buNone/>
            </a:pPr>
            <a:endParaRPr sz="1300">
              <a:latin typeface="Unna"/>
              <a:ea typeface="Unna"/>
              <a:cs typeface="Unna"/>
              <a:sym typeface="Unna"/>
            </a:endParaRPr>
          </a:p>
        </p:txBody>
      </p:sp>
      <p:pic>
        <p:nvPicPr>
          <p:cNvPr id="61" name="Google Shape;61;p13"/>
          <p:cNvPicPr preferRelativeResize="0"/>
          <p:nvPr/>
        </p:nvPicPr>
        <p:blipFill>
          <a:blip r:embed="rId4">
            <a:alphaModFix/>
          </a:blip>
          <a:stretch>
            <a:fillRect/>
          </a:stretch>
        </p:blipFill>
        <p:spPr>
          <a:xfrm>
            <a:off x="4421274" y="2425650"/>
            <a:ext cx="654000" cy="1112625"/>
          </a:xfrm>
          <a:prstGeom prst="rect">
            <a:avLst/>
          </a:prstGeom>
          <a:noFill/>
          <a:ln>
            <a:noFill/>
          </a:ln>
        </p:spPr>
      </p:pic>
      <p:sp>
        <p:nvSpPr>
          <p:cNvPr id="62" name="Google Shape;62;p13"/>
          <p:cNvSpPr/>
          <p:nvPr/>
        </p:nvSpPr>
        <p:spPr>
          <a:xfrm>
            <a:off x="323800" y="4419025"/>
            <a:ext cx="4639500" cy="287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Unna"/>
                <a:ea typeface="Unna"/>
                <a:cs typeface="Unna"/>
                <a:sym typeface="Unna"/>
              </a:rPr>
              <a:t>Colonists Cause Conflict:</a:t>
            </a:r>
            <a:endParaRPr sz="1500" b="1">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Three ways the colonists had a negative effect on the Native Americans:</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The colonists did ________________________.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They also did___________________________.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Finally, they____________________________.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How did the colonists view the Native Americans? Was this right or accurate? </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Colonists saw Native Americans as _______________________________________________This was (right/wrong) because________________________________________</a:t>
            </a:r>
            <a:endParaRPr sz="1500">
              <a:latin typeface="Unna"/>
              <a:ea typeface="Unna"/>
              <a:cs typeface="Unna"/>
              <a:sym typeface="Un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144350" y="350700"/>
            <a:ext cx="4639500" cy="2867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latin typeface="Unna"/>
                <a:ea typeface="Unna"/>
                <a:cs typeface="Unna"/>
                <a:sym typeface="Unna"/>
              </a:rPr>
              <a:t>The War Ends (1763)</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How many years did the French and Indian War go on? 9 years</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Who surrendered? French</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Which 3 countries signed the treaty to end the war?</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Spain</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England</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France</a:t>
            </a:r>
            <a:endParaRPr sz="1700" dirty="0">
              <a:latin typeface="Unna"/>
              <a:ea typeface="Unna"/>
              <a:cs typeface="Unna"/>
              <a:sym typeface="Unna"/>
            </a:endParaRPr>
          </a:p>
        </p:txBody>
      </p:sp>
      <p:sp>
        <p:nvSpPr>
          <p:cNvPr id="118" name="Google Shape;118;p18"/>
          <p:cNvSpPr txBox="1"/>
          <p:nvPr/>
        </p:nvSpPr>
        <p:spPr>
          <a:xfrm>
            <a:off x="8325050" y="7084875"/>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Calistoga"/>
                <a:ea typeface="Calistoga"/>
                <a:cs typeface="Calistoga"/>
                <a:sym typeface="Calistoga"/>
              </a:rPr>
              <a:t>THURSDAY </a:t>
            </a:r>
            <a:endParaRPr sz="1600">
              <a:latin typeface="Calistoga"/>
              <a:ea typeface="Calistoga"/>
              <a:cs typeface="Calistoga"/>
              <a:sym typeface="Calistoga"/>
            </a:endParaRPr>
          </a:p>
        </p:txBody>
      </p:sp>
      <p:sp>
        <p:nvSpPr>
          <p:cNvPr id="119" name="Google Shape;119;p18"/>
          <p:cNvSpPr/>
          <p:nvPr/>
        </p:nvSpPr>
        <p:spPr>
          <a:xfrm>
            <a:off x="5934775" y="190725"/>
            <a:ext cx="3554700" cy="5453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Unna"/>
                <a:ea typeface="Unna"/>
                <a:cs typeface="Unna"/>
                <a:sym typeface="Unna"/>
              </a:rPr>
              <a:t>Dividing the Land</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What did the colonists do immediately after the French surrender?</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Moved into the Ohio Valley</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How did this make the Native Americans feel? They </a:t>
            </a:r>
            <a:r>
              <a:rPr lang="en-US" dirty="0">
                <a:latin typeface="Unna"/>
                <a:ea typeface="Unna"/>
                <a:cs typeface="Unna"/>
                <a:sym typeface="Unna"/>
              </a:rPr>
              <a:t>were angry.</a:t>
            </a:r>
            <a:endParaRPr dirty="0">
              <a:latin typeface="Unna"/>
              <a:ea typeface="Unna"/>
              <a:cs typeface="Unna"/>
              <a:sym typeface="Unna"/>
            </a:endParaRPr>
          </a:p>
          <a:p>
            <a:pPr marL="0" lvl="0" indent="0" algn="l" rtl="0">
              <a:spcBef>
                <a:spcPts val="0"/>
              </a:spcBef>
              <a:spcAft>
                <a:spcPts val="0"/>
              </a:spcAft>
              <a:buNone/>
            </a:pPr>
            <a:r>
              <a:rPr lang="en" i="1" dirty="0">
                <a:latin typeface="Unna"/>
                <a:ea typeface="Unna"/>
                <a:cs typeface="Unna"/>
                <a:sym typeface="Unna"/>
              </a:rPr>
              <a:t>Pontiac’s Rebellion</a:t>
            </a:r>
            <a:endParaRPr i="1"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Who organized an attack on British forts and settlements? Pontiac</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What did this force the British to realize?</a:t>
            </a:r>
            <a:br>
              <a:rPr lang="en" dirty="0">
                <a:latin typeface="Unna"/>
                <a:ea typeface="Unna"/>
                <a:cs typeface="Unna"/>
                <a:sym typeface="Unna"/>
              </a:rPr>
            </a:br>
            <a:r>
              <a:rPr lang="en" dirty="0">
                <a:latin typeface="Unna"/>
                <a:ea typeface="Unna"/>
                <a:cs typeface="Unna"/>
                <a:sym typeface="Unna"/>
              </a:rPr>
              <a:t>They had to make peace with Native Americans</a:t>
            </a:r>
            <a:endParaRPr dirty="0">
              <a:latin typeface="Unna"/>
              <a:ea typeface="Unna"/>
              <a:cs typeface="Unna"/>
              <a:sym typeface="Unna"/>
            </a:endParaRPr>
          </a:p>
          <a:p>
            <a:pPr marL="0" lvl="0" indent="0" algn="l" rtl="0">
              <a:spcBef>
                <a:spcPts val="0"/>
              </a:spcBef>
              <a:spcAft>
                <a:spcPts val="0"/>
              </a:spcAft>
              <a:buNone/>
            </a:pPr>
            <a:r>
              <a:rPr lang="en" i="1" dirty="0">
                <a:latin typeface="Unna"/>
                <a:ea typeface="Unna"/>
                <a:cs typeface="Unna"/>
                <a:sym typeface="Unna"/>
              </a:rPr>
              <a:t>Proclamation of 1763</a:t>
            </a:r>
            <a:endParaRPr i="1"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What was King George’s solution to the conflict between colonists and Native Americans?</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He drew the Proclamation Line on the map and told colonists not to move past the Appalachian Mountains.</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How did  this make the colonists feel?</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They were angry</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Did they listen to the Proclamation?</a:t>
            </a:r>
            <a:endParaRPr dirty="0">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No</a:t>
            </a:r>
            <a:endParaRPr dirty="0">
              <a:latin typeface="Unna"/>
              <a:ea typeface="Unna"/>
              <a:cs typeface="Unna"/>
              <a:sym typeface="Unna"/>
            </a:endParaRPr>
          </a:p>
        </p:txBody>
      </p:sp>
      <p:sp>
        <p:nvSpPr>
          <p:cNvPr id="120" name="Google Shape;120;p18"/>
          <p:cNvSpPr/>
          <p:nvPr/>
        </p:nvSpPr>
        <p:spPr>
          <a:xfrm>
            <a:off x="144350" y="3427300"/>
            <a:ext cx="5153400" cy="144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Native Americans:</a:t>
            </a:r>
            <a:endParaRPr b="1">
              <a:latin typeface="Unna"/>
              <a:ea typeface="Unna"/>
              <a:cs typeface="Unna"/>
              <a:sym typeface="Unna"/>
            </a:endParaRPr>
          </a:p>
          <a:p>
            <a:pPr marL="0" lvl="0" indent="0" algn="ctr" rtl="0">
              <a:spcBef>
                <a:spcPts val="0"/>
              </a:spcBef>
              <a:spcAft>
                <a:spcPts val="0"/>
              </a:spcAft>
              <a:buNone/>
            </a:pPr>
            <a:r>
              <a:rPr lang="en">
                <a:latin typeface="Unna"/>
                <a:ea typeface="Unna"/>
                <a:cs typeface="Unna"/>
                <a:sym typeface="Unna"/>
              </a:rPr>
              <a:t>Write about how Native Americans must have felt when they were excluded from the treaty, although they fought on both sides:</a:t>
            </a:r>
            <a:br>
              <a:rPr lang="en">
                <a:latin typeface="Unna"/>
                <a:ea typeface="Unna"/>
                <a:cs typeface="Unna"/>
                <a:sym typeface="Unna"/>
              </a:rPr>
            </a:br>
            <a:r>
              <a:rPr lang="en">
                <a:latin typeface="Unna"/>
                <a:ea typeface="Unna"/>
                <a:cs typeface="Unna"/>
                <a:sym typeface="Unna"/>
              </a:rPr>
              <a:t>______________________________________________________________________________________________________________</a:t>
            </a:r>
            <a:endParaRPr>
              <a:latin typeface="Unna"/>
              <a:ea typeface="Unna"/>
              <a:cs typeface="Unna"/>
              <a:sym typeface="Unna"/>
            </a:endParaRPr>
          </a:p>
        </p:txBody>
      </p:sp>
      <p:sp>
        <p:nvSpPr>
          <p:cNvPr id="121" name="Google Shape;121;p18"/>
          <p:cNvSpPr/>
          <p:nvPr/>
        </p:nvSpPr>
        <p:spPr>
          <a:xfrm>
            <a:off x="1464250" y="1925375"/>
            <a:ext cx="3027300" cy="1054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Unna"/>
                <a:ea typeface="Unna"/>
                <a:cs typeface="Unna"/>
                <a:sym typeface="Unna"/>
              </a:rPr>
              <a:t>Who was not invited to the peace treaty gathering?</a:t>
            </a:r>
            <a:endParaRPr dirty="0">
              <a:latin typeface="Unna"/>
              <a:ea typeface="Unna"/>
              <a:cs typeface="Unna"/>
              <a:sym typeface="Unna"/>
            </a:endParaRPr>
          </a:p>
          <a:p>
            <a:pPr marL="0" lvl="0" indent="0" algn="ctr" rtl="0">
              <a:spcBef>
                <a:spcPts val="0"/>
              </a:spcBef>
              <a:spcAft>
                <a:spcPts val="0"/>
              </a:spcAft>
              <a:buNone/>
            </a:pPr>
            <a:r>
              <a:rPr lang="en" dirty="0">
                <a:latin typeface="Unna"/>
                <a:ea typeface="Unna"/>
                <a:cs typeface="Unna"/>
                <a:sym typeface="Unna"/>
              </a:rPr>
              <a:t>Native Americans</a:t>
            </a:r>
            <a:endParaRPr dirty="0">
              <a:latin typeface="Unna"/>
              <a:ea typeface="Unna"/>
              <a:cs typeface="Unna"/>
              <a:sym typeface="Unna"/>
            </a:endParaRPr>
          </a:p>
        </p:txBody>
      </p:sp>
      <p:sp>
        <p:nvSpPr>
          <p:cNvPr id="122" name="Google Shape;122;p18"/>
          <p:cNvSpPr/>
          <p:nvPr/>
        </p:nvSpPr>
        <p:spPr>
          <a:xfrm>
            <a:off x="144350" y="6765150"/>
            <a:ext cx="1020600" cy="816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4008600" y="5077100"/>
            <a:ext cx="1020600" cy="816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986425" y="5644575"/>
            <a:ext cx="3435600" cy="14403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Unna"/>
                <a:ea typeface="Unna"/>
                <a:cs typeface="Unna"/>
                <a:sym typeface="Unna"/>
              </a:rPr>
              <a:t>Content Connections</a:t>
            </a:r>
            <a:endParaRPr>
              <a:latin typeface="Unna"/>
              <a:ea typeface="Unna"/>
              <a:cs typeface="Unna"/>
              <a:sym typeface="Unna"/>
            </a:endParaRPr>
          </a:p>
          <a:p>
            <a:pPr marL="0" lvl="0" indent="0" algn="ctr" rtl="0">
              <a:spcBef>
                <a:spcPts val="0"/>
              </a:spcBef>
              <a:spcAft>
                <a:spcPts val="0"/>
              </a:spcAft>
              <a:buNone/>
            </a:pPr>
            <a:r>
              <a:rPr lang="en">
                <a:latin typeface="Unna"/>
                <a:ea typeface="Unna"/>
                <a:cs typeface="Unna"/>
                <a:sym typeface="Unna"/>
              </a:rPr>
              <a:t>____________________________________________________________________________________________________________________________</a:t>
            </a:r>
            <a:endParaRPr>
              <a:latin typeface="Unna"/>
              <a:ea typeface="Unna"/>
              <a:cs typeface="Unna"/>
              <a:sym typeface="Unna"/>
            </a:endParaRPr>
          </a:p>
        </p:txBody>
      </p:sp>
      <p:sp>
        <p:nvSpPr>
          <p:cNvPr id="125" name="Google Shape;125;p18"/>
          <p:cNvSpPr txBox="1"/>
          <p:nvPr/>
        </p:nvSpPr>
        <p:spPr>
          <a:xfrm>
            <a:off x="5297750" y="5752125"/>
            <a:ext cx="3027300" cy="8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Unna"/>
                <a:ea typeface="Unna"/>
                <a:cs typeface="Unna"/>
                <a:sym typeface="Unna"/>
              </a:rPr>
              <a:t>Choose two of the following terms that have </a:t>
            </a:r>
            <a:endParaRPr sz="1100">
              <a:latin typeface="Unna"/>
              <a:ea typeface="Unna"/>
              <a:cs typeface="Unna"/>
              <a:sym typeface="Unna"/>
            </a:endParaRPr>
          </a:p>
          <a:p>
            <a:pPr marL="0" lvl="0" indent="0" algn="l" rtl="0">
              <a:spcBef>
                <a:spcPts val="0"/>
              </a:spcBef>
              <a:spcAft>
                <a:spcPts val="0"/>
              </a:spcAft>
              <a:buNone/>
            </a:pPr>
            <a:r>
              <a:rPr lang="en" sz="1100">
                <a:latin typeface="Unna"/>
                <a:ea typeface="Unna"/>
                <a:cs typeface="Unna"/>
                <a:sym typeface="Unna"/>
              </a:rPr>
              <a:t>something in common. Write one in each bubble,</a:t>
            </a:r>
            <a:endParaRPr sz="1100">
              <a:latin typeface="Unna"/>
              <a:ea typeface="Unna"/>
              <a:cs typeface="Unna"/>
              <a:sym typeface="Unna"/>
            </a:endParaRPr>
          </a:p>
          <a:p>
            <a:pPr marL="0" lvl="0" indent="0" algn="l" rtl="0">
              <a:spcBef>
                <a:spcPts val="0"/>
              </a:spcBef>
              <a:spcAft>
                <a:spcPts val="0"/>
              </a:spcAft>
              <a:buNone/>
            </a:pPr>
            <a:r>
              <a:rPr lang="en" sz="1100">
                <a:latin typeface="Unna"/>
                <a:ea typeface="Unna"/>
                <a:cs typeface="Unna"/>
                <a:sym typeface="Unna"/>
              </a:rPr>
              <a:t>then write two sentences describing how they </a:t>
            </a:r>
            <a:endParaRPr sz="1100">
              <a:latin typeface="Unna"/>
              <a:ea typeface="Unna"/>
              <a:cs typeface="Unna"/>
              <a:sym typeface="Unna"/>
            </a:endParaRPr>
          </a:p>
          <a:p>
            <a:pPr marL="0" lvl="0" indent="0" algn="l" rtl="0">
              <a:spcBef>
                <a:spcPts val="0"/>
              </a:spcBef>
              <a:spcAft>
                <a:spcPts val="0"/>
              </a:spcAft>
              <a:buNone/>
            </a:pPr>
            <a:r>
              <a:rPr lang="en" sz="1100">
                <a:latin typeface="Unna"/>
                <a:ea typeface="Unna"/>
                <a:cs typeface="Unna"/>
                <a:sym typeface="Unna"/>
              </a:rPr>
              <a:t>are connected.</a:t>
            </a:r>
            <a:endParaRPr sz="1100">
              <a:latin typeface="Unna"/>
              <a:ea typeface="Unna"/>
              <a:cs typeface="Unna"/>
              <a:sym typeface="Unna"/>
            </a:endParaRPr>
          </a:p>
        </p:txBody>
      </p:sp>
      <p:sp>
        <p:nvSpPr>
          <p:cNvPr id="126" name="Google Shape;126;p18"/>
          <p:cNvSpPr txBox="1"/>
          <p:nvPr/>
        </p:nvSpPr>
        <p:spPr>
          <a:xfrm>
            <a:off x="4783850" y="6721725"/>
            <a:ext cx="3397200" cy="74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latin typeface="Unna"/>
                <a:ea typeface="Unna"/>
                <a:cs typeface="Unna"/>
                <a:sym typeface="Unna"/>
              </a:rPr>
              <a:t>Albany Plan	Benjamin Franklin	Fort Loudoun	</a:t>
            </a:r>
            <a:endParaRPr sz="1100" b="1">
              <a:latin typeface="Unna"/>
              <a:ea typeface="Unna"/>
              <a:cs typeface="Unna"/>
              <a:sym typeface="Unna"/>
            </a:endParaRPr>
          </a:p>
          <a:p>
            <a:pPr marL="0" lvl="0" indent="0" algn="l" rtl="0">
              <a:lnSpc>
                <a:spcPct val="115000"/>
              </a:lnSpc>
              <a:spcBef>
                <a:spcPts val="0"/>
              </a:spcBef>
              <a:spcAft>
                <a:spcPts val="0"/>
              </a:spcAft>
              <a:buNone/>
            </a:pPr>
            <a:r>
              <a:rPr lang="en" sz="1100" b="1">
                <a:latin typeface="Unna"/>
                <a:ea typeface="Unna"/>
                <a:cs typeface="Unna"/>
                <a:sym typeface="Unna"/>
              </a:rPr>
              <a:t>French and Indian War	George Washington	</a:t>
            </a:r>
            <a:endParaRPr sz="1100" b="1">
              <a:latin typeface="Unna"/>
              <a:ea typeface="Unna"/>
              <a:cs typeface="Unna"/>
              <a:sym typeface="Unna"/>
            </a:endParaRPr>
          </a:p>
          <a:p>
            <a:pPr marL="0" lvl="0" indent="0" algn="l" rtl="0">
              <a:lnSpc>
                <a:spcPct val="115000"/>
              </a:lnSpc>
              <a:spcBef>
                <a:spcPts val="0"/>
              </a:spcBef>
              <a:spcAft>
                <a:spcPts val="0"/>
              </a:spcAft>
              <a:buNone/>
            </a:pPr>
            <a:r>
              <a:rPr lang="en" sz="1100" b="1">
                <a:latin typeface="Unna"/>
                <a:ea typeface="Unna"/>
                <a:cs typeface="Unna"/>
                <a:sym typeface="Unna"/>
              </a:rPr>
              <a:t>King Philip’s War	Ohio Valley</a:t>
            </a:r>
            <a:endParaRPr sz="1100" b="1">
              <a:latin typeface="Unna"/>
              <a:ea typeface="Unna"/>
              <a:cs typeface="Unna"/>
              <a:sym typeface="Unna"/>
            </a:endParaRPr>
          </a:p>
        </p:txBody>
      </p:sp>
      <p:sp>
        <p:nvSpPr>
          <p:cNvPr id="127" name="Google Shape;127;p18"/>
          <p:cNvSpPr txBox="1"/>
          <p:nvPr/>
        </p:nvSpPr>
        <p:spPr>
          <a:xfrm>
            <a:off x="304925" y="5043950"/>
            <a:ext cx="550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Vidaloka"/>
                <a:ea typeface="Vidaloka"/>
                <a:cs typeface="Vidaloka"/>
                <a:sym typeface="Vidaloka"/>
              </a:rPr>
              <a:t>* Exit Ticket*</a:t>
            </a:r>
            <a:endParaRPr>
              <a:latin typeface="Vidaloka"/>
              <a:ea typeface="Vidaloka"/>
              <a:cs typeface="Vidaloka"/>
              <a:sym typeface="Vidaloka"/>
            </a:endParaRPr>
          </a:p>
        </p:txBody>
      </p:sp>
    </p:spTree>
    <p:extLst>
      <p:ext uri="{BB962C8B-B14F-4D97-AF65-F5344CB8AC3E}">
        <p14:creationId xmlns:p14="http://schemas.microsoft.com/office/powerpoint/2010/main" val="3184788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p:nvPr/>
        </p:nvSpPr>
        <p:spPr>
          <a:xfrm>
            <a:off x="493750" y="256700"/>
            <a:ext cx="8592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p:txBody>
      </p:sp>
      <p:sp>
        <p:nvSpPr>
          <p:cNvPr id="80" name="Google Shape;80;p15"/>
          <p:cNvSpPr/>
          <p:nvPr/>
        </p:nvSpPr>
        <p:spPr>
          <a:xfrm>
            <a:off x="195375" y="1047375"/>
            <a:ext cx="4639500" cy="3535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Unna"/>
                <a:ea typeface="Unna"/>
                <a:cs typeface="Unna"/>
                <a:sym typeface="Unna"/>
              </a:rPr>
              <a:t>King Philip’s War ________(year)</a:t>
            </a:r>
            <a:endParaRPr sz="1500" b="1">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Who was King Philip and what was his real name?</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____________________________________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____________________________________</a:t>
            </a:r>
            <a:endParaRPr sz="1500">
              <a:latin typeface="Unna"/>
              <a:ea typeface="Unna"/>
              <a:cs typeface="Unna"/>
              <a:sym typeface="Unna"/>
            </a:endParaRPr>
          </a:p>
          <a:p>
            <a:pPr marL="0" lvl="0" indent="0" algn="l" rtl="0">
              <a:spcBef>
                <a:spcPts val="0"/>
              </a:spcBef>
              <a:spcAft>
                <a:spcPts val="0"/>
              </a:spcAft>
              <a:buNone/>
            </a:pP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Why did King Philip’s War start?</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__________________________________________________________________________________.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What event caused King Philip’s War to end?</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___________________________________________________________________________________________________________________________________________________________________________________________________________________________________________</a:t>
            </a:r>
            <a:endParaRPr sz="1500">
              <a:latin typeface="Unna"/>
              <a:ea typeface="Unna"/>
              <a:cs typeface="Unna"/>
              <a:sym typeface="Unna"/>
            </a:endParaRPr>
          </a:p>
          <a:p>
            <a:pPr marL="0" lvl="0" indent="0" algn="l" rtl="0">
              <a:spcBef>
                <a:spcPts val="0"/>
              </a:spcBef>
              <a:spcAft>
                <a:spcPts val="0"/>
              </a:spcAft>
              <a:buNone/>
            </a:pPr>
            <a:endParaRPr sz="1700">
              <a:latin typeface="Unna"/>
              <a:ea typeface="Unna"/>
              <a:cs typeface="Unna"/>
              <a:sym typeface="Unna"/>
            </a:endParaRPr>
          </a:p>
          <a:p>
            <a:pPr marL="0" lvl="0" indent="0" algn="l" rtl="0">
              <a:spcBef>
                <a:spcPts val="0"/>
              </a:spcBef>
              <a:spcAft>
                <a:spcPts val="0"/>
              </a:spcAft>
              <a:buNone/>
            </a:pPr>
            <a:endParaRPr sz="1700">
              <a:latin typeface="Unna"/>
              <a:ea typeface="Unna"/>
              <a:cs typeface="Unna"/>
              <a:sym typeface="Unna"/>
            </a:endParaRPr>
          </a:p>
        </p:txBody>
      </p:sp>
      <p:sp>
        <p:nvSpPr>
          <p:cNvPr id="81" name="Google Shape;81;p15"/>
          <p:cNvSpPr/>
          <p:nvPr/>
        </p:nvSpPr>
        <p:spPr>
          <a:xfrm>
            <a:off x="225225" y="4702350"/>
            <a:ext cx="4639500" cy="287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Unna"/>
                <a:ea typeface="Unna"/>
                <a:cs typeface="Unna"/>
                <a:sym typeface="Unna"/>
              </a:rPr>
              <a:t>The French and Indian War (The Seven Years’ War)</a:t>
            </a:r>
            <a:endParaRPr sz="1500" b="1">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Which three countries were competing for colonies and power in the New World?</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1.______________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2.______________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3.______________</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Why were these three countries fighting?</a:t>
            </a:r>
            <a:endParaRPr sz="1500">
              <a:latin typeface="Unna"/>
              <a:ea typeface="Unna"/>
              <a:cs typeface="Unna"/>
              <a:sym typeface="Unna"/>
            </a:endParaRPr>
          </a:p>
          <a:p>
            <a:pPr marL="0" lvl="0" indent="0" algn="l" rtl="0">
              <a:spcBef>
                <a:spcPts val="0"/>
              </a:spcBef>
              <a:spcAft>
                <a:spcPts val="0"/>
              </a:spcAft>
              <a:buNone/>
            </a:pPr>
            <a:r>
              <a:rPr lang="en" sz="1500">
                <a:latin typeface="Unna"/>
                <a:ea typeface="Unna"/>
                <a:cs typeface="Unna"/>
                <a:sym typeface="Unna"/>
              </a:rPr>
              <a:t>_____________________________________________________________________________________________________________________________________________</a:t>
            </a:r>
            <a:endParaRPr sz="1500">
              <a:latin typeface="Unna"/>
              <a:ea typeface="Unna"/>
              <a:cs typeface="Unna"/>
              <a:sym typeface="Unna"/>
            </a:endParaRPr>
          </a:p>
          <a:p>
            <a:pPr marL="0" lvl="0" indent="0" algn="l" rtl="0">
              <a:spcBef>
                <a:spcPts val="0"/>
              </a:spcBef>
              <a:spcAft>
                <a:spcPts val="0"/>
              </a:spcAft>
              <a:buNone/>
            </a:pPr>
            <a:endParaRPr sz="1500">
              <a:latin typeface="Unna"/>
              <a:ea typeface="Unna"/>
              <a:cs typeface="Unna"/>
              <a:sym typeface="Unna"/>
            </a:endParaRPr>
          </a:p>
        </p:txBody>
      </p:sp>
      <p:pic>
        <p:nvPicPr>
          <p:cNvPr id="82" name="Google Shape;82;p15"/>
          <p:cNvPicPr preferRelativeResize="0"/>
          <p:nvPr/>
        </p:nvPicPr>
        <p:blipFill>
          <a:blip r:embed="rId3">
            <a:alphaModFix/>
          </a:blip>
          <a:stretch>
            <a:fillRect/>
          </a:stretch>
        </p:blipFill>
        <p:spPr>
          <a:xfrm>
            <a:off x="3939264" y="1659750"/>
            <a:ext cx="522550" cy="855299"/>
          </a:xfrm>
          <a:prstGeom prst="rect">
            <a:avLst/>
          </a:prstGeom>
          <a:noFill/>
          <a:ln>
            <a:noFill/>
          </a:ln>
        </p:spPr>
      </p:pic>
      <p:sp>
        <p:nvSpPr>
          <p:cNvPr id="83" name="Google Shape;83;p15"/>
          <p:cNvSpPr/>
          <p:nvPr/>
        </p:nvSpPr>
        <p:spPr>
          <a:xfrm>
            <a:off x="5026100" y="448050"/>
            <a:ext cx="4190700" cy="2546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Ohio Valley</a:t>
            </a:r>
            <a:endParaRPr b="1">
              <a:latin typeface="Unna"/>
              <a:ea typeface="Unna"/>
              <a:cs typeface="Unna"/>
              <a:sym typeface="Unna"/>
            </a:endParaRPr>
          </a:p>
        </p:txBody>
      </p:sp>
      <p:sp>
        <p:nvSpPr>
          <p:cNvPr id="84" name="Google Shape;84;p15"/>
          <p:cNvSpPr/>
          <p:nvPr/>
        </p:nvSpPr>
        <p:spPr>
          <a:xfrm>
            <a:off x="5026100" y="3652500"/>
            <a:ext cx="4190700" cy="1847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George Washington</a:t>
            </a:r>
            <a:endParaRPr b="1">
              <a:latin typeface="Unna"/>
              <a:ea typeface="Unna"/>
              <a:cs typeface="Unna"/>
              <a:sym typeface="Unna"/>
            </a:endParaRPr>
          </a:p>
          <a:p>
            <a:pPr marL="0" lvl="0" indent="0" algn="ctr" rtl="0">
              <a:spcBef>
                <a:spcPts val="0"/>
              </a:spcBef>
              <a:spcAft>
                <a:spcPts val="0"/>
              </a:spcAft>
              <a:buNone/>
            </a:pPr>
            <a:endParaRPr b="1">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George Washington was a _______ who the British sent to _____________ of the Ohio River Valley. Later he would become the first _________ of the United States. </a:t>
            </a: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p:txBody>
      </p:sp>
      <p:sp>
        <p:nvSpPr>
          <p:cNvPr id="85" name="Google Shape;85;p15"/>
          <p:cNvSpPr txBox="1"/>
          <p:nvPr/>
        </p:nvSpPr>
        <p:spPr>
          <a:xfrm>
            <a:off x="8277475" y="7150350"/>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n" sz="1600">
                <a:latin typeface="Calistoga"/>
                <a:ea typeface="Calistoga"/>
                <a:cs typeface="Calistoga"/>
                <a:sym typeface="Calistoga"/>
              </a:rPr>
              <a:t>MONDAY pg 2</a:t>
            </a:r>
            <a:endParaRPr sz="1600">
              <a:latin typeface="Calistoga"/>
              <a:ea typeface="Calistoga"/>
              <a:cs typeface="Calistoga"/>
              <a:sym typeface="Calistoga"/>
            </a:endParaRPr>
          </a:p>
        </p:txBody>
      </p:sp>
      <p:sp>
        <p:nvSpPr>
          <p:cNvPr id="86" name="Google Shape;86;p15"/>
          <p:cNvSpPr txBox="1"/>
          <p:nvPr/>
        </p:nvSpPr>
        <p:spPr>
          <a:xfrm>
            <a:off x="5164100" y="1017300"/>
            <a:ext cx="3914700" cy="1970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Unna"/>
                <a:ea typeface="Unna"/>
                <a:cs typeface="Unna"/>
                <a:sym typeface="Unna"/>
              </a:rPr>
              <a:t>Why was the Ohio River Valley so prized by the French and the British? </a:t>
            </a:r>
            <a:endParaRPr sz="1300">
              <a:latin typeface="Unna"/>
              <a:ea typeface="Unna"/>
              <a:cs typeface="Unna"/>
              <a:sym typeface="Unna"/>
            </a:endParaRPr>
          </a:p>
          <a:p>
            <a:pPr marL="0" lvl="0" indent="0" algn="l" rtl="0">
              <a:spcBef>
                <a:spcPts val="0"/>
              </a:spcBef>
              <a:spcAft>
                <a:spcPts val="0"/>
              </a:spcAft>
              <a:buNone/>
            </a:pPr>
            <a:r>
              <a:rPr lang="en" sz="1300">
                <a:latin typeface="Unna"/>
                <a:ea typeface="Unna"/>
                <a:cs typeface="Unna"/>
                <a:sym typeface="Unna"/>
              </a:rPr>
              <a:t>_________________________________________________________________________________________________________________________________</a:t>
            </a:r>
            <a:endParaRPr sz="1300">
              <a:latin typeface="Unna"/>
              <a:ea typeface="Unna"/>
              <a:cs typeface="Unna"/>
              <a:sym typeface="Unna"/>
            </a:endParaRPr>
          </a:p>
          <a:p>
            <a:pPr marL="0" lvl="0" indent="0" algn="l" rtl="0">
              <a:spcBef>
                <a:spcPts val="0"/>
              </a:spcBef>
              <a:spcAft>
                <a:spcPts val="0"/>
              </a:spcAft>
              <a:buNone/>
            </a:pPr>
            <a:r>
              <a:rPr lang="en" sz="1300">
                <a:latin typeface="Unna"/>
                <a:ea typeface="Unna"/>
                <a:cs typeface="Unna"/>
                <a:sym typeface="Unna"/>
              </a:rPr>
              <a:t>What was the name of the fort that the French built at the fork of the Ohio River?</a:t>
            </a:r>
            <a:endParaRPr sz="1300">
              <a:latin typeface="Unna"/>
              <a:ea typeface="Unna"/>
              <a:cs typeface="Unna"/>
              <a:sym typeface="Unna"/>
            </a:endParaRPr>
          </a:p>
          <a:p>
            <a:pPr marL="0" lvl="0" indent="0" algn="l" rtl="0">
              <a:spcBef>
                <a:spcPts val="0"/>
              </a:spcBef>
              <a:spcAft>
                <a:spcPts val="0"/>
              </a:spcAft>
              <a:buNone/>
            </a:pPr>
            <a:r>
              <a:rPr lang="en" sz="1300">
                <a:latin typeface="Unna"/>
                <a:ea typeface="Unna"/>
                <a:cs typeface="Unna"/>
                <a:sym typeface="Unna"/>
              </a:rPr>
              <a:t>_______________</a:t>
            </a:r>
            <a:endParaRPr sz="1300">
              <a:latin typeface="Unna"/>
              <a:ea typeface="Unna"/>
              <a:cs typeface="Unna"/>
              <a:sym typeface="Unna"/>
            </a:endParaRPr>
          </a:p>
          <a:p>
            <a:pPr marL="0" lvl="0" indent="0" algn="l" rtl="0">
              <a:spcBef>
                <a:spcPts val="0"/>
              </a:spcBef>
              <a:spcAft>
                <a:spcPts val="0"/>
              </a:spcAft>
              <a:buNone/>
            </a:pPr>
            <a:endParaRPr sz="1200">
              <a:latin typeface="Unna"/>
              <a:ea typeface="Unna"/>
              <a:cs typeface="Unna"/>
              <a:sym typeface="Unna"/>
            </a:endParaRPr>
          </a:p>
        </p:txBody>
      </p:sp>
      <p:sp>
        <p:nvSpPr>
          <p:cNvPr id="87" name="Google Shape;87;p15"/>
          <p:cNvSpPr/>
          <p:nvPr/>
        </p:nvSpPr>
        <p:spPr>
          <a:xfrm>
            <a:off x="5205875" y="5667000"/>
            <a:ext cx="2952600" cy="1887900"/>
          </a:xfrm>
          <a:prstGeom prst="round2SameRect">
            <a:avLst>
              <a:gd name="adj1" fmla="val 16667"/>
              <a:gd name="adj2"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Britain vs. France</a:t>
            </a:r>
            <a:endParaRPr b="1">
              <a:latin typeface="Unna"/>
              <a:ea typeface="Unna"/>
              <a:cs typeface="Unna"/>
              <a:sym typeface="Unna"/>
            </a:endParaRPr>
          </a:p>
          <a:p>
            <a:pPr marL="0" lvl="0" indent="0" algn="l" rtl="0">
              <a:spcBef>
                <a:spcPts val="0"/>
              </a:spcBef>
              <a:spcAft>
                <a:spcPts val="0"/>
              </a:spcAft>
              <a:buNone/>
            </a:pPr>
            <a:endParaRPr b="1">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The French claimed the __________  belonged to France, while the British colony of ____________ claimed it belonged to them. </a:t>
            </a:r>
            <a:endParaRPr>
              <a:latin typeface="Unna"/>
              <a:ea typeface="Unna"/>
              <a:cs typeface="Unna"/>
              <a:sym typeface="Unna"/>
            </a:endParaRPr>
          </a:p>
        </p:txBody>
      </p:sp>
      <p:pic>
        <p:nvPicPr>
          <p:cNvPr id="88" name="Google Shape;88;p15"/>
          <p:cNvPicPr preferRelativeResize="0"/>
          <p:nvPr/>
        </p:nvPicPr>
        <p:blipFill>
          <a:blip r:embed="rId4">
            <a:alphaModFix/>
          </a:blip>
          <a:stretch>
            <a:fillRect/>
          </a:stretch>
        </p:blipFill>
        <p:spPr>
          <a:xfrm>
            <a:off x="5358950" y="5819800"/>
            <a:ext cx="522549" cy="261275"/>
          </a:xfrm>
          <a:prstGeom prst="rect">
            <a:avLst/>
          </a:prstGeom>
          <a:noFill/>
          <a:ln>
            <a:noFill/>
          </a:ln>
        </p:spPr>
      </p:pic>
      <p:pic>
        <p:nvPicPr>
          <p:cNvPr id="89" name="Google Shape;89;p15"/>
          <p:cNvPicPr preferRelativeResize="0"/>
          <p:nvPr/>
        </p:nvPicPr>
        <p:blipFill>
          <a:blip r:embed="rId5">
            <a:alphaModFix/>
          </a:blip>
          <a:stretch>
            <a:fillRect/>
          </a:stretch>
        </p:blipFill>
        <p:spPr>
          <a:xfrm>
            <a:off x="7450699" y="5819805"/>
            <a:ext cx="391450" cy="261276"/>
          </a:xfrm>
          <a:prstGeom prst="rect">
            <a:avLst/>
          </a:prstGeom>
          <a:noFill/>
          <a:ln>
            <a:noFill/>
          </a:ln>
        </p:spPr>
      </p:pic>
      <p:pic>
        <p:nvPicPr>
          <p:cNvPr id="90" name="Google Shape;90;p15"/>
          <p:cNvPicPr preferRelativeResize="0"/>
          <p:nvPr/>
        </p:nvPicPr>
        <p:blipFill>
          <a:blip r:embed="rId6">
            <a:alphaModFix/>
          </a:blip>
          <a:stretch>
            <a:fillRect/>
          </a:stretch>
        </p:blipFill>
        <p:spPr>
          <a:xfrm>
            <a:off x="3117426" y="5308606"/>
            <a:ext cx="1159162" cy="772475"/>
          </a:xfrm>
          <a:prstGeom prst="rect">
            <a:avLst/>
          </a:prstGeom>
          <a:noFill/>
          <a:ln>
            <a:noFill/>
          </a:ln>
        </p:spPr>
      </p:pic>
      <p:pic>
        <p:nvPicPr>
          <p:cNvPr id="91" name="Google Shape;91;p15"/>
          <p:cNvPicPr preferRelativeResize="0"/>
          <p:nvPr/>
        </p:nvPicPr>
        <p:blipFill>
          <a:blip r:embed="rId7">
            <a:alphaModFix/>
          </a:blip>
          <a:stretch>
            <a:fillRect/>
          </a:stretch>
        </p:blipFill>
        <p:spPr>
          <a:xfrm>
            <a:off x="5692396" y="564490"/>
            <a:ext cx="831703" cy="431100"/>
          </a:xfrm>
          <a:prstGeom prst="rect">
            <a:avLst/>
          </a:prstGeom>
          <a:noFill/>
          <a:ln>
            <a:noFill/>
          </a:ln>
        </p:spPr>
      </p:pic>
      <p:pic>
        <p:nvPicPr>
          <p:cNvPr id="92" name="Google Shape;92;p15"/>
          <p:cNvPicPr preferRelativeResize="0"/>
          <p:nvPr/>
        </p:nvPicPr>
        <p:blipFill>
          <a:blip r:embed="rId8">
            <a:alphaModFix/>
          </a:blip>
          <a:stretch>
            <a:fillRect/>
          </a:stretch>
        </p:blipFill>
        <p:spPr>
          <a:xfrm>
            <a:off x="5604458" y="3759975"/>
            <a:ext cx="650267" cy="48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p:nvPr/>
        </p:nvSpPr>
        <p:spPr>
          <a:xfrm>
            <a:off x="144350" y="350700"/>
            <a:ext cx="4639500" cy="3535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a:latin typeface="Unna"/>
                <a:ea typeface="Unna"/>
                <a:cs typeface="Unna"/>
                <a:sym typeface="Unna"/>
              </a:rPr>
              <a:t>The Fighting Begins ______(date)</a:t>
            </a:r>
            <a:endParaRPr sz="1500" b="1">
              <a:latin typeface="Unna"/>
              <a:ea typeface="Unna"/>
              <a:cs typeface="Unna"/>
              <a:sym typeface="Unna"/>
            </a:endParaRPr>
          </a:p>
          <a:p>
            <a:pPr marL="0" lvl="0" indent="0" algn="l" rtl="0">
              <a:spcBef>
                <a:spcPts val="0"/>
              </a:spcBef>
              <a:spcAft>
                <a:spcPts val="0"/>
              </a:spcAft>
              <a:buNone/>
            </a:pP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In ______, George Washington traveled to Fort __________ again and told the _______ to leave. </a:t>
            </a:r>
            <a:endParaRPr sz="1700">
              <a:latin typeface="Unna"/>
              <a:ea typeface="Unna"/>
              <a:cs typeface="Unna"/>
              <a:sym typeface="Unna"/>
            </a:endParaRPr>
          </a:p>
          <a:p>
            <a:pPr marL="0" lvl="0" indent="0" algn="l" rtl="0">
              <a:spcBef>
                <a:spcPts val="0"/>
              </a:spcBef>
              <a:spcAft>
                <a:spcPts val="0"/>
              </a:spcAft>
              <a:buNone/>
            </a:pP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Who allied with the British?</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Why did they join forces with Britain? </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_________________________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Who joined forces with the French?</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______________________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Why?</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___________________________________</a:t>
            </a:r>
            <a:endParaRPr sz="1700">
              <a:latin typeface="Unna"/>
              <a:ea typeface="Unna"/>
              <a:cs typeface="Unna"/>
              <a:sym typeface="Unna"/>
            </a:endParaRPr>
          </a:p>
        </p:txBody>
      </p:sp>
      <p:sp>
        <p:nvSpPr>
          <p:cNvPr id="98" name="Google Shape;98;p16"/>
          <p:cNvSpPr txBox="1"/>
          <p:nvPr/>
        </p:nvSpPr>
        <p:spPr>
          <a:xfrm>
            <a:off x="8158400" y="7150350"/>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Calistoga"/>
                <a:ea typeface="Calistoga"/>
                <a:cs typeface="Calistoga"/>
                <a:sym typeface="Calistoga"/>
              </a:rPr>
              <a:t>TUESDAY</a:t>
            </a:r>
            <a:endParaRPr sz="1600">
              <a:latin typeface="Calistoga"/>
              <a:ea typeface="Calistoga"/>
              <a:cs typeface="Calistoga"/>
              <a:sym typeface="Calistoga"/>
            </a:endParaRPr>
          </a:p>
        </p:txBody>
      </p:sp>
      <p:sp>
        <p:nvSpPr>
          <p:cNvPr id="99" name="Google Shape;99;p16"/>
          <p:cNvSpPr/>
          <p:nvPr/>
        </p:nvSpPr>
        <p:spPr>
          <a:xfrm>
            <a:off x="477800" y="4969700"/>
            <a:ext cx="2772300" cy="2381100"/>
          </a:xfrm>
          <a:prstGeom prst="snip2SameRect">
            <a:avLst>
              <a:gd name="adj1" fmla="val 16667"/>
              <a:gd name="adj2"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Unna"/>
                <a:ea typeface="Unna"/>
                <a:cs typeface="Unna"/>
                <a:sym typeface="Unna"/>
              </a:rPr>
              <a:t>Edward Braddock/British Colonists</a:t>
            </a:r>
            <a:endParaRPr sz="1100" b="1">
              <a:latin typeface="Unna"/>
              <a:ea typeface="Unna"/>
              <a:cs typeface="Unna"/>
              <a:sym typeface="Unna"/>
            </a:endParaRPr>
          </a:p>
        </p:txBody>
      </p:sp>
      <p:sp>
        <p:nvSpPr>
          <p:cNvPr id="100" name="Google Shape;100;p16"/>
          <p:cNvSpPr/>
          <p:nvPr/>
        </p:nvSpPr>
        <p:spPr>
          <a:xfrm>
            <a:off x="3521450" y="4969700"/>
            <a:ext cx="2772300" cy="2381100"/>
          </a:xfrm>
          <a:prstGeom prst="snip2SameRect">
            <a:avLst>
              <a:gd name="adj1" fmla="val 16667"/>
              <a:gd name="adj2"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Unna"/>
                <a:ea typeface="Unna"/>
                <a:cs typeface="Unna"/>
                <a:sym typeface="Unna"/>
              </a:rPr>
              <a:t>Native Americans/French</a:t>
            </a:r>
            <a:endParaRPr sz="1100" b="1">
              <a:solidFill>
                <a:schemeClr val="dk1"/>
              </a:solidFill>
              <a:latin typeface="Unna"/>
              <a:ea typeface="Unna"/>
              <a:cs typeface="Unna"/>
              <a:sym typeface="Unna"/>
            </a:endParaRPr>
          </a:p>
        </p:txBody>
      </p:sp>
      <p:sp>
        <p:nvSpPr>
          <p:cNvPr id="101" name="Google Shape;101;p16"/>
          <p:cNvSpPr txBox="1"/>
          <p:nvPr/>
        </p:nvSpPr>
        <p:spPr>
          <a:xfrm>
            <a:off x="758300" y="4012300"/>
            <a:ext cx="5288700" cy="831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Unna"/>
                <a:ea typeface="Unna"/>
                <a:cs typeface="Unna"/>
                <a:sym typeface="Unna"/>
              </a:rPr>
              <a:t>Draw a picture of what Edward Braddock and the British colonists looked like when they first started fighting. Draw a picture of what the French and Native Americans looked like.</a:t>
            </a:r>
            <a:endParaRPr>
              <a:latin typeface="Unna"/>
              <a:ea typeface="Unna"/>
              <a:cs typeface="Unna"/>
              <a:sym typeface="Unna"/>
            </a:endParaRPr>
          </a:p>
        </p:txBody>
      </p:sp>
      <p:sp>
        <p:nvSpPr>
          <p:cNvPr id="102" name="Google Shape;102;p16"/>
          <p:cNvSpPr/>
          <p:nvPr/>
        </p:nvSpPr>
        <p:spPr>
          <a:xfrm>
            <a:off x="5409975" y="224700"/>
            <a:ext cx="3554700" cy="3661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Fort Loudoun</a:t>
            </a:r>
            <a:endParaRPr b="1">
              <a:latin typeface="Unna"/>
              <a:ea typeface="Unna"/>
              <a:cs typeface="Unna"/>
              <a:sym typeface="Unna"/>
            </a:endParaRPr>
          </a:p>
          <a:p>
            <a:pPr marL="0" lvl="0" indent="0" algn="ctr" rtl="0">
              <a:spcBef>
                <a:spcPts val="0"/>
              </a:spcBef>
              <a:spcAft>
                <a:spcPts val="0"/>
              </a:spcAft>
              <a:buNone/>
            </a:pPr>
            <a:endParaRPr b="1">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Whose idea was it to build Fort Loudoun in the West? 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Why did they suggest this?</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____________________________________________________________________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What happened to the Cherokee after the fort was built?</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____________________________________________________________________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What did they do in retaliation?</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______________________________________________________________________________________________________</a:t>
            </a:r>
            <a:endParaRPr>
              <a:latin typeface="Unna"/>
              <a:ea typeface="Unna"/>
              <a:cs typeface="Unna"/>
              <a:sym typeface="Un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p:nvPr/>
        </p:nvSpPr>
        <p:spPr>
          <a:xfrm>
            <a:off x="144350" y="350700"/>
            <a:ext cx="4639500" cy="2238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Unna"/>
                <a:ea typeface="Unna"/>
                <a:cs typeface="Unna"/>
                <a:sym typeface="Unna"/>
              </a:rPr>
              <a:t>The Albany Plan</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What was the Albany Plan’s main idea?</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__________________________________________________________________________________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Who suggested the plan?</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______________________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Did the colonies accept this plan?</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_______________________________________</a:t>
            </a:r>
            <a:endParaRPr sz="1700">
              <a:latin typeface="Unna"/>
              <a:ea typeface="Unna"/>
              <a:cs typeface="Unna"/>
              <a:sym typeface="Unna"/>
            </a:endParaRPr>
          </a:p>
        </p:txBody>
      </p:sp>
      <p:sp>
        <p:nvSpPr>
          <p:cNvPr id="108" name="Google Shape;108;p17"/>
          <p:cNvSpPr txBox="1"/>
          <p:nvPr/>
        </p:nvSpPr>
        <p:spPr>
          <a:xfrm>
            <a:off x="8158400" y="7150350"/>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Calistoga"/>
                <a:ea typeface="Calistoga"/>
                <a:cs typeface="Calistoga"/>
                <a:sym typeface="Calistoga"/>
              </a:rPr>
              <a:t>WEDNESDAY </a:t>
            </a:r>
            <a:endParaRPr sz="1600">
              <a:latin typeface="Calistoga"/>
              <a:ea typeface="Calistoga"/>
              <a:cs typeface="Calistoga"/>
              <a:sym typeface="Calistoga"/>
            </a:endParaRPr>
          </a:p>
        </p:txBody>
      </p:sp>
      <p:sp>
        <p:nvSpPr>
          <p:cNvPr id="109" name="Google Shape;109;p17"/>
          <p:cNvSpPr/>
          <p:nvPr/>
        </p:nvSpPr>
        <p:spPr>
          <a:xfrm>
            <a:off x="5934775" y="190725"/>
            <a:ext cx="3554700" cy="661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Benjamin Franklin (____-_____)</a:t>
            </a:r>
            <a:endParaRPr b="1">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Where was Benjamin Franklin from?</a:t>
            </a:r>
            <a:endParaRPr>
              <a:latin typeface="Unna"/>
              <a:ea typeface="Unna"/>
              <a:cs typeface="Unna"/>
              <a:sym typeface="Unna"/>
            </a:endParaRPr>
          </a:p>
          <a:p>
            <a:pPr marL="0" lvl="0" indent="0" algn="ctr" rtl="0">
              <a:spcBef>
                <a:spcPts val="0"/>
              </a:spcBef>
              <a:spcAft>
                <a:spcPts val="0"/>
              </a:spcAft>
              <a:buNone/>
            </a:pPr>
            <a:r>
              <a:rPr lang="en">
                <a:latin typeface="Unna"/>
                <a:ea typeface="Unna"/>
                <a:cs typeface="Unna"/>
                <a:sym typeface="Unna"/>
              </a:rPr>
              <a:t>__________________________________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Benjamin Franklin was known for being an ______________, a _____________, but especially a 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The title of his most famous book was </a:t>
            </a:r>
            <a:br>
              <a:rPr lang="en">
                <a:latin typeface="Unna"/>
                <a:ea typeface="Unna"/>
                <a:cs typeface="Unna"/>
                <a:sym typeface="Unna"/>
              </a:rPr>
            </a:br>
            <a:r>
              <a:rPr lang="en">
                <a:latin typeface="Unna"/>
                <a:ea typeface="Unna"/>
                <a:cs typeface="Unna"/>
                <a:sym typeface="Unna"/>
              </a:rPr>
              <a:t>“________________________________”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Write 3 things that Benjamin Franklin invented or experimented with:</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1.________________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2.________________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3.________________</a:t>
            </a: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Write another interesting fact you learned about Benjamin Franklin!</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______________________________________________________________________________________________________</a:t>
            </a: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p:txBody>
      </p:sp>
      <p:pic>
        <p:nvPicPr>
          <p:cNvPr id="110" name="Google Shape;110;p17"/>
          <p:cNvPicPr preferRelativeResize="0"/>
          <p:nvPr/>
        </p:nvPicPr>
        <p:blipFill>
          <a:blip r:embed="rId3">
            <a:alphaModFix/>
          </a:blip>
          <a:stretch>
            <a:fillRect/>
          </a:stretch>
        </p:blipFill>
        <p:spPr>
          <a:xfrm>
            <a:off x="152400" y="4038600"/>
            <a:ext cx="5374198" cy="3581399"/>
          </a:xfrm>
          <a:prstGeom prst="rect">
            <a:avLst/>
          </a:prstGeom>
          <a:noFill/>
          <a:ln>
            <a:noFill/>
          </a:ln>
        </p:spPr>
      </p:pic>
      <p:sp>
        <p:nvSpPr>
          <p:cNvPr id="111" name="Google Shape;111;p17"/>
          <p:cNvSpPr/>
          <p:nvPr/>
        </p:nvSpPr>
        <p:spPr>
          <a:xfrm>
            <a:off x="152400" y="2678975"/>
            <a:ext cx="5153400" cy="133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Unna"/>
                <a:ea typeface="Unna"/>
                <a:cs typeface="Unna"/>
                <a:sym typeface="Unna"/>
              </a:rPr>
              <a:t>Each letter represents one of the British colonies (New York, New Jersey, Virginia, North Carolina, Pennsylvania, etc)</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What do you think this political cartoon means? What does it mean to join or die?</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_______________________________________________________</a:t>
            </a:r>
            <a:endParaRPr>
              <a:latin typeface="Unna"/>
              <a:ea typeface="Unna"/>
              <a:cs typeface="Unna"/>
              <a:sym typeface="Unna"/>
            </a:endParaRPr>
          </a:p>
        </p:txBody>
      </p:sp>
      <p:pic>
        <p:nvPicPr>
          <p:cNvPr id="112" name="Google Shape;112;p17"/>
          <p:cNvPicPr preferRelativeResize="0"/>
          <p:nvPr/>
        </p:nvPicPr>
        <p:blipFill>
          <a:blip r:embed="rId4">
            <a:alphaModFix/>
          </a:blip>
          <a:stretch>
            <a:fillRect/>
          </a:stretch>
        </p:blipFill>
        <p:spPr>
          <a:xfrm>
            <a:off x="6777587" y="4595525"/>
            <a:ext cx="2039175" cy="2039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p:nvPr/>
        </p:nvSpPr>
        <p:spPr>
          <a:xfrm>
            <a:off x="144350" y="350700"/>
            <a:ext cx="4639500" cy="2867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a:latin typeface="Unna"/>
                <a:ea typeface="Unna"/>
                <a:cs typeface="Unna"/>
                <a:sym typeface="Unna"/>
              </a:rPr>
              <a:t>The War Ends (1763)</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How many years did the French and Indian War go on?_______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Who surrendered?_____________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Which 3 countries signed the treaty to end the war?</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a:t>
            </a:r>
            <a:endParaRPr sz="1700">
              <a:latin typeface="Unna"/>
              <a:ea typeface="Unna"/>
              <a:cs typeface="Unna"/>
              <a:sym typeface="Unna"/>
            </a:endParaRPr>
          </a:p>
          <a:p>
            <a:pPr marL="0" lvl="0" indent="0" algn="l" rtl="0">
              <a:spcBef>
                <a:spcPts val="0"/>
              </a:spcBef>
              <a:spcAft>
                <a:spcPts val="0"/>
              </a:spcAft>
              <a:buNone/>
            </a:pPr>
            <a:r>
              <a:rPr lang="en" sz="1700">
                <a:latin typeface="Unna"/>
                <a:ea typeface="Unna"/>
                <a:cs typeface="Unna"/>
                <a:sym typeface="Unna"/>
              </a:rPr>
              <a:t>_________</a:t>
            </a:r>
            <a:endParaRPr sz="1700">
              <a:latin typeface="Unna"/>
              <a:ea typeface="Unna"/>
              <a:cs typeface="Unna"/>
              <a:sym typeface="Unna"/>
            </a:endParaRPr>
          </a:p>
        </p:txBody>
      </p:sp>
      <p:sp>
        <p:nvSpPr>
          <p:cNvPr id="118" name="Google Shape;118;p18"/>
          <p:cNvSpPr txBox="1"/>
          <p:nvPr/>
        </p:nvSpPr>
        <p:spPr>
          <a:xfrm>
            <a:off x="8325050" y="7084875"/>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Calistoga"/>
                <a:ea typeface="Calistoga"/>
                <a:cs typeface="Calistoga"/>
                <a:sym typeface="Calistoga"/>
              </a:rPr>
              <a:t>THURSDAY </a:t>
            </a:r>
            <a:endParaRPr sz="1600">
              <a:latin typeface="Calistoga"/>
              <a:ea typeface="Calistoga"/>
              <a:cs typeface="Calistoga"/>
              <a:sym typeface="Calistoga"/>
            </a:endParaRPr>
          </a:p>
        </p:txBody>
      </p:sp>
      <p:sp>
        <p:nvSpPr>
          <p:cNvPr id="119" name="Google Shape;119;p18"/>
          <p:cNvSpPr/>
          <p:nvPr/>
        </p:nvSpPr>
        <p:spPr>
          <a:xfrm>
            <a:off x="5934775" y="190725"/>
            <a:ext cx="3554700" cy="54537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Dividing the Land</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What did the colonists do immediately after the French surrender?</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How did this make the Native Americans feel?______________________________</a:t>
            </a:r>
            <a:endParaRPr>
              <a:latin typeface="Unna"/>
              <a:ea typeface="Unna"/>
              <a:cs typeface="Unna"/>
              <a:sym typeface="Unna"/>
            </a:endParaRPr>
          </a:p>
          <a:p>
            <a:pPr marL="0" lvl="0" indent="0" algn="l" rtl="0">
              <a:spcBef>
                <a:spcPts val="0"/>
              </a:spcBef>
              <a:spcAft>
                <a:spcPts val="0"/>
              </a:spcAft>
              <a:buNone/>
            </a:pPr>
            <a:r>
              <a:rPr lang="en" i="1">
                <a:latin typeface="Unna"/>
                <a:ea typeface="Unna"/>
                <a:cs typeface="Unna"/>
                <a:sym typeface="Unna"/>
              </a:rPr>
              <a:t>Pontiac’s Rebellion</a:t>
            </a:r>
            <a:endParaRPr i="1">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Who organized an attack on British forts and settlements?_________________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What did this force the British to realize?</a:t>
            </a:r>
            <a:br>
              <a:rPr lang="en">
                <a:latin typeface="Unna"/>
                <a:ea typeface="Unna"/>
                <a:cs typeface="Unna"/>
                <a:sym typeface="Unna"/>
              </a:rPr>
            </a:br>
            <a:r>
              <a:rPr lang="en">
                <a:latin typeface="Unna"/>
                <a:ea typeface="Unna"/>
                <a:cs typeface="Unna"/>
                <a:sym typeface="Unna"/>
              </a:rPr>
              <a:t>__________________________________</a:t>
            </a:r>
            <a:endParaRPr>
              <a:latin typeface="Unna"/>
              <a:ea typeface="Unna"/>
              <a:cs typeface="Unna"/>
              <a:sym typeface="Unna"/>
            </a:endParaRPr>
          </a:p>
          <a:p>
            <a:pPr marL="0" lvl="0" indent="0" algn="l" rtl="0">
              <a:spcBef>
                <a:spcPts val="0"/>
              </a:spcBef>
              <a:spcAft>
                <a:spcPts val="0"/>
              </a:spcAft>
              <a:buNone/>
            </a:pPr>
            <a:r>
              <a:rPr lang="en" i="1">
                <a:latin typeface="Unna"/>
                <a:ea typeface="Unna"/>
                <a:cs typeface="Unna"/>
                <a:sym typeface="Unna"/>
              </a:rPr>
              <a:t>Proclamation of 1763</a:t>
            </a:r>
            <a:endParaRPr i="1">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What was King George’s solution to the conflict between colonists and Native Americans?</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______________________________________________________________________________________________________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How did  this make the colonists feel?</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____________________________________________________________________</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Did they listen to the Proclamation?</a:t>
            </a:r>
            <a:endParaRPr>
              <a:latin typeface="Unna"/>
              <a:ea typeface="Unna"/>
              <a:cs typeface="Unna"/>
              <a:sym typeface="Unna"/>
            </a:endParaRPr>
          </a:p>
          <a:p>
            <a:pPr marL="0" lvl="0" indent="0" algn="l" rtl="0">
              <a:spcBef>
                <a:spcPts val="0"/>
              </a:spcBef>
              <a:spcAft>
                <a:spcPts val="0"/>
              </a:spcAft>
              <a:buNone/>
            </a:pPr>
            <a:r>
              <a:rPr lang="en">
                <a:latin typeface="Unna"/>
                <a:ea typeface="Unna"/>
                <a:cs typeface="Unna"/>
                <a:sym typeface="Unna"/>
              </a:rPr>
              <a:t>__________________________________</a:t>
            </a:r>
            <a:endParaRPr>
              <a:latin typeface="Unna"/>
              <a:ea typeface="Unna"/>
              <a:cs typeface="Unna"/>
              <a:sym typeface="Unna"/>
            </a:endParaRPr>
          </a:p>
        </p:txBody>
      </p:sp>
      <p:sp>
        <p:nvSpPr>
          <p:cNvPr id="120" name="Google Shape;120;p18"/>
          <p:cNvSpPr/>
          <p:nvPr/>
        </p:nvSpPr>
        <p:spPr>
          <a:xfrm>
            <a:off x="144350" y="3427300"/>
            <a:ext cx="5153400" cy="14403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Native Americans:</a:t>
            </a:r>
            <a:endParaRPr b="1">
              <a:latin typeface="Unna"/>
              <a:ea typeface="Unna"/>
              <a:cs typeface="Unna"/>
              <a:sym typeface="Unna"/>
            </a:endParaRPr>
          </a:p>
          <a:p>
            <a:pPr marL="0" lvl="0" indent="0" algn="ctr" rtl="0">
              <a:spcBef>
                <a:spcPts val="0"/>
              </a:spcBef>
              <a:spcAft>
                <a:spcPts val="0"/>
              </a:spcAft>
              <a:buNone/>
            </a:pPr>
            <a:r>
              <a:rPr lang="en">
                <a:latin typeface="Unna"/>
                <a:ea typeface="Unna"/>
                <a:cs typeface="Unna"/>
                <a:sym typeface="Unna"/>
              </a:rPr>
              <a:t>Write about how Native Americans must have felt when they were excluded from the treaty, although they fought on both sides:</a:t>
            </a:r>
            <a:br>
              <a:rPr lang="en">
                <a:latin typeface="Unna"/>
                <a:ea typeface="Unna"/>
                <a:cs typeface="Unna"/>
                <a:sym typeface="Unna"/>
              </a:rPr>
            </a:br>
            <a:r>
              <a:rPr lang="en">
                <a:latin typeface="Unna"/>
                <a:ea typeface="Unna"/>
                <a:cs typeface="Unna"/>
                <a:sym typeface="Unna"/>
              </a:rPr>
              <a:t>______________________________________________________________________________________________________________</a:t>
            </a:r>
            <a:endParaRPr>
              <a:latin typeface="Unna"/>
              <a:ea typeface="Unna"/>
              <a:cs typeface="Unna"/>
              <a:sym typeface="Unna"/>
            </a:endParaRPr>
          </a:p>
        </p:txBody>
      </p:sp>
      <p:sp>
        <p:nvSpPr>
          <p:cNvPr id="121" name="Google Shape;121;p18"/>
          <p:cNvSpPr/>
          <p:nvPr/>
        </p:nvSpPr>
        <p:spPr>
          <a:xfrm>
            <a:off x="1464250" y="1925375"/>
            <a:ext cx="3027300" cy="10545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Unna"/>
                <a:ea typeface="Unna"/>
                <a:cs typeface="Unna"/>
                <a:sym typeface="Unna"/>
              </a:rPr>
              <a:t>Who was not invited to the peace treaty gathering?</a:t>
            </a:r>
            <a:endParaRPr>
              <a:latin typeface="Unna"/>
              <a:ea typeface="Unna"/>
              <a:cs typeface="Unna"/>
              <a:sym typeface="Unna"/>
            </a:endParaRPr>
          </a:p>
          <a:p>
            <a:pPr marL="0" lvl="0" indent="0" algn="ctr" rtl="0">
              <a:spcBef>
                <a:spcPts val="0"/>
              </a:spcBef>
              <a:spcAft>
                <a:spcPts val="0"/>
              </a:spcAft>
              <a:buNone/>
            </a:pPr>
            <a:r>
              <a:rPr lang="en">
                <a:latin typeface="Unna"/>
                <a:ea typeface="Unna"/>
                <a:cs typeface="Unna"/>
                <a:sym typeface="Unna"/>
              </a:rPr>
              <a:t>______________________</a:t>
            </a:r>
            <a:endParaRPr>
              <a:latin typeface="Unna"/>
              <a:ea typeface="Unna"/>
              <a:cs typeface="Unna"/>
              <a:sym typeface="Unna"/>
            </a:endParaRPr>
          </a:p>
        </p:txBody>
      </p:sp>
      <p:sp>
        <p:nvSpPr>
          <p:cNvPr id="122" name="Google Shape;122;p18"/>
          <p:cNvSpPr/>
          <p:nvPr/>
        </p:nvSpPr>
        <p:spPr>
          <a:xfrm>
            <a:off x="144350" y="6765150"/>
            <a:ext cx="1020600" cy="816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4008600" y="5077100"/>
            <a:ext cx="1020600" cy="816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986425" y="5644575"/>
            <a:ext cx="3435600" cy="14403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Unna"/>
                <a:ea typeface="Unna"/>
                <a:cs typeface="Unna"/>
                <a:sym typeface="Unna"/>
              </a:rPr>
              <a:t>Content Connections</a:t>
            </a:r>
            <a:endParaRPr>
              <a:latin typeface="Unna"/>
              <a:ea typeface="Unna"/>
              <a:cs typeface="Unna"/>
              <a:sym typeface="Unna"/>
            </a:endParaRPr>
          </a:p>
          <a:p>
            <a:pPr marL="0" lvl="0" indent="0" algn="ctr" rtl="0">
              <a:spcBef>
                <a:spcPts val="0"/>
              </a:spcBef>
              <a:spcAft>
                <a:spcPts val="0"/>
              </a:spcAft>
              <a:buNone/>
            </a:pPr>
            <a:r>
              <a:rPr lang="en">
                <a:latin typeface="Unna"/>
                <a:ea typeface="Unna"/>
                <a:cs typeface="Unna"/>
                <a:sym typeface="Unna"/>
              </a:rPr>
              <a:t>____________________________________________________________________________________________________________________________</a:t>
            </a:r>
            <a:endParaRPr>
              <a:latin typeface="Unna"/>
              <a:ea typeface="Unna"/>
              <a:cs typeface="Unna"/>
              <a:sym typeface="Unna"/>
            </a:endParaRPr>
          </a:p>
        </p:txBody>
      </p:sp>
      <p:sp>
        <p:nvSpPr>
          <p:cNvPr id="125" name="Google Shape;125;p18"/>
          <p:cNvSpPr txBox="1"/>
          <p:nvPr/>
        </p:nvSpPr>
        <p:spPr>
          <a:xfrm>
            <a:off x="5297750" y="5752125"/>
            <a:ext cx="3027300" cy="86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Unna"/>
                <a:ea typeface="Unna"/>
                <a:cs typeface="Unna"/>
                <a:sym typeface="Unna"/>
              </a:rPr>
              <a:t>Choose two of the following terms that have </a:t>
            </a:r>
            <a:endParaRPr sz="1100">
              <a:latin typeface="Unna"/>
              <a:ea typeface="Unna"/>
              <a:cs typeface="Unna"/>
              <a:sym typeface="Unna"/>
            </a:endParaRPr>
          </a:p>
          <a:p>
            <a:pPr marL="0" lvl="0" indent="0" algn="l" rtl="0">
              <a:spcBef>
                <a:spcPts val="0"/>
              </a:spcBef>
              <a:spcAft>
                <a:spcPts val="0"/>
              </a:spcAft>
              <a:buNone/>
            </a:pPr>
            <a:r>
              <a:rPr lang="en" sz="1100">
                <a:latin typeface="Unna"/>
                <a:ea typeface="Unna"/>
                <a:cs typeface="Unna"/>
                <a:sym typeface="Unna"/>
              </a:rPr>
              <a:t>something in common. Write one in each bubble,</a:t>
            </a:r>
            <a:endParaRPr sz="1100">
              <a:latin typeface="Unna"/>
              <a:ea typeface="Unna"/>
              <a:cs typeface="Unna"/>
              <a:sym typeface="Unna"/>
            </a:endParaRPr>
          </a:p>
          <a:p>
            <a:pPr marL="0" lvl="0" indent="0" algn="l" rtl="0">
              <a:spcBef>
                <a:spcPts val="0"/>
              </a:spcBef>
              <a:spcAft>
                <a:spcPts val="0"/>
              </a:spcAft>
              <a:buNone/>
            </a:pPr>
            <a:r>
              <a:rPr lang="en" sz="1100">
                <a:latin typeface="Unna"/>
                <a:ea typeface="Unna"/>
                <a:cs typeface="Unna"/>
                <a:sym typeface="Unna"/>
              </a:rPr>
              <a:t>then write two sentences describing how they </a:t>
            </a:r>
            <a:endParaRPr sz="1100">
              <a:latin typeface="Unna"/>
              <a:ea typeface="Unna"/>
              <a:cs typeface="Unna"/>
              <a:sym typeface="Unna"/>
            </a:endParaRPr>
          </a:p>
          <a:p>
            <a:pPr marL="0" lvl="0" indent="0" algn="l" rtl="0">
              <a:spcBef>
                <a:spcPts val="0"/>
              </a:spcBef>
              <a:spcAft>
                <a:spcPts val="0"/>
              </a:spcAft>
              <a:buNone/>
            </a:pPr>
            <a:r>
              <a:rPr lang="en" sz="1100">
                <a:latin typeface="Unna"/>
                <a:ea typeface="Unna"/>
                <a:cs typeface="Unna"/>
                <a:sym typeface="Unna"/>
              </a:rPr>
              <a:t>are connected.</a:t>
            </a:r>
            <a:endParaRPr sz="1100">
              <a:latin typeface="Unna"/>
              <a:ea typeface="Unna"/>
              <a:cs typeface="Unna"/>
              <a:sym typeface="Unna"/>
            </a:endParaRPr>
          </a:p>
        </p:txBody>
      </p:sp>
      <p:sp>
        <p:nvSpPr>
          <p:cNvPr id="126" name="Google Shape;126;p18"/>
          <p:cNvSpPr txBox="1"/>
          <p:nvPr/>
        </p:nvSpPr>
        <p:spPr>
          <a:xfrm>
            <a:off x="4783850" y="6721725"/>
            <a:ext cx="3397200" cy="74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latin typeface="Unna"/>
                <a:ea typeface="Unna"/>
                <a:cs typeface="Unna"/>
                <a:sym typeface="Unna"/>
              </a:rPr>
              <a:t>Albany Plan	Benjamin Franklin	Fort Loudoun	</a:t>
            </a:r>
            <a:endParaRPr sz="1100" b="1">
              <a:latin typeface="Unna"/>
              <a:ea typeface="Unna"/>
              <a:cs typeface="Unna"/>
              <a:sym typeface="Unna"/>
            </a:endParaRPr>
          </a:p>
          <a:p>
            <a:pPr marL="0" lvl="0" indent="0" algn="l" rtl="0">
              <a:lnSpc>
                <a:spcPct val="115000"/>
              </a:lnSpc>
              <a:spcBef>
                <a:spcPts val="0"/>
              </a:spcBef>
              <a:spcAft>
                <a:spcPts val="0"/>
              </a:spcAft>
              <a:buNone/>
            </a:pPr>
            <a:r>
              <a:rPr lang="en" sz="1100" b="1">
                <a:latin typeface="Unna"/>
                <a:ea typeface="Unna"/>
                <a:cs typeface="Unna"/>
                <a:sym typeface="Unna"/>
              </a:rPr>
              <a:t>French and Indian War	George Washington	</a:t>
            </a:r>
            <a:endParaRPr sz="1100" b="1">
              <a:latin typeface="Unna"/>
              <a:ea typeface="Unna"/>
              <a:cs typeface="Unna"/>
              <a:sym typeface="Unna"/>
            </a:endParaRPr>
          </a:p>
          <a:p>
            <a:pPr marL="0" lvl="0" indent="0" algn="l" rtl="0">
              <a:lnSpc>
                <a:spcPct val="115000"/>
              </a:lnSpc>
              <a:spcBef>
                <a:spcPts val="0"/>
              </a:spcBef>
              <a:spcAft>
                <a:spcPts val="0"/>
              </a:spcAft>
              <a:buNone/>
            </a:pPr>
            <a:r>
              <a:rPr lang="en" sz="1100" b="1">
                <a:latin typeface="Unna"/>
                <a:ea typeface="Unna"/>
                <a:cs typeface="Unna"/>
                <a:sym typeface="Unna"/>
              </a:rPr>
              <a:t>King Philip’s War	Ohio Valley</a:t>
            </a:r>
            <a:endParaRPr sz="1100" b="1">
              <a:latin typeface="Unna"/>
              <a:ea typeface="Unna"/>
              <a:cs typeface="Unna"/>
              <a:sym typeface="Unna"/>
            </a:endParaRPr>
          </a:p>
        </p:txBody>
      </p:sp>
      <p:sp>
        <p:nvSpPr>
          <p:cNvPr id="127" name="Google Shape;127;p18"/>
          <p:cNvSpPr txBox="1"/>
          <p:nvPr/>
        </p:nvSpPr>
        <p:spPr>
          <a:xfrm>
            <a:off x="304925" y="5043950"/>
            <a:ext cx="550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Vidaloka"/>
                <a:ea typeface="Vidaloka"/>
                <a:cs typeface="Vidaloka"/>
                <a:sym typeface="Vidaloka"/>
              </a:rPr>
              <a:t>* Exit Ticket*</a:t>
            </a:r>
            <a:endParaRPr>
              <a:latin typeface="Vidaloka"/>
              <a:ea typeface="Vidaloka"/>
              <a:cs typeface="Vidaloka"/>
              <a:sym typeface="Vidalok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493750" y="256700"/>
            <a:ext cx="85929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Calistoga"/>
                <a:ea typeface="Calistoga"/>
                <a:cs typeface="Calistoga"/>
                <a:sym typeface="Calistoga"/>
              </a:rPr>
              <a:t>Guided Notes SS Week 1 8/12-8/16</a:t>
            </a:r>
            <a:r>
              <a:rPr lang="en" dirty="0"/>
              <a:t>			</a:t>
            </a:r>
            <a:r>
              <a:rPr lang="en" dirty="0">
                <a:latin typeface="Unna"/>
                <a:ea typeface="Unna"/>
                <a:cs typeface="Unna"/>
                <a:sym typeface="Unna"/>
              </a:rPr>
              <a:t>Name:________________      Section #________</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Ch. 1 “The French and Indian War”</a:t>
            </a: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p:txBody>
      </p:sp>
      <p:sp>
        <p:nvSpPr>
          <p:cNvPr id="55" name="Google Shape;55;p13"/>
          <p:cNvSpPr/>
          <p:nvPr/>
        </p:nvSpPr>
        <p:spPr>
          <a:xfrm>
            <a:off x="195375" y="1047375"/>
            <a:ext cx="5156700" cy="2490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latin typeface="Unna"/>
                <a:ea typeface="Unna"/>
                <a:cs typeface="Unna"/>
                <a:sym typeface="Unna"/>
              </a:rPr>
              <a:t>1600s:</a:t>
            </a:r>
            <a:endParaRPr sz="1700" b="1"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A </a:t>
            </a:r>
            <a:r>
              <a:rPr lang="en" sz="1700" b="1" dirty="0">
                <a:latin typeface="Unna"/>
                <a:ea typeface="Unna"/>
                <a:cs typeface="Unna"/>
                <a:sym typeface="Unna"/>
              </a:rPr>
              <a:t>colonist</a:t>
            </a:r>
            <a:r>
              <a:rPr lang="en" sz="1700" dirty="0">
                <a:latin typeface="Unna"/>
                <a:ea typeface="Unna"/>
                <a:cs typeface="Unna"/>
                <a:sym typeface="Unna"/>
              </a:rPr>
              <a:t> is a person who travels to a new country to claim it as their own. </a:t>
            </a:r>
            <a:endParaRPr sz="1700" dirty="0">
              <a:latin typeface="Unna"/>
              <a:ea typeface="Unna"/>
              <a:cs typeface="Unna"/>
              <a:sym typeface="Unna"/>
            </a:endParaRPr>
          </a:p>
          <a:p>
            <a:pPr marL="0" lvl="0" indent="0" algn="l" rtl="0">
              <a:spcBef>
                <a:spcPts val="0"/>
              </a:spcBef>
              <a:spcAft>
                <a:spcPts val="0"/>
              </a:spcAft>
              <a:buNone/>
            </a:pPr>
            <a:endParaRPr sz="1700" b="1"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Many </a:t>
            </a:r>
            <a:r>
              <a:rPr lang="en" sz="1700" b="1" dirty="0">
                <a:latin typeface="Unna"/>
                <a:ea typeface="Unna"/>
                <a:cs typeface="Unna"/>
                <a:sym typeface="Unna"/>
              </a:rPr>
              <a:t>colonists</a:t>
            </a:r>
            <a:r>
              <a:rPr lang="en" sz="1700" dirty="0">
                <a:latin typeface="Unna"/>
                <a:ea typeface="Unna"/>
                <a:cs typeface="Unna"/>
                <a:sym typeface="Unna"/>
              </a:rPr>
              <a:t> traveled from </a:t>
            </a:r>
            <a:r>
              <a:rPr lang="en" sz="1700" b="1" dirty="0">
                <a:latin typeface="Unna"/>
                <a:ea typeface="Unna"/>
                <a:cs typeface="Unna"/>
                <a:sym typeface="Unna"/>
              </a:rPr>
              <a:t>Europe</a:t>
            </a:r>
            <a:r>
              <a:rPr lang="en" sz="1700" dirty="0">
                <a:latin typeface="Unna"/>
                <a:ea typeface="Unna"/>
                <a:cs typeface="Unna"/>
                <a:sym typeface="Unna"/>
              </a:rPr>
              <a:t> to </a:t>
            </a:r>
            <a:r>
              <a:rPr lang="en" sz="1700" b="1" dirty="0">
                <a:latin typeface="Unna"/>
                <a:ea typeface="Unna"/>
                <a:cs typeface="Unna"/>
                <a:sym typeface="Unna"/>
              </a:rPr>
              <a:t>North America</a:t>
            </a:r>
            <a:r>
              <a:rPr lang="en" sz="1700" dirty="0">
                <a:latin typeface="Unna"/>
                <a:ea typeface="Unna"/>
                <a:cs typeface="Unna"/>
                <a:sym typeface="Unna"/>
              </a:rPr>
              <a:t>. </a:t>
            </a:r>
            <a:endParaRPr sz="1700" dirty="0">
              <a:latin typeface="Unna"/>
              <a:ea typeface="Unna"/>
              <a:cs typeface="Unna"/>
              <a:sym typeface="Unna"/>
            </a:endParaRPr>
          </a:p>
        </p:txBody>
      </p:sp>
      <p:sp>
        <p:nvSpPr>
          <p:cNvPr id="56" name="Google Shape;56;p13"/>
          <p:cNvSpPr txBox="1"/>
          <p:nvPr/>
        </p:nvSpPr>
        <p:spPr>
          <a:xfrm>
            <a:off x="704975" y="2901550"/>
            <a:ext cx="3565500" cy="400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Unna"/>
                <a:ea typeface="Unna"/>
                <a:cs typeface="Unna"/>
                <a:sym typeface="Unna"/>
              </a:rPr>
              <a:t>colonists	North America	Europe</a:t>
            </a:r>
            <a:endParaRPr>
              <a:latin typeface="Unna"/>
              <a:ea typeface="Unna"/>
              <a:cs typeface="Unna"/>
              <a:sym typeface="Unna"/>
            </a:endParaRPr>
          </a:p>
        </p:txBody>
      </p:sp>
      <p:sp>
        <p:nvSpPr>
          <p:cNvPr id="57" name="Google Shape;57;p13"/>
          <p:cNvSpPr txBox="1"/>
          <p:nvPr/>
        </p:nvSpPr>
        <p:spPr>
          <a:xfrm>
            <a:off x="8158400" y="7298125"/>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n" sz="1600">
                <a:latin typeface="Calistoga"/>
                <a:ea typeface="Calistoga"/>
                <a:cs typeface="Calistoga"/>
                <a:sym typeface="Calistoga"/>
              </a:rPr>
              <a:t>MONDAY pg 1</a:t>
            </a:r>
            <a:endParaRPr sz="1600">
              <a:latin typeface="Calistoga"/>
              <a:ea typeface="Calistoga"/>
              <a:cs typeface="Calistoga"/>
              <a:sym typeface="Calistoga"/>
            </a:endParaRPr>
          </a:p>
        </p:txBody>
      </p:sp>
      <p:sp>
        <p:nvSpPr>
          <p:cNvPr id="58" name="Google Shape;58;p13"/>
          <p:cNvSpPr/>
          <p:nvPr/>
        </p:nvSpPr>
        <p:spPr>
          <a:xfrm>
            <a:off x="5029200" y="1414375"/>
            <a:ext cx="4833600" cy="53109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POV: Native Americans</a:t>
            </a:r>
            <a:endParaRPr b="1">
              <a:latin typeface="Unna"/>
              <a:ea typeface="Unna"/>
              <a:cs typeface="Unna"/>
              <a:sym typeface="Unna"/>
            </a:endParaRPr>
          </a:p>
        </p:txBody>
      </p:sp>
      <p:pic>
        <p:nvPicPr>
          <p:cNvPr id="59" name="Google Shape;59;p13"/>
          <p:cNvPicPr preferRelativeResize="0"/>
          <p:nvPr/>
        </p:nvPicPr>
        <p:blipFill>
          <a:blip r:embed="rId3">
            <a:alphaModFix/>
          </a:blip>
          <a:stretch>
            <a:fillRect/>
          </a:stretch>
        </p:blipFill>
        <p:spPr>
          <a:xfrm>
            <a:off x="7210423" y="1518800"/>
            <a:ext cx="471151" cy="760351"/>
          </a:xfrm>
          <a:prstGeom prst="rect">
            <a:avLst/>
          </a:prstGeom>
          <a:noFill/>
          <a:ln>
            <a:noFill/>
          </a:ln>
        </p:spPr>
      </p:pic>
      <p:sp>
        <p:nvSpPr>
          <p:cNvPr id="60" name="Google Shape;60;p13"/>
          <p:cNvSpPr txBox="1"/>
          <p:nvPr/>
        </p:nvSpPr>
        <p:spPr>
          <a:xfrm>
            <a:off x="5416750" y="2464600"/>
            <a:ext cx="4042800" cy="4386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latin typeface="Unna"/>
                <a:ea typeface="Unna"/>
                <a:cs typeface="Unna"/>
                <a:sym typeface="Unna"/>
              </a:rPr>
              <a:t>Write about how the Native Americans must have felt when the colonists were attempting to convert them to Christianity and taking their land and resources. Which emotion word fits best? You can choose two or your own word.</a:t>
            </a:r>
            <a:endParaRPr sz="1300">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The Native Americans probably felt ____________ and __________________ because </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the colonists were 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_______________________________________________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If I were Native American, I would feel _______________________________________________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_______________________________________________</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r>
              <a:rPr lang="en" sz="1300">
                <a:solidFill>
                  <a:schemeClr val="dk1"/>
                </a:solidFill>
                <a:latin typeface="Unna"/>
                <a:ea typeface="Unna"/>
                <a:cs typeface="Unna"/>
                <a:sym typeface="Unna"/>
              </a:rPr>
              <a:t>_______________________________________________ </a:t>
            </a:r>
            <a:endParaRPr sz="1300">
              <a:solidFill>
                <a:schemeClr val="dk1"/>
              </a:solidFill>
              <a:latin typeface="Unna"/>
              <a:ea typeface="Unna"/>
              <a:cs typeface="Unna"/>
              <a:sym typeface="Unna"/>
            </a:endParaRPr>
          </a:p>
          <a:p>
            <a:pPr marL="0" lvl="0" indent="0" algn="ctr" rtl="0">
              <a:spcBef>
                <a:spcPts val="0"/>
              </a:spcBef>
              <a:spcAft>
                <a:spcPts val="0"/>
              </a:spcAft>
              <a:buClr>
                <a:schemeClr val="dk1"/>
              </a:buClr>
              <a:buSzPts val="1100"/>
              <a:buFont typeface="Arial"/>
              <a:buNone/>
            </a:pPr>
            <a:endParaRPr sz="1300">
              <a:solidFill>
                <a:schemeClr val="dk1"/>
              </a:solidFill>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annoyed 	discouraged	    furious	overjoyed</a:t>
            </a:r>
            <a:endParaRPr sz="1300">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devastated	betrayed	hopeful</a:t>
            </a:r>
            <a:endParaRPr sz="1300">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devastated	proud	</a:t>
            </a:r>
            <a:endParaRPr sz="1300">
              <a:latin typeface="Unna"/>
              <a:ea typeface="Unna"/>
              <a:cs typeface="Unna"/>
              <a:sym typeface="Unna"/>
            </a:endParaRPr>
          </a:p>
          <a:p>
            <a:pPr marL="0" lvl="0" indent="0" algn="ctr" rtl="0">
              <a:spcBef>
                <a:spcPts val="0"/>
              </a:spcBef>
              <a:spcAft>
                <a:spcPts val="0"/>
              </a:spcAft>
              <a:buNone/>
            </a:pPr>
            <a:r>
              <a:rPr lang="en" sz="1300">
                <a:latin typeface="Unna"/>
                <a:ea typeface="Unna"/>
                <a:cs typeface="Unna"/>
                <a:sym typeface="Unna"/>
              </a:rPr>
              <a:t>indifferent</a:t>
            </a:r>
            <a:endParaRPr sz="1300">
              <a:latin typeface="Unna"/>
              <a:ea typeface="Unna"/>
              <a:cs typeface="Unna"/>
              <a:sym typeface="Unna"/>
            </a:endParaRPr>
          </a:p>
          <a:p>
            <a:pPr marL="0" lvl="0" indent="0" algn="ctr" rtl="0">
              <a:spcBef>
                <a:spcPts val="0"/>
              </a:spcBef>
              <a:spcAft>
                <a:spcPts val="0"/>
              </a:spcAft>
              <a:buNone/>
            </a:pPr>
            <a:endParaRPr sz="1300">
              <a:latin typeface="Unna"/>
              <a:ea typeface="Unna"/>
              <a:cs typeface="Unna"/>
              <a:sym typeface="Unna"/>
            </a:endParaRPr>
          </a:p>
          <a:p>
            <a:pPr marL="0" lvl="0" indent="0" algn="ctr" rtl="0">
              <a:spcBef>
                <a:spcPts val="0"/>
              </a:spcBef>
              <a:spcAft>
                <a:spcPts val="0"/>
              </a:spcAft>
              <a:buNone/>
            </a:pPr>
            <a:endParaRPr sz="1300">
              <a:latin typeface="Unna"/>
              <a:ea typeface="Unna"/>
              <a:cs typeface="Unna"/>
              <a:sym typeface="Unna"/>
            </a:endParaRPr>
          </a:p>
        </p:txBody>
      </p:sp>
      <p:pic>
        <p:nvPicPr>
          <p:cNvPr id="61" name="Google Shape;61;p13"/>
          <p:cNvPicPr preferRelativeResize="0"/>
          <p:nvPr/>
        </p:nvPicPr>
        <p:blipFill>
          <a:blip r:embed="rId4">
            <a:alphaModFix/>
          </a:blip>
          <a:stretch>
            <a:fillRect/>
          </a:stretch>
        </p:blipFill>
        <p:spPr>
          <a:xfrm>
            <a:off x="4421274" y="2425650"/>
            <a:ext cx="654000" cy="1112625"/>
          </a:xfrm>
          <a:prstGeom prst="rect">
            <a:avLst/>
          </a:prstGeom>
          <a:noFill/>
          <a:ln>
            <a:noFill/>
          </a:ln>
        </p:spPr>
      </p:pic>
      <p:sp>
        <p:nvSpPr>
          <p:cNvPr id="62" name="Google Shape;62;p13"/>
          <p:cNvSpPr/>
          <p:nvPr/>
        </p:nvSpPr>
        <p:spPr>
          <a:xfrm>
            <a:off x="323800" y="4419025"/>
            <a:ext cx="4639500" cy="287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latin typeface="Unna"/>
                <a:ea typeface="Unna"/>
                <a:cs typeface="Unna"/>
                <a:sym typeface="Unna"/>
              </a:rPr>
              <a:t>Colonists Cause Conflict:</a:t>
            </a:r>
            <a:endParaRPr sz="1500" b="1"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Three ways the colonists had a negative effect on the Native Americans:</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The colonists did </a:t>
            </a:r>
            <a:r>
              <a:rPr lang="en" sz="1500" b="1" dirty="0">
                <a:latin typeface="Unna"/>
                <a:ea typeface="Unna"/>
                <a:cs typeface="Unna"/>
                <a:sym typeface="Unna"/>
              </a:rPr>
              <a:t>ruin the crops of Native Americans</a:t>
            </a:r>
            <a:r>
              <a:rPr lang="en" sz="1500" dirty="0">
                <a:latin typeface="Unna"/>
                <a:ea typeface="Unna"/>
                <a:cs typeface="Unna"/>
                <a:sym typeface="Unna"/>
              </a:rPr>
              <a:t>.</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They also did </a:t>
            </a:r>
            <a:r>
              <a:rPr lang="en" sz="1500" b="1" dirty="0">
                <a:latin typeface="Unna"/>
                <a:ea typeface="Unna"/>
                <a:cs typeface="Unna"/>
                <a:sym typeface="Unna"/>
              </a:rPr>
              <a:t>scare away animals</a:t>
            </a:r>
            <a:r>
              <a:rPr lang="en" sz="1500" dirty="0">
                <a:latin typeface="Unna"/>
                <a:ea typeface="Unna"/>
                <a:cs typeface="Unna"/>
                <a:sym typeface="Unna"/>
              </a:rPr>
              <a:t>.</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Finally, they </a:t>
            </a:r>
            <a:r>
              <a:rPr lang="en" sz="1500" b="1" dirty="0">
                <a:latin typeface="Unna"/>
                <a:ea typeface="Unna"/>
                <a:cs typeface="Unna"/>
                <a:sym typeface="Unna"/>
              </a:rPr>
              <a:t>brought diseases</a:t>
            </a:r>
            <a:r>
              <a:rPr lang="en" sz="1500" dirty="0">
                <a:latin typeface="Unna"/>
                <a:ea typeface="Unna"/>
                <a:cs typeface="Unna"/>
                <a:sym typeface="Unna"/>
              </a:rPr>
              <a:t>.</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How did the colonists view the Native Americans? Was this right or accurate? </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Colonists saw Native Americans as </a:t>
            </a:r>
            <a:r>
              <a:rPr lang="en" sz="1500" b="1" dirty="0">
                <a:latin typeface="Unna"/>
                <a:ea typeface="Unna"/>
                <a:cs typeface="Unna"/>
                <a:sym typeface="Unna"/>
              </a:rPr>
              <a:t>inferior or less than</a:t>
            </a:r>
            <a:r>
              <a:rPr lang="en" sz="1500" dirty="0">
                <a:latin typeface="Unna"/>
                <a:ea typeface="Unna"/>
                <a:cs typeface="Unna"/>
                <a:sym typeface="Unna"/>
              </a:rPr>
              <a:t>. This was (right/</a:t>
            </a:r>
            <a:r>
              <a:rPr lang="en" sz="1500" dirty="0">
                <a:highlight>
                  <a:srgbClr val="FFFF00"/>
                </a:highlight>
                <a:latin typeface="Unna"/>
                <a:ea typeface="Unna"/>
                <a:cs typeface="Unna"/>
                <a:sym typeface="Unna"/>
              </a:rPr>
              <a:t>wrong</a:t>
            </a:r>
            <a:r>
              <a:rPr lang="en" sz="1500" dirty="0">
                <a:latin typeface="Unna"/>
                <a:ea typeface="Unna"/>
                <a:cs typeface="Unna"/>
                <a:sym typeface="Unna"/>
              </a:rPr>
              <a:t>) because the Native American people should have been treated respectfully as human beings.</a:t>
            </a:r>
            <a:endParaRPr sz="1500" dirty="0">
              <a:latin typeface="Unna"/>
              <a:ea typeface="Unna"/>
              <a:cs typeface="Unna"/>
              <a:sym typeface="Unna"/>
            </a:endParaRPr>
          </a:p>
        </p:txBody>
      </p:sp>
    </p:spTree>
    <p:extLst>
      <p:ext uri="{BB962C8B-B14F-4D97-AF65-F5344CB8AC3E}">
        <p14:creationId xmlns:p14="http://schemas.microsoft.com/office/powerpoint/2010/main" val="4007676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p:nvPr/>
        </p:nvSpPr>
        <p:spPr>
          <a:xfrm>
            <a:off x="493750" y="256700"/>
            <a:ext cx="8592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a:p>
            <a:pPr marL="0" lvl="0" indent="0" algn="l" rtl="0">
              <a:spcBef>
                <a:spcPts val="0"/>
              </a:spcBef>
              <a:spcAft>
                <a:spcPts val="0"/>
              </a:spcAft>
              <a:buNone/>
            </a:pPr>
            <a:endParaRPr>
              <a:latin typeface="Unna"/>
              <a:ea typeface="Unna"/>
              <a:cs typeface="Unna"/>
              <a:sym typeface="Unna"/>
            </a:endParaRPr>
          </a:p>
        </p:txBody>
      </p:sp>
      <p:sp>
        <p:nvSpPr>
          <p:cNvPr id="80" name="Google Shape;80;p15"/>
          <p:cNvSpPr/>
          <p:nvPr/>
        </p:nvSpPr>
        <p:spPr>
          <a:xfrm>
            <a:off x="218438" y="863722"/>
            <a:ext cx="4639500" cy="3535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latin typeface="Unna"/>
                <a:ea typeface="Unna"/>
                <a:cs typeface="Unna"/>
                <a:sym typeface="Unna"/>
              </a:rPr>
              <a:t>King Philip’s War 1675 (year)</a:t>
            </a:r>
            <a:endParaRPr sz="1500" b="1"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Who was King Philip and what was his real name?</a:t>
            </a:r>
            <a:endParaRPr sz="1500" dirty="0">
              <a:latin typeface="Unna"/>
              <a:ea typeface="Unna"/>
              <a:cs typeface="Unna"/>
              <a:sym typeface="Unna"/>
            </a:endParaRPr>
          </a:p>
          <a:p>
            <a:pPr marL="0" lvl="0" indent="0" algn="l" rtl="0">
              <a:spcBef>
                <a:spcPts val="0"/>
              </a:spcBef>
              <a:spcAft>
                <a:spcPts val="0"/>
              </a:spcAft>
              <a:buNone/>
            </a:pPr>
            <a:r>
              <a:rPr lang="en-US" sz="1500" dirty="0">
                <a:latin typeface="Unna"/>
                <a:ea typeface="Unna"/>
                <a:cs typeface="Unna"/>
                <a:sym typeface="Unna"/>
              </a:rPr>
              <a:t>He was the son of Massasoit, the leader of the Wampanoag people. His real name was Metacom.</a:t>
            </a:r>
            <a:endParaRPr sz="1500" dirty="0">
              <a:latin typeface="Unna"/>
              <a:ea typeface="Unna"/>
              <a:cs typeface="Unna"/>
              <a:sym typeface="Unna"/>
            </a:endParaRPr>
          </a:p>
          <a:p>
            <a:pPr marL="0" lvl="0" indent="0" algn="l" rtl="0">
              <a:spcBef>
                <a:spcPts val="0"/>
              </a:spcBef>
              <a:spcAft>
                <a:spcPts val="0"/>
              </a:spcAft>
              <a:buNone/>
            </a:pP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Why did King Philip’s War start?</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Metacom did not like seeing his homeland destroyed by colonists.</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What event caused King Philip’s War to end?</a:t>
            </a:r>
            <a:endParaRPr sz="1500" dirty="0">
              <a:latin typeface="Unna"/>
              <a:ea typeface="Unna"/>
              <a:cs typeface="Unna"/>
              <a:sym typeface="Unna"/>
            </a:endParaRPr>
          </a:p>
          <a:p>
            <a:pPr marL="0" lvl="0" indent="0" algn="l" rtl="0">
              <a:spcBef>
                <a:spcPts val="0"/>
              </a:spcBef>
              <a:spcAft>
                <a:spcPts val="0"/>
              </a:spcAft>
              <a:buNone/>
            </a:pPr>
            <a:r>
              <a:rPr lang="en-US" sz="1700" dirty="0">
                <a:latin typeface="Unna"/>
                <a:ea typeface="Unna"/>
                <a:cs typeface="Unna"/>
                <a:sym typeface="Unna"/>
              </a:rPr>
              <a:t>Metacom was killed. Native American families and communities were destroyed.</a:t>
            </a:r>
            <a:endParaRPr sz="1700" dirty="0">
              <a:latin typeface="Unna"/>
              <a:ea typeface="Unna"/>
              <a:cs typeface="Unna"/>
              <a:sym typeface="Unna"/>
            </a:endParaRPr>
          </a:p>
          <a:p>
            <a:pPr marL="0" lvl="0" indent="0" algn="l" rtl="0">
              <a:spcBef>
                <a:spcPts val="0"/>
              </a:spcBef>
              <a:spcAft>
                <a:spcPts val="0"/>
              </a:spcAft>
              <a:buNone/>
            </a:pPr>
            <a:endParaRPr sz="1700" dirty="0">
              <a:latin typeface="Unna"/>
              <a:ea typeface="Unna"/>
              <a:cs typeface="Unna"/>
              <a:sym typeface="Unna"/>
            </a:endParaRPr>
          </a:p>
        </p:txBody>
      </p:sp>
      <p:sp>
        <p:nvSpPr>
          <p:cNvPr id="81" name="Google Shape;81;p15"/>
          <p:cNvSpPr/>
          <p:nvPr/>
        </p:nvSpPr>
        <p:spPr>
          <a:xfrm>
            <a:off x="225225" y="4702350"/>
            <a:ext cx="4639500" cy="28791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latin typeface="Unna"/>
                <a:ea typeface="Unna"/>
                <a:cs typeface="Unna"/>
                <a:sym typeface="Unna"/>
              </a:rPr>
              <a:t>The French and Indian War (The Seven Years’ War)</a:t>
            </a:r>
            <a:endParaRPr sz="1500" b="1"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Which three countries were competing for colonies and power in the New World?</a:t>
            </a:r>
            <a:endParaRPr sz="1500" dirty="0">
              <a:latin typeface="Unna"/>
              <a:ea typeface="Unna"/>
              <a:cs typeface="Unna"/>
              <a:sym typeface="Unna"/>
            </a:endParaRPr>
          </a:p>
          <a:p>
            <a:pPr lvl="0" algn="l" rtl="0">
              <a:spcBef>
                <a:spcPts val="0"/>
              </a:spcBef>
              <a:spcAft>
                <a:spcPts val="0"/>
              </a:spcAft>
            </a:pPr>
            <a:r>
              <a:rPr lang="en" sz="1500" dirty="0">
                <a:latin typeface="Unna"/>
                <a:ea typeface="Unna"/>
                <a:cs typeface="Unna"/>
                <a:sym typeface="Unna"/>
              </a:rPr>
              <a:t>1. England</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2. France </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3. Spain</a:t>
            </a:r>
            <a:endParaRPr sz="1500" dirty="0">
              <a:latin typeface="Unna"/>
              <a:ea typeface="Unna"/>
              <a:cs typeface="Unna"/>
              <a:sym typeface="Unna"/>
            </a:endParaRPr>
          </a:p>
          <a:p>
            <a:pPr marL="0" lvl="0" indent="0" algn="l" rtl="0">
              <a:spcBef>
                <a:spcPts val="0"/>
              </a:spcBef>
              <a:spcAft>
                <a:spcPts val="0"/>
              </a:spcAft>
              <a:buNone/>
            </a:pPr>
            <a:r>
              <a:rPr lang="en" sz="1500" dirty="0">
                <a:latin typeface="Unna"/>
                <a:ea typeface="Unna"/>
                <a:cs typeface="Unna"/>
                <a:sym typeface="Unna"/>
              </a:rPr>
              <a:t>Why were these three countries fighting?</a:t>
            </a:r>
            <a:endParaRPr sz="1500" dirty="0">
              <a:latin typeface="Unna"/>
              <a:ea typeface="Unna"/>
              <a:cs typeface="Unna"/>
              <a:sym typeface="Unna"/>
            </a:endParaRPr>
          </a:p>
          <a:p>
            <a:pPr marL="0" lvl="0" indent="0" algn="l" rtl="0">
              <a:spcBef>
                <a:spcPts val="0"/>
              </a:spcBef>
              <a:spcAft>
                <a:spcPts val="0"/>
              </a:spcAft>
              <a:buNone/>
            </a:pPr>
            <a:r>
              <a:rPr lang="en-US" sz="1500" dirty="0">
                <a:latin typeface="Unna"/>
                <a:ea typeface="Unna"/>
                <a:cs typeface="Unna"/>
                <a:sym typeface="Unna"/>
              </a:rPr>
              <a:t>They were fighting for power and control of the land in North America.</a:t>
            </a:r>
            <a:endParaRPr sz="1500" dirty="0">
              <a:latin typeface="Unna"/>
              <a:ea typeface="Unna"/>
              <a:cs typeface="Unna"/>
              <a:sym typeface="Unna"/>
            </a:endParaRPr>
          </a:p>
          <a:p>
            <a:pPr marL="0" lvl="0" indent="0" algn="l" rtl="0">
              <a:spcBef>
                <a:spcPts val="0"/>
              </a:spcBef>
              <a:spcAft>
                <a:spcPts val="0"/>
              </a:spcAft>
              <a:buNone/>
            </a:pPr>
            <a:endParaRPr sz="1500" dirty="0">
              <a:latin typeface="Unna"/>
              <a:ea typeface="Unna"/>
              <a:cs typeface="Unna"/>
              <a:sym typeface="Unna"/>
            </a:endParaRPr>
          </a:p>
        </p:txBody>
      </p:sp>
      <p:pic>
        <p:nvPicPr>
          <p:cNvPr id="82" name="Google Shape;82;p15"/>
          <p:cNvPicPr preferRelativeResize="0"/>
          <p:nvPr/>
        </p:nvPicPr>
        <p:blipFill>
          <a:blip r:embed="rId3">
            <a:alphaModFix/>
          </a:blip>
          <a:stretch>
            <a:fillRect/>
          </a:stretch>
        </p:blipFill>
        <p:spPr>
          <a:xfrm>
            <a:off x="4211627" y="1254541"/>
            <a:ext cx="522550" cy="855299"/>
          </a:xfrm>
          <a:prstGeom prst="rect">
            <a:avLst/>
          </a:prstGeom>
          <a:noFill/>
          <a:ln>
            <a:noFill/>
          </a:ln>
        </p:spPr>
      </p:pic>
      <p:sp>
        <p:nvSpPr>
          <p:cNvPr id="83" name="Google Shape;83;p15"/>
          <p:cNvSpPr/>
          <p:nvPr/>
        </p:nvSpPr>
        <p:spPr>
          <a:xfrm>
            <a:off x="5026100" y="448050"/>
            <a:ext cx="4190700" cy="2546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Unna"/>
                <a:ea typeface="Unna"/>
                <a:cs typeface="Unna"/>
                <a:sym typeface="Unna"/>
              </a:rPr>
              <a:t>Ohio Valley</a:t>
            </a:r>
            <a:endParaRPr b="1">
              <a:latin typeface="Unna"/>
              <a:ea typeface="Unna"/>
              <a:cs typeface="Unna"/>
              <a:sym typeface="Unna"/>
            </a:endParaRPr>
          </a:p>
        </p:txBody>
      </p:sp>
      <p:sp>
        <p:nvSpPr>
          <p:cNvPr id="84" name="Google Shape;84;p15"/>
          <p:cNvSpPr/>
          <p:nvPr/>
        </p:nvSpPr>
        <p:spPr>
          <a:xfrm>
            <a:off x="5026100" y="3652500"/>
            <a:ext cx="4190700" cy="18471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Unna"/>
                <a:ea typeface="Unna"/>
                <a:cs typeface="Unna"/>
                <a:sym typeface="Unna"/>
              </a:rPr>
              <a:t>George Washington</a:t>
            </a:r>
            <a:endParaRPr b="1" dirty="0">
              <a:latin typeface="Unna"/>
              <a:ea typeface="Unna"/>
              <a:cs typeface="Unna"/>
              <a:sym typeface="Unna"/>
            </a:endParaRPr>
          </a:p>
          <a:p>
            <a:pPr marL="0" lvl="0" indent="0" algn="ctr" rtl="0">
              <a:spcBef>
                <a:spcPts val="0"/>
              </a:spcBef>
              <a:spcAft>
                <a:spcPts val="0"/>
              </a:spcAft>
              <a:buNone/>
            </a:pPr>
            <a:endParaRPr b="1"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George Washington was a </a:t>
            </a:r>
            <a:r>
              <a:rPr lang="en" b="1" dirty="0">
                <a:latin typeface="Unna"/>
                <a:ea typeface="Unna"/>
                <a:cs typeface="Unna"/>
                <a:sym typeface="Unna"/>
              </a:rPr>
              <a:t>soldier</a:t>
            </a:r>
            <a:r>
              <a:rPr lang="en" dirty="0">
                <a:latin typeface="Unna"/>
                <a:ea typeface="Unna"/>
                <a:cs typeface="Unna"/>
                <a:sym typeface="Unna"/>
              </a:rPr>
              <a:t> who the British sent to </a:t>
            </a:r>
            <a:r>
              <a:rPr lang="en" b="1" dirty="0">
                <a:latin typeface="Unna"/>
                <a:ea typeface="Unna"/>
                <a:cs typeface="Unna"/>
                <a:sym typeface="Unna"/>
              </a:rPr>
              <a:t>draw maps </a:t>
            </a:r>
            <a:r>
              <a:rPr lang="en" dirty="0">
                <a:latin typeface="Unna"/>
                <a:ea typeface="Unna"/>
                <a:cs typeface="Unna"/>
                <a:sym typeface="Unna"/>
              </a:rPr>
              <a:t>of the Ohio River Valley. Later he would become the first </a:t>
            </a:r>
            <a:r>
              <a:rPr lang="en" b="1" dirty="0">
                <a:latin typeface="Unna"/>
                <a:ea typeface="Unna"/>
                <a:cs typeface="Unna"/>
                <a:sym typeface="Unna"/>
              </a:rPr>
              <a:t>president</a:t>
            </a:r>
            <a:r>
              <a:rPr lang="en" dirty="0">
                <a:latin typeface="Unna"/>
                <a:ea typeface="Unna"/>
                <a:cs typeface="Unna"/>
                <a:sym typeface="Unna"/>
              </a:rPr>
              <a:t> of the United States. </a:t>
            </a: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p:txBody>
      </p:sp>
      <p:sp>
        <p:nvSpPr>
          <p:cNvPr id="85" name="Google Shape;85;p15"/>
          <p:cNvSpPr txBox="1"/>
          <p:nvPr/>
        </p:nvSpPr>
        <p:spPr>
          <a:xfrm>
            <a:off x="8277475" y="7150350"/>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r" rtl="0">
              <a:spcBef>
                <a:spcPts val="0"/>
              </a:spcBef>
              <a:spcAft>
                <a:spcPts val="0"/>
              </a:spcAft>
              <a:buNone/>
            </a:pPr>
            <a:r>
              <a:rPr lang="en" sz="1600">
                <a:latin typeface="Calistoga"/>
                <a:ea typeface="Calistoga"/>
                <a:cs typeface="Calistoga"/>
                <a:sym typeface="Calistoga"/>
              </a:rPr>
              <a:t>MONDAY pg 2</a:t>
            </a:r>
            <a:endParaRPr sz="1600">
              <a:latin typeface="Calistoga"/>
              <a:ea typeface="Calistoga"/>
              <a:cs typeface="Calistoga"/>
              <a:sym typeface="Calistoga"/>
            </a:endParaRPr>
          </a:p>
        </p:txBody>
      </p:sp>
      <p:sp>
        <p:nvSpPr>
          <p:cNvPr id="86" name="Google Shape;86;p15"/>
          <p:cNvSpPr txBox="1"/>
          <p:nvPr/>
        </p:nvSpPr>
        <p:spPr>
          <a:xfrm>
            <a:off x="5164100" y="1017300"/>
            <a:ext cx="3914700" cy="15696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latin typeface="Unna"/>
                <a:ea typeface="Unna"/>
                <a:cs typeface="Unna"/>
                <a:sym typeface="Unna"/>
              </a:rPr>
              <a:t>Why was the Ohio River Valley so prized by the French and the British? </a:t>
            </a:r>
            <a:r>
              <a:rPr lang="en-US" sz="1300" dirty="0">
                <a:latin typeface="Unna"/>
                <a:ea typeface="Unna"/>
                <a:cs typeface="Unna"/>
                <a:sym typeface="Unna"/>
              </a:rPr>
              <a:t>It was an important area for trading with Native Americans. </a:t>
            </a:r>
            <a:endParaRPr sz="1300" dirty="0">
              <a:latin typeface="Unna"/>
              <a:ea typeface="Unna"/>
              <a:cs typeface="Unna"/>
              <a:sym typeface="Unna"/>
            </a:endParaRPr>
          </a:p>
          <a:p>
            <a:pPr marL="0" lvl="0" indent="0" algn="l" rtl="0">
              <a:spcBef>
                <a:spcPts val="0"/>
              </a:spcBef>
              <a:spcAft>
                <a:spcPts val="0"/>
              </a:spcAft>
              <a:buNone/>
            </a:pPr>
            <a:r>
              <a:rPr lang="en" sz="1300" dirty="0">
                <a:latin typeface="Unna"/>
                <a:ea typeface="Unna"/>
                <a:cs typeface="Unna"/>
                <a:sym typeface="Unna"/>
              </a:rPr>
              <a:t>What was the name of the fort that the French built at the fork of the Ohio River?</a:t>
            </a:r>
            <a:endParaRPr sz="1300" dirty="0">
              <a:latin typeface="Unna"/>
              <a:ea typeface="Unna"/>
              <a:cs typeface="Unna"/>
              <a:sym typeface="Unna"/>
            </a:endParaRPr>
          </a:p>
          <a:p>
            <a:pPr marL="0" lvl="0" indent="0" algn="l" rtl="0">
              <a:spcBef>
                <a:spcPts val="0"/>
              </a:spcBef>
              <a:spcAft>
                <a:spcPts val="0"/>
              </a:spcAft>
              <a:buNone/>
            </a:pPr>
            <a:r>
              <a:rPr lang="en" sz="1300" dirty="0">
                <a:latin typeface="Unna"/>
                <a:ea typeface="Unna"/>
                <a:cs typeface="Unna"/>
                <a:sym typeface="Unna"/>
              </a:rPr>
              <a:t>Fort Duquesne</a:t>
            </a:r>
            <a:endParaRPr sz="1300" dirty="0">
              <a:latin typeface="Unna"/>
              <a:ea typeface="Unna"/>
              <a:cs typeface="Unna"/>
              <a:sym typeface="Unna"/>
            </a:endParaRPr>
          </a:p>
          <a:p>
            <a:pPr marL="0" lvl="0" indent="0" algn="l" rtl="0">
              <a:spcBef>
                <a:spcPts val="0"/>
              </a:spcBef>
              <a:spcAft>
                <a:spcPts val="0"/>
              </a:spcAft>
              <a:buNone/>
            </a:pPr>
            <a:endParaRPr sz="1200" dirty="0">
              <a:latin typeface="Unna"/>
              <a:ea typeface="Unna"/>
              <a:cs typeface="Unna"/>
              <a:sym typeface="Unna"/>
            </a:endParaRPr>
          </a:p>
        </p:txBody>
      </p:sp>
      <p:sp>
        <p:nvSpPr>
          <p:cNvPr id="87" name="Google Shape;87;p15"/>
          <p:cNvSpPr/>
          <p:nvPr/>
        </p:nvSpPr>
        <p:spPr>
          <a:xfrm>
            <a:off x="5205875" y="5667000"/>
            <a:ext cx="2952600" cy="1887900"/>
          </a:xfrm>
          <a:prstGeom prst="round2SameRect">
            <a:avLst>
              <a:gd name="adj1" fmla="val 16667"/>
              <a:gd name="adj2"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Unna"/>
                <a:ea typeface="Unna"/>
                <a:cs typeface="Unna"/>
                <a:sym typeface="Unna"/>
              </a:rPr>
              <a:t>Britain vs. France</a:t>
            </a:r>
            <a:endParaRPr b="1" dirty="0">
              <a:latin typeface="Unna"/>
              <a:ea typeface="Unna"/>
              <a:cs typeface="Unna"/>
              <a:sym typeface="Unna"/>
            </a:endParaRPr>
          </a:p>
          <a:p>
            <a:pPr marL="0" lvl="0" indent="0" algn="l" rtl="0">
              <a:spcBef>
                <a:spcPts val="0"/>
              </a:spcBef>
              <a:spcAft>
                <a:spcPts val="0"/>
              </a:spcAft>
              <a:buNone/>
            </a:pPr>
            <a:endParaRPr b="1"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The French claimed the </a:t>
            </a:r>
            <a:r>
              <a:rPr lang="en" b="1" dirty="0">
                <a:latin typeface="Unna"/>
                <a:ea typeface="Unna"/>
                <a:cs typeface="Unna"/>
                <a:sym typeface="Unna"/>
              </a:rPr>
              <a:t>Ohio Valley  </a:t>
            </a:r>
            <a:r>
              <a:rPr lang="en" dirty="0">
                <a:latin typeface="Unna"/>
                <a:ea typeface="Unna"/>
                <a:cs typeface="Unna"/>
                <a:sym typeface="Unna"/>
              </a:rPr>
              <a:t>belonged to France, while the British colony of </a:t>
            </a:r>
            <a:r>
              <a:rPr lang="en" b="1" dirty="0">
                <a:latin typeface="Unna"/>
                <a:ea typeface="Unna"/>
                <a:cs typeface="Unna"/>
                <a:sym typeface="Unna"/>
              </a:rPr>
              <a:t>Virginia</a:t>
            </a:r>
            <a:r>
              <a:rPr lang="en" dirty="0">
                <a:latin typeface="Unna"/>
                <a:ea typeface="Unna"/>
                <a:cs typeface="Unna"/>
                <a:sym typeface="Unna"/>
              </a:rPr>
              <a:t> claimed it belonged to them. </a:t>
            </a:r>
            <a:endParaRPr dirty="0">
              <a:latin typeface="Unna"/>
              <a:ea typeface="Unna"/>
              <a:cs typeface="Unna"/>
              <a:sym typeface="Unna"/>
            </a:endParaRPr>
          </a:p>
        </p:txBody>
      </p:sp>
      <p:pic>
        <p:nvPicPr>
          <p:cNvPr id="88" name="Google Shape;88;p15"/>
          <p:cNvPicPr preferRelativeResize="0"/>
          <p:nvPr/>
        </p:nvPicPr>
        <p:blipFill>
          <a:blip r:embed="rId4">
            <a:alphaModFix/>
          </a:blip>
          <a:stretch>
            <a:fillRect/>
          </a:stretch>
        </p:blipFill>
        <p:spPr>
          <a:xfrm>
            <a:off x="5358950" y="5819800"/>
            <a:ext cx="522549" cy="261275"/>
          </a:xfrm>
          <a:prstGeom prst="rect">
            <a:avLst/>
          </a:prstGeom>
          <a:noFill/>
          <a:ln>
            <a:noFill/>
          </a:ln>
        </p:spPr>
      </p:pic>
      <p:pic>
        <p:nvPicPr>
          <p:cNvPr id="89" name="Google Shape;89;p15"/>
          <p:cNvPicPr preferRelativeResize="0"/>
          <p:nvPr/>
        </p:nvPicPr>
        <p:blipFill>
          <a:blip r:embed="rId5">
            <a:alphaModFix/>
          </a:blip>
          <a:stretch>
            <a:fillRect/>
          </a:stretch>
        </p:blipFill>
        <p:spPr>
          <a:xfrm>
            <a:off x="7450699" y="5819805"/>
            <a:ext cx="391450" cy="261276"/>
          </a:xfrm>
          <a:prstGeom prst="rect">
            <a:avLst/>
          </a:prstGeom>
          <a:noFill/>
          <a:ln>
            <a:noFill/>
          </a:ln>
        </p:spPr>
      </p:pic>
      <p:pic>
        <p:nvPicPr>
          <p:cNvPr id="90" name="Google Shape;90;p15"/>
          <p:cNvPicPr preferRelativeResize="0"/>
          <p:nvPr/>
        </p:nvPicPr>
        <p:blipFill>
          <a:blip r:embed="rId6">
            <a:alphaModFix/>
          </a:blip>
          <a:stretch>
            <a:fillRect/>
          </a:stretch>
        </p:blipFill>
        <p:spPr>
          <a:xfrm>
            <a:off x="3117426" y="5308606"/>
            <a:ext cx="1159162" cy="772475"/>
          </a:xfrm>
          <a:prstGeom prst="rect">
            <a:avLst/>
          </a:prstGeom>
          <a:noFill/>
          <a:ln>
            <a:noFill/>
          </a:ln>
        </p:spPr>
      </p:pic>
      <p:pic>
        <p:nvPicPr>
          <p:cNvPr id="91" name="Google Shape;91;p15"/>
          <p:cNvPicPr preferRelativeResize="0"/>
          <p:nvPr/>
        </p:nvPicPr>
        <p:blipFill>
          <a:blip r:embed="rId7">
            <a:alphaModFix/>
          </a:blip>
          <a:stretch>
            <a:fillRect/>
          </a:stretch>
        </p:blipFill>
        <p:spPr>
          <a:xfrm>
            <a:off x="5692396" y="564490"/>
            <a:ext cx="831703" cy="431100"/>
          </a:xfrm>
          <a:prstGeom prst="rect">
            <a:avLst/>
          </a:prstGeom>
          <a:noFill/>
          <a:ln>
            <a:noFill/>
          </a:ln>
        </p:spPr>
      </p:pic>
      <p:pic>
        <p:nvPicPr>
          <p:cNvPr id="92" name="Google Shape;92;p15"/>
          <p:cNvPicPr preferRelativeResize="0"/>
          <p:nvPr/>
        </p:nvPicPr>
        <p:blipFill>
          <a:blip r:embed="rId8">
            <a:alphaModFix/>
          </a:blip>
          <a:stretch>
            <a:fillRect/>
          </a:stretch>
        </p:blipFill>
        <p:spPr>
          <a:xfrm>
            <a:off x="5604458" y="3759975"/>
            <a:ext cx="650267" cy="487700"/>
          </a:xfrm>
          <a:prstGeom prst="rect">
            <a:avLst/>
          </a:prstGeom>
          <a:noFill/>
          <a:ln>
            <a:noFill/>
          </a:ln>
        </p:spPr>
      </p:pic>
    </p:spTree>
    <p:extLst>
      <p:ext uri="{BB962C8B-B14F-4D97-AF65-F5344CB8AC3E}">
        <p14:creationId xmlns:p14="http://schemas.microsoft.com/office/powerpoint/2010/main" val="1329175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6"/>
          <p:cNvSpPr/>
          <p:nvPr/>
        </p:nvSpPr>
        <p:spPr>
          <a:xfrm>
            <a:off x="144350" y="350700"/>
            <a:ext cx="4639500" cy="35355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latin typeface="Unna"/>
                <a:ea typeface="Unna"/>
                <a:cs typeface="Unna"/>
                <a:sym typeface="Unna"/>
              </a:rPr>
              <a:t>The Fighting Begins 1754 (date)</a:t>
            </a:r>
            <a:endParaRPr sz="1500" b="1" dirty="0">
              <a:latin typeface="Unna"/>
              <a:ea typeface="Unna"/>
              <a:cs typeface="Unna"/>
              <a:sym typeface="Unna"/>
            </a:endParaRPr>
          </a:p>
          <a:p>
            <a:pPr marL="0" lvl="0" indent="0" algn="l" rtl="0">
              <a:spcBef>
                <a:spcPts val="0"/>
              </a:spcBef>
              <a:spcAft>
                <a:spcPts val="0"/>
              </a:spcAft>
              <a:buNone/>
            </a:pP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In 1754, George Washington traveled to Fort Duquesne again and told the French to leave. </a:t>
            </a:r>
            <a:endParaRPr sz="1700" dirty="0">
              <a:latin typeface="Unna"/>
              <a:ea typeface="Unna"/>
              <a:cs typeface="Unna"/>
              <a:sym typeface="Unna"/>
            </a:endParaRPr>
          </a:p>
          <a:p>
            <a:pPr marL="0" lvl="0" indent="0" algn="l" rtl="0">
              <a:spcBef>
                <a:spcPts val="0"/>
              </a:spcBef>
              <a:spcAft>
                <a:spcPts val="0"/>
              </a:spcAft>
              <a:buNone/>
            </a:pP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Who allied with the British?</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Cherokee</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Why did they join forces with Britain? </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They were enemies of the Creek</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Who joined forces with the French?</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Creek</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Why?</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They were friendly with the French.</a:t>
            </a:r>
            <a:endParaRPr sz="1700" dirty="0">
              <a:latin typeface="Unna"/>
              <a:ea typeface="Unna"/>
              <a:cs typeface="Unna"/>
              <a:sym typeface="Unna"/>
            </a:endParaRPr>
          </a:p>
        </p:txBody>
      </p:sp>
      <p:sp>
        <p:nvSpPr>
          <p:cNvPr id="98" name="Google Shape;98;p16"/>
          <p:cNvSpPr txBox="1"/>
          <p:nvPr/>
        </p:nvSpPr>
        <p:spPr>
          <a:xfrm>
            <a:off x="8158400" y="7150350"/>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Calistoga"/>
                <a:ea typeface="Calistoga"/>
                <a:cs typeface="Calistoga"/>
                <a:sym typeface="Calistoga"/>
              </a:rPr>
              <a:t>TUESDAY</a:t>
            </a:r>
            <a:endParaRPr sz="1600">
              <a:latin typeface="Calistoga"/>
              <a:ea typeface="Calistoga"/>
              <a:cs typeface="Calistoga"/>
              <a:sym typeface="Calistoga"/>
            </a:endParaRPr>
          </a:p>
        </p:txBody>
      </p:sp>
      <p:sp>
        <p:nvSpPr>
          <p:cNvPr id="99" name="Google Shape;99;p16"/>
          <p:cNvSpPr/>
          <p:nvPr/>
        </p:nvSpPr>
        <p:spPr>
          <a:xfrm>
            <a:off x="477800" y="4969700"/>
            <a:ext cx="2772300" cy="2381100"/>
          </a:xfrm>
          <a:prstGeom prst="snip2SameRect">
            <a:avLst>
              <a:gd name="adj1" fmla="val 16667"/>
              <a:gd name="adj2"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latin typeface="Unna"/>
                <a:ea typeface="Unna"/>
                <a:cs typeface="Unna"/>
                <a:sym typeface="Unna"/>
              </a:rPr>
              <a:t>Edward Braddock/British Colonists</a:t>
            </a:r>
            <a:endParaRPr sz="1100" b="1">
              <a:latin typeface="Unna"/>
              <a:ea typeface="Unna"/>
              <a:cs typeface="Unna"/>
              <a:sym typeface="Unna"/>
            </a:endParaRPr>
          </a:p>
        </p:txBody>
      </p:sp>
      <p:sp>
        <p:nvSpPr>
          <p:cNvPr id="100" name="Google Shape;100;p16"/>
          <p:cNvSpPr/>
          <p:nvPr/>
        </p:nvSpPr>
        <p:spPr>
          <a:xfrm>
            <a:off x="3521450" y="4969700"/>
            <a:ext cx="2772300" cy="2381100"/>
          </a:xfrm>
          <a:prstGeom prst="snip2SameRect">
            <a:avLst>
              <a:gd name="adj1" fmla="val 16667"/>
              <a:gd name="adj2"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Unna"/>
                <a:ea typeface="Unna"/>
                <a:cs typeface="Unna"/>
                <a:sym typeface="Unna"/>
              </a:rPr>
              <a:t>Native Americans/French</a:t>
            </a:r>
            <a:endParaRPr sz="1100" b="1">
              <a:solidFill>
                <a:schemeClr val="dk1"/>
              </a:solidFill>
              <a:latin typeface="Unna"/>
              <a:ea typeface="Unna"/>
              <a:cs typeface="Unna"/>
              <a:sym typeface="Unna"/>
            </a:endParaRPr>
          </a:p>
        </p:txBody>
      </p:sp>
      <p:sp>
        <p:nvSpPr>
          <p:cNvPr id="101" name="Google Shape;101;p16"/>
          <p:cNvSpPr txBox="1"/>
          <p:nvPr/>
        </p:nvSpPr>
        <p:spPr>
          <a:xfrm>
            <a:off x="758300" y="4012300"/>
            <a:ext cx="5288700" cy="8313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Unna"/>
                <a:ea typeface="Unna"/>
                <a:cs typeface="Unna"/>
                <a:sym typeface="Unna"/>
              </a:rPr>
              <a:t>Draw a picture of what Edward Braddock and the British colonists looked like when they first started fighting. Draw a picture of what the French and Native Americans looked like.</a:t>
            </a:r>
            <a:endParaRPr>
              <a:latin typeface="Unna"/>
              <a:ea typeface="Unna"/>
              <a:cs typeface="Unna"/>
              <a:sym typeface="Unna"/>
            </a:endParaRPr>
          </a:p>
        </p:txBody>
      </p:sp>
      <p:sp>
        <p:nvSpPr>
          <p:cNvPr id="102" name="Google Shape;102;p16"/>
          <p:cNvSpPr/>
          <p:nvPr/>
        </p:nvSpPr>
        <p:spPr>
          <a:xfrm>
            <a:off x="5409975" y="224700"/>
            <a:ext cx="3554700" cy="36615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Unna"/>
                <a:ea typeface="Unna"/>
                <a:cs typeface="Unna"/>
                <a:sym typeface="Unna"/>
              </a:rPr>
              <a:t>Fort Loudoun</a:t>
            </a:r>
            <a:endParaRPr b="1" dirty="0">
              <a:latin typeface="Unna"/>
              <a:ea typeface="Unna"/>
              <a:cs typeface="Unna"/>
              <a:sym typeface="Unna"/>
            </a:endParaRPr>
          </a:p>
          <a:p>
            <a:pPr marL="0" lvl="0" indent="0" algn="ctr" rtl="0">
              <a:spcBef>
                <a:spcPts val="0"/>
              </a:spcBef>
              <a:spcAft>
                <a:spcPts val="0"/>
              </a:spcAft>
              <a:buNone/>
            </a:pPr>
            <a:endParaRPr b="1"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Whose idea was it to build Fort Loudoun in the West? Cherokee</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Why did they suggest this?</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To protect them against the French and the Creek</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What happened to the Cherokee after the fort was built?</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The British killed 29 of their warriors.</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What did they do in retaliation?</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The Cherokee killed 29 of </a:t>
            </a:r>
            <a:r>
              <a:rPr lang="en" dirty="0" err="1">
                <a:latin typeface="Unna"/>
                <a:ea typeface="Unna"/>
                <a:cs typeface="Unna"/>
                <a:sym typeface="Unna"/>
              </a:rPr>
              <a:t>th</a:t>
            </a:r>
            <a:r>
              <a:rPr lang="en-US" dirty="0" err="1">
                <a:latin typeface="Unna"/>
                <a:ea typeface="Unna"/>
                <a:cs typeface="Unna"/>
                <a:sym typeface="Unna"/>
              </a:rPr>
              <a:t>ei</a:t>
            </a:r>
            <a:r>
              <a:rPr lang="en" dirty="0">
                <a:latin typeface="Unna"/>
                <a:ea typeface="Unna"/>
                <a:cs typeface="Unna"/>
                <a:sym typeface="Unna"/>
              </a:rPr>
              <a:t>r soldiers.</a:t>
            </a:r>
            <a:endParaRPr dirty="0">
              <a:latin typeface="Unna"/>
              <a:ea typeface="Unna"/>
              <a:cs typeface="Unna"/>
              <a:sym typeface="Unna"/>
            </a:endParaRPr>
          </a:p>
        </p:txBody>
      </p:sp>
    </p:spTree>
    <p:extLst>
      <p:ext uri="{BB962C8B-B14F-4D97-AF65-F5344CB8AC3E}">
        <p14:creationId xmlns:p14="http://schemas.microsoft.com/office/powerpoint/2010/main" val="3665519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p:nvPr/>
        </p:nvSpPr>
        <p:spPr>
          <a:xfrm>
            <a:off x="144350" y="350700"/>
            <a:ext cx="4639500" cy="2238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500" b="1" dirty="0">
                <a:latin typeface="Unna"/>
                <a:ea typeface="Unna"/>
                <a:cs typeface="Unna"/>
                <a:sym typeface="Unna"/>
              </a:rPr>
              <a:t>The Albany Plan</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What was the Albany Plan’s main idea?</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To unite the British colonies under one government.</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Who suggested the plan?</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Benjamin Franklin</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Did the colonies accept this plan?</a:t>
            </a:r>
            <a:endParaRPr sz="1700" dirty="0">
              <a:latin typeface="Unna"/>
              <a:ea typeface="Unna"/>
              <a:cs typeface="Unna"/>
              <a:sym typeface="Unna"/>
            </a:endParaRPr>
          </a:p>
          <a:p>
            <a:pPr marL="0" lvl="0" indent="0" algn="l" rtl="0">
              <a:spcBef>
                <a:spcPts val="0"/>
              </a:spcBef>
              <a:spcAft>
                <a:spcPts val="0"/>
              </a:spcAft>
              <a:buNone/>
            </a:pPr>
            <a:r>
              <a:rPr lang="en" sz="1700" dirty="0">
                <a:latin typeface="Unna"/>
                <a:ea typeface="Unna"/>
                <a:cs typeface="Unna"/>
                <a:sym typeface="Unna"/>
              </a:rPr>
              <a:t>No</a:t>
            </a:r>
            <a:endParaRPr sz="1700" dirty="0">
              <a:latin typeface="Unna"/>
              <a:ea typeface="Unna"/>
              <a:cs typeface="Unna"/>
              <a:sym typeface="Unna"/>
            </a:endParaRPr>
          </a:p>
        </p:txBody>
      </p:sp>
      <p:sp>
        <p:nvSpPr>
          <p:cNvPr id="108" name="Google Shape;108;p17"/>
          <p:cNvSpPr txBox="1"/>
          <p:nvPr/>
        </p:nvSpPr>
        <p:spPr>
          <a:xfrm>
            <a:off x="8158400" y="7150350"/>
            <a:ext cx="1571400" cy="431100"/>
          </a:xfrm>
          <a:prstGeom prst="rect">
            <a:avLst/>
          </a:prstGeom>
          <a:no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Calistoga"/>
                <a:ea typeface="Calistoga"/>
                <a:cs typeface="Calistoga"/>
                <a:sym typeface="Calistoga"/>
              </a:rPr>
              <a:t>WEDNESDAY </a:t>
            </a:r>
            <a:endParaRPr sz="1600">
              <a:latin typeface="Calistoga"/>
              <a:ea typeface="Calistoga"/>
              <a:cs typeface="Calistoga"/>
              <a:sym typeface="Calistoga"/>
            </a:endParaRPr>
          </a:p>
        </p:txBody>
      </p:sp>
      <p:sp>
        <p:nvSpPr>
          <p:cNvPr id="109" name="Google Shape;109;p17"/>
          <p:cNvSpPr/>
          <p:nvPr/>
        </p:nvSpPr>
        <p:spPr>
          <a:xfrm>
            <a:off x="5934775" y="190725"/>
            <a:ext cx="3554700" cy="6615900"/>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latin typeface="Unna"/>
                <a:ea typeface="Unna"/>
                <a:cs typeface="Unna"/>
                <a:sym typeface="Unna"/>
              </a:rPr>
              <a:t>Benjamin Franklin (1706-1790)</a:t>
            </a:r>
            <a:endParaRPr b="1"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Where was Benjamin Franklin from?</a:t>
            </a:r>
            <a:endParaRPr dirty="0">
              <a:latin typeface="Unna"/>
              <a:ea typeface="Unna"/>
              <a:cs typeface="Unna"/>
              <a:sym typeface="Unna"/>
            </a:endParaRPr>
          </a:p>
          <a:p>
            <a:pPr marL="0" lvl="0" indent="0" algn="ctr" rtl="0">
              <a:spcBef>
                <a:spcPts val="0"/>
              </a:spcBef>
              <a:spcAft>
                <a:spcPts val="0"/>
              </a:spcAft>
              <a:buNone/>
            </a:pPr>
            <a:r>
              <a:rPr lang="en" dirty="0">
                <a:latin typeface="Unna"/>
                <a:ea typeface="Unna"/>
                <a:cs typeface="Unna"/>
                <a:sym typeface="Unna"/>
              </a:rPr>
              <a:t>Boston, MA</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Benjamin Franklin was known for being an inventor, a writer, but especially a politician.</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The title of his most famous book was </a:t>
            </a:r>
            <a:br>
              <a:rPr lang="en" dirty="0">
                <a:latin typeface="Unna"/>
                <a:ea typeface="Unna"/>
                <a:cs typeface="Unna"/>
                <a:sym typeface="Unna"/>
              </a:rPr>
            </a:br>
            <a:r>
              <a:rPr lang="en" b="1" i="1" dirty="0">
                <a:latin typeface="Unna"/>
                <a:ea typeface="Unna"/>
                <a:cs typeface="Unna"/>
                <a:sym typeface="Unna"/>
              </a:rPr>
              <a:t>Poor Richard’s Almanack</a:t>
            </a:r>
            <a:endParaRPr b="1" i="1"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Write 3 things that Benjamin Franklin invented or experimented with:</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1. Electricity</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2. Franklin Stove</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3. </a:t>
            </a:r>
            <a:r>
              <a:rPr lang="en-US" dirty="0">
                <a:latin typeface="Unna"/>
                <a:ea typeface="Unna"/>
                <a:cs typeface="Unna"/>
                <a:sym typeface="Unna"/>
              </a:rPr>
              <a:t>B</a:t>
            </a:r>
            <a:r>
              <a:rPr lang="en" dirty="0" err="1">
                <a:latin typeface="Unna"/>
                <a:ea typeface="Unna"/>
                <a:cs typeface="Unna"/>
                <a:sym typeface="Unna"/>
              </a:rPr>
              <a:t>ifocal</a:t>
            </a:r>
            <a:r>
              <a:rPr lang="en" dirty="0">
                <a:latin typeface="Unna"/>
                <a:ea typeface="Unna"/>
                <a:cs typeface="Unna"/>
                <a:sym typeface="Unna"/>
              </a:rPr>
              <a:t> glasses</a:t>
            </a: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Write another interesting fact you learned about Benjamin Franklin!</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He invented synchronized swimming!</a:t>
            </a: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a:p>
            <a:pPr marL="0" lvl="0" indent="0" algn="l" rtl="0">
              <a:spcBef>
                <a:spcPts val="0"/>
              </a:spcBef>
              <a:spcAft>
                <a:spcPts val="0"/>
              </a:spcAft>
              <a:buNone/>
            </a:pPr>
            <a:endParaRPr dirty="0">
              <a:latin typeface="Unna"/>
              <a:ea typeface="Unna"/>
              <a:cs typeface="Unna"/>
              <a:sym typeface="Unna"/>
            </a:endParaRPr>
          </a:p>
        </p:txBody>
      </p:sp>
      <p:pic>
        <p:nvPicPr>
          <p:cNvPr id="110" name="Google Shape;110;p17"/>
          <p:cNvPicPr preferRelativeResize="0"/>
          <p:nvPr/>
        </p:nvPicPr>
        <p:blipFill>
          <a:blip r:embed="rId3">
            <a:alphaModFix/>
          </a:blip>
          <a:stretch>
            <a:fillRect/>
          </a:stretch>
        </p:blipFill>
        <p:spPr>
          <a:xfrm>
            <a:off x="152400" y="4038600"/>
            <a:ext cx="5374198" cy="3581399"/>
          </a:xfrm>
          <a:prstGeom prst="rect">
            <a:avLst/>
          </a:prstGeom>
          <a:noFill/>
          <a:ln>
            <a:noFill/>
          </a:ln>
        </p:spPr>
      </p:pic>
      <p:sp>
        <p:nvSpPr>
          <p:cNvPr id="111" name="Google Shape;111;p17"/>
          <p:cNvSpPr/>
          <p:nvPr/>
        </p:nvSpPr>
        <p:spPr>
          <a:xfrm>
            <a:off x="152400" y="2678975"/>
            <a:ext cx="5153400" cy="13320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Unna"/>
                <a:ea typeface="Unna"/>
                <a:cs typeface="Unna"/>
                <a:sym typeface="Unna"/>
              </a:rPr>
              <a:t>Each letter represents one of the British colonies (New York, New Jersey, Virginia, North Carolina, Pennsylvania, </a:t>
            </a:r>
            <a:r>
              <a:rPr lang="en" dirty="0" err="1">
                <a:latin typeface="Unna"/>
                <a:ea typeface="Unna"/>
                <a:cs typeface="Unna"/>
                <a:sym typeface="Unna"/>
              </a:rPr>
              <a:t>etc</a:t>
            </a:r>
            <a:r>
              <a:rPr lang="en" dirty="0">
                <a:latin typeface="Unna"/>
                <a:ea typeface="Unna"/>
                <a:cs typeface="Unna"/>
                <a:sym typeface="Unna"/>
              </a:rPr>
              <a:t>)</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What do you think this political cartoon means? What does it mean to join or die?</a:t>
            </a:r>
            <a:endParaRPr dirty="0">
              <a:latin typeface="Unna"/>
              <a:ea typeface="Unna"/>
              <a:cs typeface="Unna"/>
              <a:sym typeface="Unna"/>
            </a:endParaRPr>
          </a:p>
          <a:p>
            <a:pPr marL="0" lvl="0" indent="0" algn="l" rtl="0">
              <a:spcBef>
                <a:spcPts val="0"/>
              </a:spcBef>
              <a:spcAft>
                <a:spcPts val="0"/>
              </a:spcAft>
              <a:buNone/>
            </a:pPr>
            <a:r>
              <a:rPr lang="en" dirty="0">
                <a:latin typeface="Unna"/>
                <a:ea typeface="Unna"/>
                <a:cs typeface="Unna"/>
                <a:sym typeface="Unna"/>
              </a:rPr>
              <a:t>The colonies can only survive if they unite.</a:t>
            </a:r>
            <a:endParaRPr dirty="0">
              <a:latin typeface="Unna"/>
              <a:ea typeface="Unna"/>
              <a:cs typeface="Unna"/>
              <a:sym typeface="Unna"/>
            </a:endParaRPr>
          </a:p>
        </p:txBody>
      </p:sp>
      <p:pic>
        <p:nvPicPr>
          <p:cNvPr id="112" name="Google Shape;112;p17"/>
          <p:cNvPicPr preferRelativeResize="0"/>
          <p:nvPr/>
        </p:nvPicPr>
        <p:blipFill>
          <a:blip r:embed="rId4">
            <a:alphaModFix/>
          </a:blip>
          <a:stretch>
            <a:fillRect/>
          </a:stretch>
        </p:blipFill>
        <p:spPr>
          <a:xfrm>
            <a:off x="6777587" y="4595525"/>
            <a:ext cx="2039175" cy="2039175"/>
          </a:xfrm>
          <a:prstGeom prst="rect">
            <a:avLst/>
          </a:prstGeom>
          <a:noFill/>
          <a:ln>
            <a:noFill/>
          </a:ln>
        </p:spPr>
      </p:pic>
    </p:spTree>
    <p:extLst>
      <p:ext uri="{BB962C8B-B14F-4D97-AF65-F5344CB8AC3E}">
        <p14:creationId xmlns:p14="http://schemas.microsoft.com/office/powerpoint/2010/main" val="209565369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1934</Words>
  <Application>Microsoft Macintosh PowerPoint</Application>
  <PresentationFormat>Custom</PresentationFormat>
  <Paragraphs>286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Unna</vt:lpstr>
      <vt:lpstr>Vidaloka</vt:lpstr>
      <vt:lpstr>Calistoga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RYAN B WARREN</cp:lastModifiedBy>
  <cp:revision>5</cp:revision>
  <dcterms:modified xsi:type="dcterms:W3CDTF">2025-08-08T16:01:32Z</dcterms:modified>
</cp:coreProperties>
</file>