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77" r:id="rId2"/>
    <p:sldId id="278" r:id="rId3"/>
    <p:sldId id="305" r:id="rId4"/>
    <p:sldId id="288" r:id="rId5"/>
    <p:sldId id="300" r:id="rId6"/>
    <p:sldId id="289" r:id="rId7"/>
    <p:sldId id="301" r:id="rId8"/>
    <p:sldId id="302" r:id="rId9"/>
    <p:sldId id="303" r:id="rId10"/>
    <p:sldId id="290" r:id="rId11"/>
    <p:sldId id="285" r:id="rId12"/>
    <p:sldId id="286" r:id="rId13"/>
    <p:sldId id="299" r:id="rId14"/>
    <p:sldId id="298" r:id="rId15"/>
    <p:sldId id="291" r:id="rId16"/>
    <p:sldId id="292" r:id="rId17"/>
    <p:sldId id="284" r:id="rId18"/>
    <p:sldId id="293" r:id="rId19"/>
    <p:sldId id="294" r:id="rId20"/>
    <p:sldId id="304" r:id="rId21"/>
    <p:sldId id="283" r:id="rId22"/>
    <p:sldId id="295" r:id="rId23"/>
    <p:sldId id="296" r:id="rId24"/>
    <p:sldId id="279" r:id="rId25"/>
    <p:sldId id="297" r:id="rId26"/>
    <p:sldId id="28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2" autoAdjust="0"/>
    <p:restoredTop sz="94660"/>
  </p:normalViewPr>
  <p:slideViewPr>
    <p:cSldViewPr snapToGrid="0">
      <p:cViewPr>
        <p:scale>
          <a:sx n="85" d="100"/>
          <a:sy n="85" d="100"/>
        </p:scale>
        <p:origin x="1244"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50A24E-D122-440D-BEEC-D64A4E782AB6}" type="datetimeFigureOut">
              <a:rPr lang="en-US" smtClean="0"/>
              <a:t>7/30/2025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8C849D-6918-4DF7-B321-0747F150DBC0}" type="slidenum">
              <a:rPr lang="en-US" smtClean="0"/>
              <a:t>‹#›</a:t>
            </a:fld>
            <a:endParaRPr lang="en-US"/>
          </a:p>
        </p:txBody>
      </p:sp>
    </p:spTree>
    <p:extLst>
      <p:ext uri="{BB962C8B-B14F-4D97-AF65-F5344CB8AC3E}">
        <p14:creationId xmlns:p14="http://schemas.microsoft.com/office/powerpoint/2010/main" val="855444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BA0E56-D018-4079-96F0-8B9BEB6795CD}" type="slidenum">
              <a:rPr lang="en-US" smtClean="0"/>
              <a:t>4</a:t>
            </a:fld>
            <a:endParaRPr lang="en-US"/>
          </a:p>
        </p:txBody>
      </p:sp>
    </p:spTree>
    <p:extLst>
      <p:ext uri="{BB962C8B-B14F-4D97-AF65-F5344CB8AC3E}">
        <p14:creationId xmlns:p14="http://schemas.microsoft.com/office/powerpoint/2010/main" val="326028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BA0E56-D018-4079-96F0-8B9BEB6795CD}" type="slidenum">
              <a:rPr lang="en-US" smtClean="0"/>
              <a:t>5</a:t>
            </a:fld>
            <a:endParaRPr lang="en-US"/>
          </a:p>
        </p:txBody>
      </p:sp>
    </p:spTree>
    <p:extLst>
      <p:ext uri="{BB962C8B-B14F-4D97-AF65-F5344CB8AC3E}">
        <p14:creationId xmlns:p14="http://schemas.microsoft.com/office/powerpoint/2010/main" val="191787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4F7805-66BA-4B1F-BE98-963695DAA74B}"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53353-EDC2-4197-8DB5-3FEDFD9DCD59}" type="slidenum">
              <a:rPr lang="en-US" smtClean="0"/>
              <a:t>‹#›</a:t>
            </a:fld>
            <a:endParaRPr lang="en-US"/>
          </a:p>
        </p:txBody>
      </p:sp>
    </p:spTree>
    <p:extLst>
      <p:ext uri="{BB962C8B-B14F-4D97-AF65-F5344CB8AC3E}">
        <p14:creationId xmlns:p14="http://schemas.microsoft.com/office/powerpoint/2010/main" val="1900720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4F7805-66BA-4B1F-BE98-963695DAA74B}"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53353-EDC2-4197-8DB5-3FEDFD9DCD59}" type="slidenum">
              <a:rPr lang="en-US" smtClean="0"/>
              <a:t>‹#›</a:t>
            </a:fld>
            <a:endParaRPr lang="en-US"/>
          </a:p>
        </p:txBody>
      </p:sp>
    </p:spTree>
    <p:extLst>
      <p:ext uri="{BB962C8B-B14F-4D97-AF65-F5344CB8AC3E}">
        <p14:creationId xmlns:p14="http://schemas.microsoft.com/office/powerpoint/2010/main" val="4160898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4F7805-66BA-4B1F-BE98-963695DAA74B}"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53353-EDC2-4197-8DB5-3FEDFD9DCD59}" type="slidenum">
              <a:rPr lang="en-US" smtClean="0"/>
              <a:t>‹#›</a:t>
            </a:fld>
            <a:endParaRPr lang="en-US"/>
          </a:p>
        </p:txBody>
      </p:sp>
    </p:spTree>
    <p:extLst>
      <p:ext uri="{BB962C8B-B14F-4D97-AF65-F5344CB8AC3E}">
        <p14:creationId xmlns:p14="http://schemas.microsoft.com/office/powerpoint/2010/main" val="2492706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4F7805-66BA-4B1F-BE98-963695DAA74B}"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53353-EDC2-4197-8DB5-3FEDFD9DCD59}" type="slidenum">
              <a:rPr lang="en-US" smtClean="0"/>
              <a:t>‹#›</a:t>
            </a:fld>
            <a:endParaRPr lang="en-US"/>
          </a:p>
        </p:txBody>
      </p:sp>
    </p:spTree>
    <p:extLst>
      <p:ext uri="{BB962C8B-B14F-4D97-AF65-F5344CB8AC3E}">
        <p14:creationId xmlns:p14="http://schemas.microsoft.com/office/powerpoint/2010/main" val="2165935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4F7805-66BA-4B1F-BE98-963695DAA74B}"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53353-EDC2-4197-8DB5-3FEDFD9DCD59}" type="slidenum">
              <a:rPr lang="en-US" smtClean="0"/>
              <a:t>‹#›</a:t>
            </a:fld>
            <a:endParaRPr lang="en-US"/>
          </a:p>
        </p:txBody>
      </p:sp>
    </p:spTree>
    <p:extLst>
      <p:ext uri="{BB962C8B-B14F-4D97-AF65-F5344CB8AC3E}">
        <p14:creationId xmlns:p14="http://schemas.microsoft.com/office/powerpoint/2010/main" val="3699128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4F7805-66BA-4B1F-BE98-963695DAA74B}"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953353-EDC2-4197-8DB5-3FEDFD9DCD59}" type="slidenum">
              <a:rPr lang="en-US" smtClean="0"/>
              <a:t>‹#›</a:t>
            </a:fld>
            <a:endParaRPr lang="en-US"/>
          </a:p>
        </p:txBody>
      </p:sp>
    </p:spTree>
    <p:extLst>
      <p:ext uri="{BB962C8B-B14F-4D97-AF65-F5344CB8AC3E}">
        <p14:creationId xmlns:p14="http://schemas.microsoft.com/office/powerpoint/2010/main" val="2476808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4F7805-66BA-4B1F-BE98-963695DAA74B}" type="datetimeFigureOut">
              <a:rPr lang="en-US" smtClean="0"/>
              <a:t>7/30/2025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953353-EDC2-4197-8DB5-3FEDFD9DCD59}" type="slidenum">
              <a:rPr lang="en-US" smtClean="0"/>
              <a:t>‹#›</a:t>
            </a:fld>
            <a:endParaRPr lang="en-US"/>
          </a:p>
        </p:txBody>
      </p:sp>
    </p:spTree>
    <p:extLst>
      <p:ext uri="{BB962C8B-B14F-4D97-AF65-F5344CB8AC3E}">
        <p14:creationId xmlns:p14="http://schemas.microsoft.com/office/powerpoint/2010/main" val="186740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4F7805-66BA-4B1F-BE98-963695DAA74B}" type="datetimeFigureOut">
              <a:rPr lang="en-US" smtClean="0"/>
              <a:t>7/30/2025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953353-EDC2-4197-8DB5-3FEDFD9DCD59}" type="slidenum">
              <a:rPr lang="en-US" smtClean="0"/>
              <a:t>‹#›</a:t>
            </a:fld>
            <a:endParaRPr lang="en-US"/>
          </a:p>
        </p:txBody>
      </p:sp>
    </p:spTree>
    <p:extLst>
      <p:ext uri="{BB962C8B-B14F-4D97-AF65-F5344CB8AC3E}">
        <p14:creationId xmlns:p14="http://schemas.microsoft.com/office/powerpoint/2010/main" val="4003929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F7805-66BA-4B1F-BE98-963695DAA74B}" type="datetimeFigureOut">
              <a:rPr lang="en-US" smtClean="0"/>
              <a:t>7/30/2025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953353-EDC2-4197-8DB5-3FEDFD9DCD59}" type="slidenum">
              <a:rPr lang="en-US" smtClean="0"/>
              <a:t>‹#›</a:t>
            </a:fld>
            <a:endParaRPr lang="en-US"/>
          </a:p>
        </p:txBody>
      </p:sp>
    </p:spTree>
    <p:extLst>
      <p:ext uri="{BB962C8B-B14F-4D97-AF65-F5344CB8AC3E}">
        <p14:creationId xmlns:p14="http://schemas.microsoft.com/office/powerpoint/2010/main" val="115876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4F7805-66BA-4B1F-BE98-963695DAA74B}"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953353-EDC2-4197-8DB5-3FEDFD9DCD59}" type="slidenum">
              <a:rPr lang="en-US" smtClean="0"/>
              <a:t>‹#›</a:t>
            </a:fld>
            <a:endParaRPr lang="en-US"/>
          </a:p>
        </p:txBody>
      </p:sp>
    </p:spTree>
    <p:extLst>
      <p:ext uri="{BB962C8B-B14F-4D97-AF65-F5344CB8AC3E}">
        <p14:creationId xmlns:p14="http://schemas.microsoft.com/office/powerpoint/2010/main" val="963253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4F7805-66BA-4B1F-BE98-963695DAA74B}"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953353-EDC2-4197-8DB5-3FEDFD9DCD59}" type="slidenum">
              <a:rPr lang="en-US" smtClean="0"/>
              <a:t>‹#›</a:t>
            </a:fld>
            <a:endParaRPr lang="en-US"/>
          </a:p>
        </p:txBody>
      </p:sp>
    </p:spTree>
    <p:extLst>
      <p:ext uri="{BB962C8B-B14F-4D97-AF65-F5344CB8AC3E}">
        <p14:creationId xmlns:p14="http://schemas.microsoft.com/office/powerpoint/2010/main" val="127811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14F7805-66BA-4B1F-BE98-963695DAA74B}" type="datetimeFigureOut">
              <a:rPr lang="en-US" smtClean="0"/>
              <a:t>7/30/2025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953353-EDC2-4197-8DB5-3FEDFD9DCD59}" type="slidenum">
              <a:rPr lang="en-US" smtClean="0"/>
              <a:t>‹#›</a:t>
            </a:fld>
            <a:endParaRPr lang="en-US"/>
          </a:p>
        </p:txBody>
      </p:sp>
    </p:spTree>
    <p:extLst>
      <p:ext uri="{BB962C8B-B14F-4D97-AF65-F5344CB8AC3E}">
        <p14:creationId xmlns:p14="http://schemas.microsoft.com/office/powerpoint/2010/main" val="21751710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mailto:NelsonCW@scsk12.org"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s://mscsk12.schoolcashonline.com/"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gethomeroom.com/i/NXQMQKBN"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schools.scsk12.org/Domain/6655"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richlandpto.org/calendar"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0.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114300" y="2274570"/>
            <a:ext cx="8949690" cy="445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tx1"/>
              </a:solidFill>
              <a:latin typeface="KG What the Teacher Wants" panose="02000000000000000000" pitchFamily="2" charset="0"/>
            </a:endParaRPr>
          </a:p>
          <a:p>
            <a:pPr algn="r"/>
            <a:r>
              <a:rPr lang="en-US" sz="8000" dirty="0">
                <a:solidFill>
                  <a:schemeClr val="tx1"/>
                </a:solidFill>
                <a:latin typeface="KG What the Teacher Wants" panose="02000000000000000000" pitchFamily="2" charset="0"/>
              </a:rPr>
              <a:t>KK-06</a:t>
            </a:r>
            <a:br>
              <a:rPr lang="en-US" sz="8000" dirty="0">
                <a:solidFill>
                  <a:schemeClr val="tx1"/>
                </a:solidFill>
                <a:latin typeface="KG What the Teacher Wants" panose="02000000000000000000" pitchFamily="2" charset="0"/>
              </a:rPr>
            </a:br>
            <a:r>
              <a:rPr lang="en-US" sz="8000" dirty="0">
                <a:solidFill>
                  <a:schemeClr val="tx1"/>
                </a:solidFill>
                <a:latin typeface="KG What the Teacher Wants" panose="02000000000000000000" pitchFamily="2" charset="0"/>
              </a:rPr>
              <a:t>Jamie Sirico</a:t>
            </a:r>
          </a:p>
        </p:txBody>
      </p:sp>
    </p:spTree>
    <p:extLst>
      <p:ext uri="{BB962C8B-B14F-4D97-AF65-F5344CB8AC3E}">
        <p14:creationId xmlns:p14="http://schemas.microsoft.com/office/powerpoint/2010/main" val="970682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8641"/>
          <a:stretch/>
        </p:blipFill>
        <p:spPr>
          <a:xfrm>
            <a:off x="17145" y="4606636"/>
            <a:ext cx="9144000" cy="2150625"/>
          </a:xfrm>
          <a:prstGeom prst="rect">
            <a:avLst/>
          </a:prstGeom>
        </p:spPr>
      </p:pic>
      <p:sp>
        <p:nvSpPr>
          <p:cNvPr id="3" name="Rectangle 2"/>
          <p:cNvSpPr/>
          <p:nvPr/>
        </p:nvSpPr>
        <p:spPr>
          <a:xfrm>
            <a:off x="293097" y="624049"/>
            <a:ext cx="4062493" cy="3566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KG What the Teacher Wants" panose="02000000000000000000" pitchFamily="2" charset="0"/>
              </a:rPr>
              <a:t>Lunch</a:t>
            </a:r>
          </a:p>
          <a:p>
            <a:pPr marL="457200" indent="-457200">
              <a:buFont typeface="Arial" panose="020B0604020202020204" pitchFamily="34" charset="0"/>
              <a:buChar char="•"/>
            </a:pPr>
            <a:r>
              <a:rPr lang="en-US" sz="2400" dirty="0">
                <a:solidFill>
                  <a:schemeClr val="tx1"/>
                </a:solidFill>
                <a:latin typeface="KG What the Teacher Wants" panose="02000000000000000000" pitchFamily="2" charset="0"/>
              </a:rPr>
              <a:t>We eat lunch at 10:30. You may pack a lunch, or they may get a school lunch.</a:t>
            </a:r>
          </a:p>
          <a:p>
            <a:pPr marL="457200" indent="-457200">
              <a:buFont typeface="Arial" panose="020B0604020202020204" pitchFamily="34" charset="0"/>
              <a:buChar char="•"/>
            </a:pPr>
            <a:r>
              <a:rPr lang="en-US" sz="2400" dirty="0">
                <a:solidFill>
                  <a:schemeClr val="tx1"/>
                </a:solidFill>
                <a:latin typeface="KG What the Teacher Wants" panose="02000000000000000000" pitchFamily="2" charset="0"/>
              </a:rPr>
              <a:t>School lunch is FREE for ALL students.</a:t>
            </a:r>
          </a:p>
          <a:p>
            <a:pPr marL="457200" indent="-457200">
              <a:buFont typeface="Arial" panose="020B0604020202020204" pitchFamily="34" charset="0"/>
              <a:buChar char="•"/>
            </a:pPr>
            <a:r>
              <a:rPr lang="en-US" sz="2400" dirty="0">
                <a:solidFill>
                  <a:schemeClr val="tx1"/>
                </a:solidFill>
                <a:latin typeface="KG What the Teacher Wants" panose="02000000000000000000" pitchFamily="2" charset="0"/>
              </a:rPr>
              <a:t>If your child has a severe peanut allergy, they will sit at the peanut free table (please let me know this information tonight).</a:t>
            </a:r>
          </a:p>
          <a:p>
            <a:pPr marL="457200" indent="-457200" algn="ctr">
              <a:buFont typeface="Arial" panose="020B0604020202020204" pitchFamily="34" charset="0"/>
              <a:buChar char="•"/>
            </a:pPr>
            <a:endParaRPr lang="en-US" sz="3200" dirty="0">
              <a:solidFill>
                <a:schemeClr val="tx1"/>
              </a:solidFill>
            </a:endParaRPr>
          </a:p>
        </p:txBody>
      </p:sp>
      <p:sp>
        <p:nvSpPr>
          <p:cNvPr id="4" name="Rectangle 3"/>
          <p:cNvSpPr/>
          <p:nvPr/>
        </p:nvSpPr>
        <p:spPr>
          <a:xfrm>
            <a:off x="-2123668" y="4494069"/>
            <a:ext cx="9143999" cy="148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L</a:t>
            </a:r>
            <a:r>
              <a:rPr lang="en-US" sz="15000" b="1" dirty="0">
                <a:ln>
                  <a:solidFill>
                    <a:schemeClr val="bg1"/>
                  </a:solidFill>
                </a:ln>
                <a:solidFill>
                  <a:srgbClr val="EF415C"/>
                </a:solidFill>
                <a:effectLst>
                  <a:outerShdw blurRad="63500" sx="102000" sy="102000" algn="ctr" rotWithShape="0">
                    <a:prstClr val="black">
                      <a:alpha val="40000"/>
                    </a:prstClr>
                  </a:outerShdw>
                </a:effectLst>
                <a:latin typeface="KG What the Teacher Wants" panose="02000000000000000000" pitchFamily="2" charset="0"/>
              </a:rPr>
              <a:t>U</a:t>
            </a:r>
            <a:r>
              <a:rPr lang="en-US" sz="15000" b="1" dirty="0">
                <a:ln>
                  <a:solidFill>
                    <a:schemeClr val="bg1"/>
                  </a:solidFill>
                </a:ln>
                <a:solidFill>
                  <a:srgbClr val="BDE1D6"/>
                </a:solidFill>
                <a:effectLst>
                  <a:outerShdw blurRad="63500" sx="102000" sy="102000" algn="ctr" rotWithShape="0">
                    <a:prstClr val="black">
                      <a:alpha val="40000"/>
                    </a:prstClr>
                  </a:outerShdw>
                </a:effectLst>
                <a:latin typeface="KG What the Teacher Wants" panose="02000000000000000000" pitchFamily="2" charset="0"/>
              </a:rPr>
              <a:t>N</a:t>
            </a:r>
            <a:r>
              <a:rPr lang="en-US" sz="15000" b="1" dirty="0">
                <a:ln>
                  <a:solidFill>
                    <a:schemeClr val="bg1"/>
                  </a:solidFill>
                </a:ln>
                <a:solidFill>
                  <a:srgbClr val="CED967"/>
                </a:solidFill>
                <a:effectLst>
                  <a:outerShdw blurRad="63500" sx="102000" sy="102000" algn="ctr" rotWithShape="0">
                    <a:prstClr val="black">
                      <a:alpha val="40000"/>
                    </a:prstClr>
                  </a:outerShdw>
                </a:effectLst>
                <a:latin typeface="KG What the Teacher Wants" panose="02000000000000000000" pitchFamily="2" charset="0"/>
              </a:rPr>
              <a:t>C</a:t>
            </a:r>
            <a:r>
              <a:rPr lang="en-US" sz="15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H</a:t>
            </a:r>
            <a:endParaRPr lang="en-US" sz="15000" b="1" dirty="0">
              <a:ln>
                <a:solidFill>
                  <a:schemeClr val="bg1"/>
                </a:solidFill>
              </a:ln>
              <a:effectLst>
                <a:outerShdw blurRad="63500" sx="102000" sy="102000" algn="ctr" rotWithShape="0">
                  <a:prstClr val="black">
                    <a:alpha val="40000"/>
                  </a:prstClr>
                </a:outerShdw>
              </a:effectLst>
              <a:latin typeface="KG What the Teacher Wants" panose="02000000000000000000" pitchFamily="2" charset="0"/>
            </a:endParaRPr>
          </a:p>
        </p:txBody>
      </p:sp>
      <p:sp>
        <p:nvSpPr>
          <p:cNvPr id="5" name="TextBox 4">
            <a:extLst>
              <a:ext uri="{FF2B5EF4-FFF2-40B4-BE49-F238E27FC236}">
                <a16:creationId xmlns:a16="http://schemas.microsoft.com/office/drawing/2014/main" id="{237F6F72-49BB-AD56-3FFF-0E2F25959F99}"/>
              </a:ext>
            </a:extLst>
          </p:cNvPr>
          <p:cNvSpPr txBox="1"/>
          <p:nvPr/>
        </p:nvSpPr>
        <p:spPr>
          <a:xfrm>
            <a:off x="-404518" y="5738593"/>
            <a:ext cx="6080669" cy="707886"/>
          </a:xfrm>
          <a:prstGeom prst="rect">
            <a:avLst/>
          </a:prstGeom>
          <a:noFill/>
        </p:spPr>
        <p:txBody>
          <a:bodyPr wrap="square" rtlCol="0">
            <a:spAutoFit/>
          </a:bodyPr>
          <a:lstStyle/>
          <a:p>
            <a:pPr algn="ctr"/>
            <a:r>
              <a:rPr lang="en-US" sz="4000" b="1" dirty="0">
                <a:latin typeface="Janda Stylish Script" panose="02000505000000020002" pitchFamily="2" charset="0"/>
              </a:rPr>
              <a:t>And Snack</a:t>
            </a:r>
          </a:p>
        </p:txBody>
      </p:sp>
      <p:sp>
        <p:nvSpPr>
          <p:cNvPr id="9" name="Rectangle 8">
            <a:extLst>
              <a:ext uri="{FF2B5EF4-FFF2-40B4-BE49-F238E27FC236}">
                <a16:creationId xmlns:a16="http://schemas.microsoft.com/office/drawing/2014/main" id="{BAE4D2F1-8A89-8E54-A418-2F205780DD10}"/>
              </a:ext>
            </a:extLst>
          </p:cNvPr>
          <p:cNvSpPr/>
          <p:nvPr/>
        </p:nvSpPr>
        <p:spPr>
          <a:xfrm>
            <a:off x="4788412" y="100739"/>
            <a:ext cx="4062493" cy="6186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KG What the Teacher Wants" panose="02000000000000000000" pitchFamily="2" charset="0"/>
              </a:rPr>
              <a:t>Snack</a:t>
            </a:r>
          </a:p>
          <a:p>
            <a:pPr marL="457200" indent="-457200">
              <a:spcBef>
                <a:spcPts val="600"/>
              </a:spcBef>
              <a:buFont typeface="Arial" panose="020B0604020202020204" pitchFamily="34" charset="0"/>
              <a:buChar char="•"/>
            </a:pPr>
            <a:r>
              <a:rPr lang="en-US" sz="2000" dirty="0">
                <a:solidFill>
                  <a:schemeClr val="tx1"/>
                </a:solidFill>
                <a:latin typeface="KG What the Teacher Wants" panose="02000000000000000000" pitchFamily="2" charset="0"/>
              </a:rPr>
              <a:t>You will have one snack day per month. The snack calendar will be sent home and updated on my website. </a:t>
            </a:r>
          </a:p>
          <a:p>
            <a:pPr marL="457200" indent="-457200">
              <a:spcBef>
                <a:spcPts val="600"/>
              </a:spcBef>
              <a:buFont typeface="Arial" panose="020B0604020202020204" pitchFamily="34" charset="0"/>
              <a:buChar char="•"/>
            </a:pPr>
            <a:r>
              <a:rPr lang="en-US" sz="2000" dirty="0">
                <a:solidFill>
                  <a:schemeClr val="tx1"/>
                </a:solidFill>
                <a:latin typeface="KG What the Teacher Wants" panose="02000000000000000000" pitchFamily="2" charset="0"/>
              </a:rPr>
              <a:t>Bring 20 </a:t>
            </a:r>
            <a:r>
              <a:rPr lang="en-US" sz="2000" b="1" dirty="0">
                <a:solidFill>
                  <a:schemeClr val="tx1"/>
                </a:solidFill>
                <a:latin typeface="KG What the Teacher Wants" panose="02000000000000000000" pitchFamily="2" charset="0"/>
              </a:rPr>
              <a:t>individually wrapped </a:t>
            </a:r>
            <a:r>
              <a:rPr lang="en-US" sz="2000" dirty="0">
                <a:solidFill>
                  <a:schemeClr val="tx1"/>
                </a:solidFill>
                <a:latin typeface="KG What the Teacher Wants" panose="02000000000000000000" pitchFamily="2" charset="0"/>
              </a:rPr>
              <a:t>snacks on your assigned day. Please no homemade items.</a:t>
            </a:r>
          </a:p>
          <a:p>
            <a:pPr marL="457200" indent="-457200">
              <a:spcBef>
                <a:spcPts val="600"/>
              </a:spcBef>
              <a:buFont typeface="Arial" panose="020B0604020202020204" pitchFamily="34" charset="0"/>
              <a:buChar char="•"/>
            </a:pPr>
            <a:r>
              <a:rPr lang="en-US" sz="2000" dirty="0">
                <a:solidFill>
                  <a:schemeClr val="tx1"/>
                </a:solidFill>
                <a:latin typeface="KG What the Teacher Wants" panose="02000000000000000000" pitchFamily="2" charset="0"/>
              </a:rPr>
              <a:t>Please no items that contain nuts</a:t>
            </a:r>
          </a:p>
          <a:p>
            <a:pPr marL="457200" indent="-457200">
              <a:spcBef>
                <a:spcPts val="600"/>
              </a:spcBef>
              <a:buFont typeface="Arial" panose="020B0604020202020204" pitchFamily="34" charset="0"/>
              <a:buChar char="•"/>
            </a:pPr>
            <a:r>
              <a:rPr lang="en-US" sz="2000" dirty="0">
                <a:solidFill>
                  <a:schemeClr val="tx1"/>
                </a:solidFill>
                <a:latin typeface="KG What the Teacher Wants" panose="02000000000000000000" pitchFamily="2" charset="0"/>
              </a:rPr>
              <a:t>If you forget to bring snack on your day, please bring it the next day.</a:t>
            </a:r>
          </a:p>
          <a:p>
            <a:pPr marL="457200" indent="-457200">
              <a:spcBef>
                <a:spcPts val="600"/>
              </a:spcBef>
              <a:buFont typeface="Arial" panose="020B0604020202020204" pitchFamily="34" charset="0"/>
              <a:buChar char="•"/>
            </a:pPr>
            <a:r>
              <a:rPr lang="en-US" sz="2000" dirty="0">
                <a:solidFill>
                  <a:schemeClr val="tx1"/>
                </a:solidFill>
                <a:latin typeface="KG What the Teacher Wants" panose="02000000000000000000" pitchFamily="2" charset="0"/>
              </a:rPr>
              <a:t>Snack day is also their share day! They can bring one small toy, picture, or item they wish to share with the class that day.</a:t>
            </a:r>
          </a:p>
          <a:p>
            <a:pPr marL="457200" indent="-457200">
              <a:buFont typeface="Arial" panose="020B0604020202020204" pitchFamily="34" charset="0"/>
              <a:buChar char="•"/>
            </a:pPr>
            <a:endParaRPr lang="en-US" sz="2400" dirty="0">
              <a:solidFill>
                <a:schemeClr val="tx1"/>
              </a:solidFill>
              <a:latin typeface="KG What the Teacher Wants" panose="02000000000000000000" pitchFamily="2" charset="0"/>
            </a:endParaRPr>
          </a:p>
          <a:p>
            <a:pPr marL="457200" indent="-457200" algn="ctr">
              <a:buFont typeface="Arial" panose="020B0604020202020204" pitchFamily="34" charset="0"/>
              <a:buChar char="•"/>
            </a:pPr>
            <a:endParaRPr lang="en-US" sz="3200" dirty="0">
              <a:solidFill>
                <a:schemeClr val="tx1"/>
              </a:solidFill>
            </a:endParaRPr>
          </a:p>
        </p:txBody>
      </p:sp>
    </p:spTree>
    <p:extLst>
      <p:ext uri="{BB962C8B-B14F-4D97-AF65-F5344CB8AC3E}">
        <p14:creationId xmlns:p14="http://schemas.microsoft.com/office/powerpoint/2010/main" val="789388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97155" y="2330558"/>
            <a:ext cx="8949690" cy="445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400" dirty="0">
                <a:solidFill>
                  <a:schemeClr val="tx1"/>
                </a:solidFill>
                <a:latin typeface="KG What the Teacher Wants" panose="02000000000000000000" pitchFamily="2" charset="0"/>
              </a:rPr>
              <a:t>School hours are 8:05-3:10.</a:t>
            </a:r>
          </a:p>
          <a:p>
            <a:pPr marL="457200" indent="-457200">
              <a:buFont typeface="Arial" panose="020B0604020202020204" pitchFamily="34" charset="0"/>
              <a:buChar char="•"/>
            </a:pPr>
            <a:r>
              <a:rPr lang="en-US" sz="2400" dirty="0">
                <a:solidFill>
                  <a:schemeClr val="tx1"/>
                </a:solidFill>
                <a:latin typeface="KG What the Teacher Wants" panose="02000000000000000000" pitchFamily="2" charset="0"/>
              </a:rPr>
              <a:t>Students can arrive as early as 7:45 to eat breakfast in the cafeteria. Breakfast ends at 8:00.</a:t>
            </a:r>
          </a:p>
          <a:p>
            <a:pPr marL="457200" indent="-457200">
              <a:buFont typeface="Arial" panose="020B0604020202020204" pitchFamily="34" charset="0"/>
              <a:buChar char="•"/>
            </a:pPr>
            <a:r>
              <a:rPr lang="en-US" sz="2400" dirty="0">
                <a:solidFill>
                  <a:schemeClr val="tx1"/>
                </a:solidFill>
                <a:latin typeface="KG What the Teacher Wants" panose="02000000000000000000" pitchFamily="2" charset="0"/>
              </a:rPr>
              <a:t>Students are considered tardy after 8:20.</a:t>
            </a:r>
          </a:p>
          <a:p>
            <a:pPr marL="457200" indent="-457200">
              <a:buFont typeface="Arial" panose="020B0604020202020204" pitchFamily="34" charset="0"/>
              <a:buChar char="•"/>
            </a:pPr>
            <a:r>
              <a:rPr lang="en-US" sz="2400" dirty="0">
                <a:solidFill>
                  <a:schemeClr val="tx1"/>
                </a:solidFill>
                <a:latin typeface="KG What the Teacher Wants" panose="02000000000000000000" pitchFamily="2" charset="0"/>
              </a:rPr>
              <a:t>Morning drop off car line will run in the direction from Yates to White Station. PLEASE do NOT park in front of the small playground/Brennan Park in the morning or you will block the carline.</a:t>
            </a:r>
          </a:p>
          <a:p>
            <a:pPr marL="457200" indent="-457200">
              <a:buFont typeface="Arial" panose="020B0604020202020204" pitchFamily="34" charset="0"/>
              <a:buChar char="•"/>
            </a:pPr>
            <a:r>
              <a:rPr lang="en-US" sz="2400" dirty="0">
                <a:solidFill>
                  <a:schemeClr val="tx1"/>
                </a:solidFill>
                <a:latin typeface="KG What the Teacher Wants" panose="02000000000000000000" pitchFamily="2" charset="0"/>
              </a:rPr>
              <a:t>You may NOT check your child out after 2:30.</a:t>
            </a:r>
          </a:p>
          <a:p>
            <a:pPr marL="457200" indent="-457200">
              <a:buFont typeface="Arial" panose="020B0604020202020204" pitchFamily="34" charset="0"/>
              <a:buChar char="•"/>
            </a:pPr>
            <a:r>
              <a:rPr lang="en-US" sz="2400" dirty="0">
                <a:solidFill>
                  <a:schemeClr val="tx1"/>
                </a:solidFill>
                <a:latin typeface="KG What the Teacher Wants" panose="02000000000000000000" pitchFamily="2" charset="0"/>
              </a:rPr>
              <a:t>We will dismiss from the back door under the stairwell.</a:t>
            </a:r>
          </a:p>
        </p:txBody>
      </p:sp>
    </p:spTree>
    <p:extLst>
      <p:ext uri="{BB962C8B-B14F-4D97-AF65-F5344CB8AC3E}">
        <p14:creationId xmlns:p14="http://schemas.microsoft.com/office/powerpoint/2010/main" val="707435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97155" y="333213"/>
            <a:ext cx="8949690" cy="445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r>
              <a:rPr lang="en-US" sz="2400" dirty="0">
                <a:solidFill>
                  <a:schemeClr val="tx1"/>
                </a:solidFill>
                <a:latin typeface="KG What the Teacher Wants" panose="02000000000000000000" pitchFamily="2" charset="0"/>
              </a:rPr>
              <a:t>Regular school attendance is essential.  Please make every effort to have your child at school on time each day. Excessive tardies and absences will result in a truancy letter being sent home. ​</a:t>
            </a:r>
          </a:p>
          <a:p>
            <a:pPr algn="ctr"/>
            <a:endParaRPr lang="en-US" sz="2400" dirty="0">
              <a:solidFill>
                <a:schemeClr val="tx1"/>
              </a:solidFill>
              <a:latin typeface="KG What the Teacher Wants" panose="02000000000000000000" pitchFamily="2" charset="0"/>
            </a:endParaRPr>
          </a:p>
          <a:p>
            <a:pPr marL="342900" indent="-342900" algn="ctr">
              <a:buFont typeface="Arial" panose="020B0604020202020204" pitchFamily="34" charset="0"/>
              <a:buChar char="•"/>
            </a:pPr>
            <a:r>
              <a:rPr lang="en-US" sz="2400" dirty="0">
                <a:solidFill>
                  <a:schemeClr val="tx1"/>
                </a:solidFill>
                <a:latin typeface="KG What the Teacher Wants" panose="02000000000000000000" pitchFamily="2" charset="0"/>
              </a:rPr>
              <a:t>If your child will be absent from school, please call the school office (901-416-2148). ​Please also text me that morning!​</a:t>
            </a:r>
          </a:p>
          <a:p>
            <a:pPr algn="ctr"/>
            <a:endParaRPr lang="en-US" sz="2400" dirty="0">
              <a:solidFill>
                <a:schemeClr val="tx1"/>
              </a:solidFill>
              <a:latin typeface="KG What the Teacher Wants" panose="02000000000000000000" pitchFamily="2" charset="0"/>
            </a:endParaRPr>
          </a:p>
          <a:p>
            <a:pPr marL="342900" indent="-342900" algn="ctr">
              <a:buFont typeface="Arial" panose="020B0604020202020204" pitchFamily="34" charset="0"/>
              <a:buChar char="•"/>
            </a:pPr>
            <a:r>
              <a:rPr lang="en-US" sz="2400" dirty="0">
                <a:solidFill>
                  <a:schemeClr val="tx1"/>
                </a:solidFill>
                <a:latin typeface="KG What the Teacher Wants" panose="02000000000000000000" pitchFamily="2" charset="0"/>
              </a:rPr>
              <a:t>Return with a note for the office OR email a note to </a:t>
            </a:r>
            <a:r>
              <a:rPr lang="en-US" sz="2400" dirty="0">
                <a:solidFill>
                  <a:schemeClr val="tx1"/>
                </a:solidFill>
                <a:latin typeface="KG What the Teacher Wants" panose="02000000000000000000" pitchFamily="2" charset="0"/>
                <a:hlinkClick r:id="rId3"/>
              </a:rPr>
              <a:t>NelsonCW@scsk12.org</a:t>
            </a:r>
            <a:r>
              <a:rPr lang="en-US" sz="2400" dirty="0">
                <a:solidFill>
                  <a:schemeClr val="tx1"/>
                </a:solidFill>
                <a:latin typeface="KG What the Teacher Wants" panose="02000000000000000000" pitchFamily="2" charset="0"/>
              </a:rPr>
              <a:t>  (Ms. </a:t>
            </a:r>
            <a:r>
              <a:rPr lang="en-US" sz="2400" dirty="0" err="1">
                <a:solidFill>
                  <a:schemeClr val="tx1"/>
                </a:solidFill>
                <a:latin typeface="KG What the Teacher Wants" panose="02000000000000000000" pitchFamily="2" charset="0"/>
              </a:rPr>
              <a:t>Kacky</a:t>
            </a:r>
            <a:r>
              <a:rPr lang="en-US" sz="2400" dirty="0">
                <a:solidFill>
                  <a:schemeClr val="tx1"/>
                </a:solidFill>
                <a:latin typeface="KG What the Teacher Wants" panose="02000000000000000000" pitchFamily="2" charset="0"/>
              </a:rPr>
              <a:t> in the office). ​</a:t>
            </a:r>
          </a:p>
        </p:txBody>
      </p:sp>
    </p:spTree>
    <p:extLst>
      <p:ext uri="{BB962C8B-B14F-4D97-AF65-F5344CB8AC3E}">
        <p14:creationId xmlns:p14="http://schemas.microsoft.com/office/powerpoint/2010/main" val="1677652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97155" y="2386738"/>
            <a:ext cx="8949690" cy="2448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tx1"/>
                </a:solidFill>
                <a:latin typeface="KG What the Teacher Wants" panose="02000000000000000000" pitchFamily="2" charset="0"/>
              </a:rPr>
              <a:t>Staggered Entry (8/4-8/7)</a:t>
            </a:r>
          </a:p>
          <a:p>
            <a:pPr marL="914400" lvl="1" indent="-457200">
              <a:buFont typeface="Arial" panose="020B0604020202020204" pitchFamily="34" charset="0"/>
              <a:buChar char="•"/>
            </a:pPr>
            <a:r>
              <a:rPr lang="en-US" sz="2000" dirty="0">
                <a:solidFill>
                  <a:schemeClr val="tx1"/>
                </a:solidFill>
                <a:latin typeface="KG What the Teacher Wants" panose="02000000000000000000" pitchFamily="2" charset="0"/>
              </a:rPr>
              <a:t>The first week of school, your child will only attend ONE day. This helps us get to know your child and help them get acclimated to a new environment without being overwhelmed.</a:t>
            </a:r>
          </a:p>
          <a:p>
            <a:pPr marL="914400" lvl="1" indent="-457200">
              <a:buFont typeface="Arial" panose="020B0604020202020204" pitchFamily="34" charset="0"/>
              <a:buChar char="•"/>
            </a:pPr>
            <a:r>
              <a:rPr lang="en-US" sz="2000" dirty="0">
                <a:solidFill>
                  <a:schemeClr val="tx1"/>
                </a:solidFill>
                <a:latin typeface="KG What the Teacher Wants" panose="02000000000000000000" pitchFamily="2" charset="0"/>
              </a:rPr>
              <a:t>You may walk your child to the classroom and stay for a few minutes to help them settle in and take pictures. </a:t>
            </a:r>
          </a:p>
        </p:txBody>
      </p:sp>
      <p:sp>
        <p:nvSpPr>
          <p:cNvPr id="4" name="Rectangle 3">
            <a:extLst>
              <a:ext uri="{FF2B5EF4-FFF2-40B4-BE49-F238E27FC236}">
                <a16:creationId xmlns:a16="http://schemas.microsoft.com/office/drawing/2014/main" id="{530141A3-B571-FF64-A24F-BF0BE11177B2}"/>
              </a:ext>
            </a:extLst>
          </p:cNvPr>
          <p:cNvSpPr/>
          <p:nvPr/>
        </p:nvSpPr>
        <p:spPr>
          <a:xfrm>
            <a:off x="97155" y="4246535"/>
            <a:ext cx="8949690" cy="2448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tx1"/>
                </a:solidFill>
                <a:latin typeface="KG What the Teacher Wants" panose="02000000000000000000" pitchFamily="2" charset="0"/>
              </a:rPr>
              <a:t>First Day with All Students (8/11)</a:t>
            </a:r>
          </a:p>
          <a:p>
            <a:pPr marL="914400" lvl="1" indent="-457200">
              <a:buFont typeface="Arial" panose="020B0604020202020204" pitchFamily="34" charset="0"/>
              <a:buChar char="•"/>
            </a:pPr>
            <a:r>
              <a:rPr lang="en-US" sz="2000" dirty="0">
                <a:solidFill>
                  <a:schemeClr val="tx1"/>
                </a:solidFill>
                <a:latin typeface="KG What the Teacher Wants" panose="02000000000000000000" pitchFamily="2" charset="0"/>
              </a:rPr>
              <a:t>You may walk your child to the classroom on the very first day (8/11).</a:t>
            </a:r>
          </a:p>
          <a:p>
            <a:pPr marL="914400" lvl="1" indent="-457200">
              <a:buFont typeface="Arial" panose="020B0604020202020204" pitchFamily="34" charset="0"/>
              <a:buChar char="•"/>
            </a:pPr>
            <a:r>
              <a:rPr lang="en-US" sz="2000" dirty="0">
                <a:solidFill>
                  <a:schemeClr val="tx1"/>
                </a:solidFill>
                <a:latin typeface="KG What the Teacher Wants" panose="02000000000000000000" pitchFamily="2" charset="0"/>
              </a:rPr>
              <a:t>After 8/11, you will not be able to walk them to class</a:t>
            </a:r>
          </a:p>
          <a:p>
            <a:pPr marL="914400" lvl="1" indent="-457200">
              <a:buFont typeface="Arial" panose="020B0604020202020204" pitchFamily="34" charset="0"/>
              <a:buChar char="•"/>
            </a:pPr>
            <a:r>
              <a:rPr lang="en-US" sz="2000" dirty="0">
                <a:solidFill>
                  <a:schemeClr val="tx1"/>
                </a:solidFill>
                <a:latin typeface="KG What the Teacher Wants" panose="02000000000000000000" pitchFamily="2" charset="0"/>
              </a:rPr>
              <a:t>Don’t worry! There will be teachers at the front to help them line up and walk to the room on their own! </a:t>
            </a:r>
          </a:p>
        </p:txBody>
      </p:sp>
    </p:spTree>
    <p:extLst>
      <p:ext uri="{BB962C8B-B14F-4D97-AF65-F5344CB8AC3E}">
        <p14:creationId xmlns:p14="http://schemas.microsoft.com/office/powerpoint/2010/main" val="3323956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 y="-187036"/>
            <a:ext cx="9144000" cy="6858000"/>
          </a:xfrm>
          <a:prstGeom prst="rect">
            <a:avLst/>
          </a:prstGeom>
        </p:spPr>
      </p:pic>
      <p:sp>
        <p:nvSpPr>
          <p:cNvPr id="3" name="Rectangle 2"/>
          <p:cNvSpPr/>
          <p:nvPr/>
        </p:nvSpPr>
        <p:spPr>
          <a:xfrm>
            <a:off x="97155" y="2135086"/>
            <a:ext cx="8949690" cy="445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r>
              <a:rPr lang="en-US" sz="2600" dirty="0">
                <a:solidFill>
                  <a:schemeClr val="tx1"/>
                </a:solidFill>
                <a:latin typeface="KG What the Teacher Wants" panose="02000000000000000000" pitchFamily="2" charset="0"/>
              </a:rPr>
              <a:t>ALL parents and visitors must enter through the front door/buzz into the office. We cannot let you in the side doors.​</a:t>
            </a:r>
          </a:p>
          <a:p>
            <a:pPr algn="ctr"/>
            <a:endParaRPr lang="en-US" sz="2600" dirty="0">
              <a:solidFill>
                <a:schemeClr val="tx1"/>
              </a:solidFill>
              <a:latin typeface="KG What the Teacher Wants" panose="02000000000000000000" pitchFamily="2" charset="0"/>
            </a:endParaRPr>
          </a:p>
          <a:p>
            <a:pPr marL="342900" indent="-342900" algn="ctr">
              <a:buFont typeface="Arial" panose="020B0604020202020204" pitchFamily="34" charset="0"/>
              <a:buChar char="•"/>
            </a:pPr>
            <a:r>
              <a:rPr lang="en-US" sz="2600" dirty="0">
                <a:solidFill>
                  <a:schemeClr val="tx1"/>
                </a:solidFill>
                <a:latin typeface="KG What the Teacher Wants" panose="02000000000000000000" pitchFamily="2" charset="0"/>
              </a:rPr>
              <a:t>We teach the children they CANNOT open an outside door for anyone! (not even the Principal or their parents)​</a:t>
            </a:r>
          </a:p>
          <a:p>
            <a:pPr algn="ctr"/>
            <a:endParaRPr lang="en-US" sz="2600" dirty="0">
              <a:solidFill>
                <a:schemeClr val="tx1"/>
              </a:solidFill>
              <a:latin typeface="KG What the Teacher Wants" panose="02000000000000000000" pitchFamily="2" charset="0"/>
            </a:endParaRPr>
          </a:p>
          <a:p>
            <a:pPr marL="342900" indent="-342900" algn="ctr">
              <a:buFont typeface="Arial" panose="020B0604020202020204" pitchFamily="34" charset="0"/>
              <a:buChar char="•"/>
            </a:pPr>
            <a:r>
              <a:rPr lang="en-US" sz="2600" dirty="0">
                <a:solidFill>
                  <a:schemeClr val="tx1"/>
                </a:solidFill>
                <a:latin typeface="KG What the Teacher Wants" panose="02000000000000000000" pitchFamily="2" charset="0"/>
              </a:rPr>
              <a:t>ALL outside doors are locked at all times. None are propped open.​</a:t>
            </a:r>
          </a:p>
          <a:p>
            <a:pPr algn="ctr"/>
            <a:endParaRPr lang="en-US" sz="2600" dirty="0">
              <a:solidFill>
                <a:schemeClr val="tx1"/>
              </a:solidFill>
              <a:latin typeface="KG What the Teacher Wants" panose="02000000000000000000" pitchFamily="2" charset="0"/>
            </a:endParaRPr>
          </a:p>
          <a:p>
            <a:pPr marL="342900" indent="-342900" algn="ctr">
              <a:buFont typeface="Arial" panose="020B0604020202020204" pitchFamily="34" charset="0"/>
              <a:buChar char="•"/>
            </a:pPr>
            <a:r>
              <a:rPr lang="en-US" sz="2600" dirty="0">
                <a:solidFill>
                  <a:schemeClr val="tx1"/>
                </a:solidFill>
                <a:latin typeface="KG What the Teacher Wants" panose="02000000000000000000" pitchFamily="2" charset="0"/>
              </a:rPr>
              <a:t>ALL classroom doors are closed and locked at all times</a:t>
            </a:r>
            <a:r>
              <a:rPr lang="en-US" sz="2800" dirty="0">
                <a:solidFill>
                  <a:schemeClr val="tx1"/>
                </a:solidFill>
                <a:latin typeface="KG What the Teacher Wants" panose="02000000000000000000" pitchFamily="2" charset="0"/>
              </a:rPr>
              <a:t>.</a:t>
            </a:r>
          </a:p>
        </p:txBody>
      </p:sp>
      <p:sp>
        <p:nvSpPr>
          <p:cNvPr id="4" name="Rectangle 3"/>
          <p:cNvSpPr/>
          <p:nvPr/>
        </p:nvSpPr>
        <p:spPr>
          <a:xfrm>
            <a:off x="-454053" y="0"/>
            <a:ext cx="10052106" cy="148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S</a:t>
            </a:r>
            <a:r>
              <a:rPr lang="en-US" sz="15000" b="1" dirty="0">
                <a:ln>
                  <a:solidFill>
                    <a:schemeClr val="bg1"/>
                  </a:solidFill>
                </a:ln>
                <a:solidFill>
                  <a:srgbClr val="EF415C"/>
                </a:solidFill>
                <a:effectLst>
                  <a:outerShdw blurRad="63500" sx="102000" sy="102000" algn="ctr" rotWithShape="0">
                    <a:prstClr val="black">
                      <a:alpha val="40000"/>
                    </a:prstClr>
                  </a:outerShdw>
                </a:effectLst>
                <a:latin typeface="KG What the Teacher Wants" panose="02000000000000000000" pitchFamily="2" charset="0"/>
              </a:rPr>
              <a:t>A</a:t>
            </a:r>
            <a:r>
              <a:rPr lang="en-US" sz="15000" b="1" dirty="0">
                <a:ln>
                  <a:solidFill>
                    <a:schemeClr val="bg1"/>
                  </a:solidFill>
                </a:ln>
                <a:solidFill>
                  <a:srgbClr val="BDE1D6"/>
                </a:solidFill>
                <a:effectLst>
                  <a:outerShdw blurRad="63500" sx="102000" sy="102000" algn="ctr" rotWithShape="0">
                    <a:prstClr val="black">
                      <a:alpha val="40000"/>
                    </a:prstClr>
                  </a:outerShdw>
                </a:effectLst>
                <a:latin typeface="KG What the Teacher Wants" panose="02000000000000000000" pitchFamily="2" charset="0"/>
              </a:rPr>
              <a:t>F</a:t>
            </a:r>
            <a:r>
              <a:rPr lang="en-US" sz="15000" b="1" dirty="0">
                <a:ln>
                  <a:solidFill>
                    <a:schemeClr val="bg1"/>
                  </a:solidFill>
                </a:ln>
                <a:solidFill>
                  <a:srgbClr val="CED967"/>
                </a:solidFill>
                <a:effectLst>
                  <a:outerShdw blurRad="63500" sx="102000" sy="102000" algn="ctr" rotWithShape="0">
                    <a:prstClr val="black">
                      <a:alpha val="40000"/>
                    </a:prstClr>
                  </a:outerShdw>
                </a:effectLst>
                <a:latin typeface="KG What the Teacher Wants" panose="02000000000000000000" pitchFamily="2" charset="0"/>
              </a:rPr>
              <a:t>E</a:t>
            </a:r>
            <a:r>
              <a:rPr lang="en-US" sz="15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T</a:t>
            </a:r>
            <a:r>
              <a:rPr lang="en-US" sz="15000" b="1" dirty="0">
                <a:ln>
                  <a:solidFill>
                    <a:schemeClr val="bg1"/>
                  </a:solidFill>
                </a:ln>
                <a:solidFill>
                  <a:srgbClr val="EF415C"/>
                </a:solidFill>
                <a:effectLst>
                  <a:outerShdw blurRad="63500" sx="102000" sy="102000" algn="ctr" rotWithShape="0">
                    <a:prstClr val="black">
                      <a:alpha val="40000"/>
                    </a:prstClr>
                  </a:outerShdw>
                </a:effectLst>
                <a:latin typeface="KG What the Teacher Wants" panose="02000000000000000000" pitchFamily="2" charset="0"/>
              </a:rPr>
              <a:t>Y</a:t>
            </a:r>
            <a:endParaRPr lang="en-US" sz="15000" b="1" dirty="0">
              <a:ln>
                <a:solidFill>
                  <a:schemeClr val="bg1"/>
                </a:solidFill>
              </a:ln>
              <a:effectLst>
                <a:outerShdw blurRad="63500" sx="102000" sy="102000" algn="ctr" rotWithShape="0">
                  <a:prstClr val="black">
                    <a:alpha val="40000"/>
                  </a:prstClr>
                </a:outerShdw>
              </a:effectLst>
              <a:latin typeface="KG What the Teacher Wants" panose="02000000000000000000" pitchFamily="2" charset="0"/>
            </a:endParaRPr>
          </a:p>
        </p:txBody>
      </p:sp>
    </p:spTree>
    <p:extLst>
      <p:ext uri="{BB962C8B-B14F-4D97-AF65-F5344CB8AC3E}">
        <p14:creationId xmlns:p14="http://schemas.microsoft.com/office/powerpoint/2010/main" val="3723483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3290"/>
            <a:ext cx="9144000" cy="6858000"/>
          </a:xfrm>
          <a:prstGeom prst="rect">
            <a:avLst/>
          </a:prstGeom>
        </p:spPr>
      </p:pic>
      <p:sp>
        <p:nvSpPr>
          <p:cNvPr id="3" name="Rectangle 2"/>
          <p:cNvSpPr/>
          <p:nvPr/>
        </p:nvSpPr>
        <p:spPr>
          <a:xfrm>
            <a:off x="116238" y="1226120"/>
            <a:ext cx="3721531" cy="445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KG What the Teacher Wants" panose="02000000000000000000" pitchFamily="2" charset="0"/>
              </a:rPr>
              <a:t>Backpacks</a:t>
            </a:r>
          </a:p>
          <a:p>
            <a:pPr marL="457200" indent="-457200">
              <a:buFont typeface="Arial" panose="020B0604020202020204" pitchFamily="34" charset="0"/>
              <a:buChar char="•"/>
            </a:pPr>
            <a:r>
              <a:rPr lang="en-US" sz="1600" dirty="0">
                <a:solidFill>
                  <a:schemeClr val="tx1"/>
                </a:solidFill>
                <a:latin typeface="KG What the Teacher Wants" panose="02000000000000000000" pitchFamily="2" charset="0"/>
              </a:rPr>
              <a:t>Backpacks should be large enough to fit daily folders, change of clothes, jackets, and any extra things needed daily. </a:t>
            </a:r>
          </a:p>
          <a:p>
            <a:pPr marL="457200" indent="-457200">
              <a:buFont typeface="Arial" panose="020B0604020202020204" pitchFamily="34" charset="0"/>
              <a:buChar char="•"/>
            </a:pPr>
            <a:r>
              <a:rPr lang="en-US" sz="1600" dirty="0">
                <a:solidFill>
                  <a:schemeClr val="tx1"/>
                </a:solidFill>
                <a:latin typeface="KG What the Teacher Wants" panose="02000000000000000000" pitchFamily="2" charset="0"/>
              </a:rPr>
              <a:t>No Roller Backpacks</a:t>
            </a:r>
          </a:p>
        </p:txBody>
      </p:sp>
      <p:sp>
        <p:nvSpPr>
          <p:cNvPr id="4" name="Rectangle 3"/>
          <p:cNvSpPr/>
          <p:nvPr/>
        </p:nvSpPr>
        <p:spPr>
          <a:xfrm>
            <a:off x="1624271" y="626003"/>
            <a:ext cx="9143999" cy="148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F</a:t>
            </a:r>
            <a:r>
              <a:rPr lang="en-US" sz="13000" b="1" dirty="0">
                <a:ln>
                  <a:solidFill>
                    <a:schemeClr val="bg1"/>
                  </a:solidFill>
                </a:ln>
                <a:solidFill>
                  <a:srgbClr val="EF415C"/>
                </a:solidFill>
                <a:effectLst>
                  <a:outerShdw blurRad="63500" sx="102000" sy="102000" algn="ctr" rotWithShape="0">
                    <a:prstClr val="black">
                      <a:alpha val="40000"/>
                    </a:prstClr>
                  </a:outerShdw>
                </a:effectLst>
                <a:latin typeface="KG What the Teacher Wants" panose="02000000000000000000" pitchFamily="2" charset="0"/>
              </a:rPr>
              <a:t>O</a:t>
            </a:r>
            <a:r>
              <a:rPr lang="en-US" sz="13000" b="1" dirty="0">
                <a:ln>
                  <a:solidFill>
                    <a:schemeClr val="bg1"/>
                  </a:solidFill>
                </a:ln>
                <a:solidFill>
                  <a:srgbClr val="BDE1D6"/>
                </a:solidFill>
                <a:effectLst>
                  <a:outerShdw blurRad="63500" sx="102000" sy="102000" algn="ctr" rotWithShape="0">
                    <a:prstClr val="black">
                      <a:alpha val="40000"/>
                    </a:prstClr>
                  </a:outerShdw>
                </a:effectLst>
                <a:latin typeface="KG What the Teacher Wants" panose="02000000000000000000" pitchFamily="2" charset="0"/>
              </a:rPr>
              <a:t>L</a:t>
            </a:r>
            <a:r>
              <a:rPr lang="en-US" sz="13000" b="1" dirty="0">
                <a:ln>
                  <a:solidFill>
                    <a:schemeClr val="bg1"/>
                  </a:solidFill>
                </a:ln>
                <a:solidFill>
                  <a:srgbClr val="CED967"/>
                </a:solidFill>
                <a:effectLst>
                  <a:outerShdw blurRad="63500" sx="102000" sy="102000" algn="ctr" rotWithShape="0">
                    <a:prstClr val="black">
                      <a:alpha val="40000"/>
                    </a:prstClr>
                  </a:outerShdw>
                </a:effectLst>
                <a:latin typeface="KG What the Teacher Wants" panose="02000000000000000000" pitchFamily="2" charset="0"/>
              </a:rPr>
              <a:t>D</a:t>
            </a:r>
            <a:r>
              <a:rPr lang="en-US" sz="13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E</a:t>
            </a:r>
            <a:r>
              <a:rPr lang="en-US" sz="13000" b="1" dirty="0">
                <a:ln>
                  <a:solidFill>
                    <a:schemeClr val="bg1"/>
                  </a:solidFill>
                </a:ln>
                <a:solidFill>
                  <a:srgbClr val="EF415C"/>
                </a:solidFill>
                <a:effectLst>
                  <a:outerShdw blurRad="63500" sx="102000" sy="102000" algn="ctr" rotWithShape="0">
                    <a:prstClr val="black">
                      <a:alpha val="40000"/>
                    </a:prstClr>
                  </a:outerShdw>
                </a:effectLst>
                <a:latin typeface="KG What the Teacher Wants" panose="02000000000000000000" pitchFamily="2" charset="0"/>
              </a:rPr>
              <a:t>R</a:t>
            </a:r>
            <a:r>
              <a:rPr lang="en-US" sz="13000" b="1" dirty="0">
                <a:ln>
                  <a:solidFill>
                    <a:schemeClr val="bg1"/>
                  </a:solidFill>
                </a:ln>
                <a:solidFill>
                  <a:srgbClr val="BDE1D6"/>
                </a:solidFill>
                <a:effectLst>
                  <a:outerShdw blurRad="63500" sx="102000" sy="102000" algn="ctr" rotWithShape="0">
                    <a:prstClr val="black">
                      <a:alpha val="40000"/>
                    </a:prstClr>
                  </a:outerShdw>
                </a:effectLst>
                <a:latin typeface="KG What the Teacher Wants" panose="02000000000000000000" pitchFamily="2" charset="0"/>
              </a:rPr>
              <a:t>S</a:t>
            </a:r>
            <a:endParaRPr lang="en-US" sz="13000" b="1" dirty="0">
              <a:ln>
                <a:solidFill>
                  <a:schemeClr val="bg1"/>
                </a:solidFill>
              </a:ln>
              <a:effectLst>
                <a:outerShdw blurRad="63500" sx="102000" sy="102000" algn="ctr" rotWithShape="0">
                  <a:prstClr val="black">
                    <a:alpha val="40000"/>
                  </a:prstClr>
                </a:outerShdw>
              </a:effectLst>
              <a:latin typeface="KG What the Teacher Wants" panose="02000000000000000000" pitchFamily="2" charset="0"/>
            </a:endParaRPr>
          </a:p>
        </p:txBody>
      </p:sp>
      <p:sp>
        <p:nvSpPr>
          <p:cNvPr id="5" name="TextBox 4">
            <a:extLst>
              <a:ext uri="{FF2B5EF4-FFF2-40B4-BE49-F238E27FC236}">
                <a16:creationId xmlns:a16="http://schemas.microsoft.com/office/drawing/2014/main" id="{237F6F72-49BB-AD56-3FFF-0E2F25959F99}"/>
              </a:ext>
            </a:extLst>
          </p:cNvPr>
          <p:cNvSpPr txBox="1"/>
          <p:nvPr/>
        </p:nvSpPr>
        <p:spPr>
          <a:xfrm>
            <a:off x="-171707" y="168624"/>
            <a:ext cx="6032179" cy="1200329"/>
          </a:xfrm>
          <a:prstGeom prst="rect">
            <a:avLst/>
          </a:prstGeom>
          <a:noFill/>
        </p:spPr>
        <p:txBody>
          <a:bodyPr wrap="square" rtlCol="0">
            <a:spAutoFit/>
          </a:bodyPr>
          <a:lstStyle/>
          <a:p>
            <a:pPr algn="ctr"/>
            <a:r>
              <a:rPr lang="en-US" sz="7200" b="1" dirty="0">
                <a:latin typeface="Janda Stylish Script" panose="02000505000000020002" pitchFamily="2" charset="0"/>
              </a:rPr>
              <a:t>Backpacks and</a:t>
            </a:r>
          </a:p>
        </p:txBody>
      </p:sp>
      <p:pic>
        <p:nvPicPr>
          <p:cNvPr id="8" name="Picture 7">
            <a:extLst>
              <a:ext uri="{FF2B5EF4-FFF2-40B4-BE49-F238E27FC236}">
                <a16:creationId xmlns:a16="http://schemas.microsoft.com/office/drawing/2014/main" id="{D2ECD815-CC1E-B52B-FDE3-868193D08541}"/>
              </a:ext>
            </a:extLst>
          </p:cNvPr>
          <p:cNvPicPr>
            <a:picLocks noChangeAspect="1"/>
          </p:cNvPicPr>
          <p:nvPr/>
        </p:nvPicPr>
        <p:blipFill>
          <a:blip r:embed="rId3"/>
          <a:stretch>
            <a:fillRect/>
          </a:stretch>
        </p:blipFill>
        <p:spPr>
          <a:xfrm rot="360885">
            <a:off x="7155085" y="5317767"/>
            <a:ext cx="1901344" cy="1828459"/>
          </a:xfrm>
          <a:prstGeom prst="rect">
            <a:avLst/>
          </a:prstGeom>
        </p:spPr>
      </p:pic>
      <p:sp>
        <p:nvSpPr>
          <p:cNvPr id="9" name="Rectangle 8">
            <a:extLst>
              <a:ext uri="{FF2B5EF4-FFF2-40B4-BE49-F238E27FC236}">
                <a16:creationId xmlns:a16="http://schemas.microsoft.com/office/drawing/2014/main" id="{34C4FD5A-BFE0-D4F5-3504-3F519240A7CD}"/>
              </a:ext>
            </a:extLst>
          </p:cNvPr>
          <p:cNvSpPr/>
          <p:nvPr/>
        </p:nvSpPr>
        <p:spPr>
          <a:xfrm>
            <a:off x="116238" y="3460156"/>
            <a:ext cx="3721531" cy="445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KG What the Teacher Wants" panose="02000000000000000000" pitchFamily="2" charset="0"/>
              </a:rPr>
              <a:t>Daily Folders</a:t>
            </a:r>
          </a:p>
          <a:p>
            <a:pPr marL="285750" indent="-285750">
              <a:buFont typeface="Arial" panose="020B0604020202020204" pitchFamily="34" charset="0"/>
              <a:buChar char="•"/>
            </a:pPr>
            <a:r>
              <a:rPr lang="en-US" sz="1600" dirty="0">
                <a:solidFill>
                  <a:schemeClr val="tx1"/>
                </a:solidFill>
                <a:latin typeface="KG What the Teacher Wants" panose="02000000000000000000" pitchFamily="2" charset="0"/>
              </a:rPr>
              <a:t>Folders will go home and return to school every day </a:t>
            </a:r>
          </a:p>
          <a:p>
            <a:pPr marL="457200" indent="-457200">
              <a:buFont typeface="Arial" panose="020B0604020202020204" pitchFamily="34" charset="0"/>
              <a:buChar char="•"/>
            </a:pPr>
            <a:r>
              <a:rPr lang="en-US" sz="1600" dirty="0">
                <a:solidFill>
                  <a:schemeClr val="tx1"/>
                </a:solidFill>
                <a:latin typeface="KG What the Teacher Wants" panose="02000000000000000000" pitchFamily="2" charset="0"/>
              </a:rPr>
              <a:t>Please take time to check for important information, notes, class work, and behavior. </a:t>
            </a:r>
          </a:p>
          <a:p>
            <a:pPr marL="457200" indent="-457200">
              <a:buFont typeface="Arial" panose="020B0604020202020204" pitchFamily="34" charset="0"/>
              <a:buChar char="•"/>
            </a:pPr>
            <a:r>
              <a:rPr lang="en-US" sz="1600" dirty="0">
                <a:solidFill>
                  <a:schemeClr val="tx1"/>
                </a:solidFill>
                <a:latin typeface="KG What the Teacher Wants" panose="02000000000000000000" pitchFamily="2" charset="0"/>
              </a:rPr>
              <a:t>Remove work daily.</a:t>
            </a:r>
          </a:p>
        </p:txBody>
      </p:sp>
      <p:sp>
        <p:nvSpPr>
          <p:cNvPr id="10" name="Rectangle 9">
            <a:extLst>
              <a:ext uri="{FF2B5EF4-FFF2-40B4-BE49-F238E27FC236}">
                <a16:creationId xmlns:a16="http://schemas.microsoft.com/office/drawing/2014/main" id="{36A6DC3E-75B1-6A7B-7418-0E0182493FBA}"/>
              </a:ext>
            </a:extLst>
          </p:cNvPr>
          <p:cNvSpPr/>
          <p:nvPr/>
        </p:nvSpPr>
        <p:spPr>
          <a:xfrm>
            <a:off x="3837769" y="2228060"/>
            <a:ext cx="3721531" cy="445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KG What the Teacher Wants" panose="02000000000000000000" pitchFamily="2" charset="0"/>
              </a:rPr>
              <a:t>Bring Everyday</a:t>
            </a:r>
          </a:p>
          <a:p>
            <a:pPr marL="457200" indent="-457200">
              <a:buFont typeface="Arial" panose="020B0604020202020204" pitchFamily="34" charset="0"/>
              <a:buChar char="•"/>
            </a:pPr>
            <a:r>
              <a:rPr lang="en-US" sz="1600" dirty="0">
                <a:solidFill>
                  <a:schemeClr val="tx1"/>
                </a:solidFill>
                <a:latin typeface="KG What the Teacher Wants" panose="02000000000000000000" pitchFamily="2" charset="0"/>
              </a:rPr>
              <a:t>Backpacks </a:t>
            </a:r>
          </a:p>
          <a:p>
            <a:pPr marL="457200" indent="-457200">
              <a:buFont typeface="Arial" panose="020B0604020202020204" pitchFamily="34" charset="0"/>
              <a:buChar char="•"/>
            </a:pPr>
            <a:r>
              <a:rPr lang="en-US" sz="1600" dirty="0">
                <a:solidFill>
                  <a:schemeClr val="tx1"/>
                </a:solidFill>
                <a:latin typeface="KG What the Teacher Wants" panose="02000000000000000000" pitchFamily="2" charset="0"/>
              </a:rPr>
              <a:t>Daily Folders</a:t>
            </a:r>
          </a:p>
          <a:p>
            <a:pPr marL="457200" indent="-457200">
              <a:buFont typeface="Arial" panose="020B0604020202020204" pitchFamily="34" charset="0"/>
              <a:buChar char="•"/>
            </a:pPr>
            <a:r>
              <a:rPr lang="en-US" sz="1600" dirty="0">
                <a:solidFill>
                  <a:schemeClr val="tx1"/>
                </a:solidFill>
                <a:latin typeface="KG What the Teacher Wants" panose="02000000000000000000" pitchFamily="2" charset="0"/>
              </a:rPr>
              <a:t>Change of UNIFORM clothing in backpack at all times (including socks and underwear). Change these out with the seasons!</a:t>
            </a:r>
          </a:p>
          <a:p>
            <a:pPr marL="457200" indent="-457200">
              <a:buFont typeface="Arial" panose="020B0604020202020204" pitchFamily="34" charset="0"/>
              <a:buChar char="•"/>
            </a:pPr>
            <a:r>
              <a:rPr lang="en-US" sz="1600" dirty="0">
                <a:solidFill>
                  <a:schemeClr val="tx1"/>
                </a:solidFill>
                <a:latin typeface="KG What the Teacher Wants" panose="02000000000000000000" pitchFamily="2" charset="0"/>
              </a:rPr>
              <a:t>Water bottle with a LID</a:t>
            </a:r>
          </a:p>
          <a:p>
            <a:pPr marL="914400" lvl="1" indent="-457200">
              <a:buFont typeface="Arial" panose="020B0604020202020204" pitchFamily="34" charset="0"/>
              <a:buChar char="•"/>
            </a:pPr>
            <a:r>
              <a:rPr lang="en-US" sz="1600" dirty="0">
                <a:solidFill>
                  <a:schemeClr val="tx1"/>
                </a:solidFill>
                <a:latin typeface="KG What the Teacher Wants" panose="02000000000000000000" pitchFamily="2" charset="0"/>
              </a:rPr>
              <a:t>Not disposable</a:t>
            </a:r>
          </a:p>
          <a:p>
            <a:pPr marL="914400" lvl="1" indent="-457200">
              <a:buFont typeface="Arial" panose="020B0604020202020204" pitchFamily="34" charset="0"/>
              <a:buChar char="•"/>
            </a:pPr>
            <a:r>
              <a:rPr lang="en-US" sz="1600" dirty="0">
                <a:solidFill>
                  <a:schemeClr val="tx1"/>
                </a:solidFill>
                <a:latin typeface="KG What the Teacher Wants" panose="02000000000000000000" pitchFamily="2" charset="0"/>
              </a:rPr>
              <a:t>Must be labeled</a:t>
            </a:r>
          </a:p>
          <a:p>
            <a:pPr marL="914400" lvl="1" indent="-457200">
              <a:buFont typeface="Arial" panose="020B0604020202020204" pitchFamily="34" charset="0"/>
              <a:buChar char="•"/>
            </a:pPr>
            <a:r>
              <a:rPr lang="en-US" sz="1600" dirty="0">
                <a:solidFill>
                  <a:schemeClr val="tx1"/>
                </a:solidFill>
                <a:latin typeface="KG What the Teacher Wants" panose="02000000000000000000" pitchFamily="2" charset="0"/>
              </a:rPr>
              <a:t>Must have WATER in it, NO JUICE</a:t>
            </a:r>
          </a:p>
          <a:p>
            <a:pPr marL="914400" lvl="1" indent="-457200">
              <a:buFont typeface="Arial" panose="020B0604020202020204" pitchFamily="34" charset="0"/>
              <a:buChar char="•"/>
            </a:pPr>
            <a:endParaRPr lang="en-US" sz="1600" dirty="0">
              <a:solidFill>
                <a:schemeClr val="tx1"/>
              </a:solidFill>
              <a:latin typeface="KG What the Teacher Wants" panose="02000000000000000000" pitchFamily="2" charset="0"/>
            </a:endParaRPr>
          </a:p>
          <a:p>
            <a:pPr marL="457200" indent="-457200">
              <a:buFont typeface="Arial" panose="020B0604020202020204" pitchFamily="34" charset="0"/>
              <a:buChar char="•"/>
            </a:pPr>
            <a:r>
              <a:rPr lang="en-US" sz="1600" dirty="0">
                <a:solidFill>
                  <a:schemeClr val="tx1"/>
                </a:solidFill>
                <a:latin typeface="KG What the Teacher Wants" panose="02000000000000000000" pitchFamily="2" charset="0"/>
              </a:rPr>
              <a:t>Devices and headphones will be kept at school.</a:t>
            </a:r>
          </a:p>
        </p:txBody>
      </p:sp>
    </p:spTree>
    <p:extLst>
      <p:ext uri="{BB962C8B-B14F-4D97-AF65-F5344CB8AC3E}">
        <p14:creationId xmlns:p14="http://schemas.microsoft.com/office/powerpoint/2010/main" val="1815575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 y="-187036"/>
            <a:ext cx="9144000" cy="6858000"/>
          </a:xfrm>
          <a:prstGeom prst="rect">
            <a:avLst/>
          </a:prstGeom>
        </p:spPr>
      </p:pic>
      <p:sp>
        <p:nvSpPr>
          <p:cNvPr id="3" name="Rectangle 2"/>
          <p:cNvSpPr/>
          <p:nvPr/>
        </p:nvSpPr>
        <p:spPr>
          <a:xfrm>
            <a:off x="114300" y="1925858"/>
            <a:ext cx="8949690" cy="445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3200" dirty="0">
                <a:solidFill>
                  <a:schemeClr val="tx1"/>
                </a:solidFill>
                <a:latin typeface="KG What the Teacher Wants" panose="02000000000000000000" pitchFamily="2" charset="0"/>
              </a:rPr>
              <a:t>ELA (English Language Arts): Wonders</a:t>
            </a:r>
          </a:p>
          <a:p>
            <a:pPr marL="457200" indent="-457200">
              <a:buFont typeface="Arial" panose="020B0604020202020204" pitchFamily="34" charset="0"/>
              <a:buChar char="•"/>
            </a:pPr>
            <a:r>
              <a:rPr lang="en-US" sz="3200" dirty="0">
                <a:solidFill>
                  <a:schemeClr val="tx1"/>
                </a:solidFill>
                <a:latin typeface="KG What the Teacher Wants" panose="02000000000000000000" pitchFamily="2" charset="0"/>
              </a:rPr>
              <a:t>Math: </a:t>
            </a:r>
            <a:r>
              <a:rPr lang="en-US" sz="3200" dirty="0" err="1">
                <a:solidFill>
                  <a:schemeClr val="tx1"/>
                </a:solidFill>
                <a:latin typeface="KG What the Teacher Wants" panose="02000000000000000000" pitchFamily="2" charset="0"/>
              </a:rPr>
              <a:t>enVision</a:t>
            </a:r>
            <a:endParaRPr lang="en-US" sz="3200" dirty="0">
              <a:solidFill>
                <a:schemeClr val="tx1"/>
              </a:solidFill>
              <a:latin typeface="KG What the Teacher Wants" panose="02000000000000000000" pitchFamily="2" charset="0"/>
            </a:endParaRPr>
          </a:p>
          <a:p>
            <a:pPr marL="457200" indent="-457200">
              <a:buFont typeface="Arial" panose="020B0604020202020204" pitchFamily="34" charset="0"/>
              <a:buChar char="•"/>
            </a:pPr>
            <a:r>
              <a:rPr lang="en-US" sz="3200" dirty="0">
                <a:solidFill>
                  <a:schemeClr val="tx1"/>
                </a:solidFill>
                <a:latin typeface="KG What the Teacher Wants" panose="02000000000000000000" pitchFamily="2" charset="0"/>
              </a:rPr>
              <a:t>Science and Social Studies: Inspire Science and embedded into the ELA curriculum</a:t>
            </a:r>
          </a:p>
        </p:txBody>
      </p:sp>
      <p:sp>
        <p:nvSpPr>
          <p:cNvPr id="4" name="Rectangle 3"/>
          <p:cNvSpPr/>
          <p:nvPr/>
        </p:nvSpPr>
        <p:spPr>
          <a:xfrm>
            <a:off x="-454053" y="0"/>
            <a:ext cx="10052106" cy="148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C</a:t>
            </a:r>
            <a:r>
              <a:rPr lang="en-US" sz="15000" b="1" dirty="0">
                <a:ln>
                  <a:solidFill>
                    <a:schemeClr val="bg1"/>
                  </a:solidFill>
                </a:ln>
                <a:solidFill>
                  <a:srgbClr val="EF415C"/>
                </a:solidFill>
                <a:effectLst>
                  <a:outerShdw blurRad="63500" sx="102000" sy="102000" algn="ctr" rotWithShape="0">
                    <a:prstClr val="black">
                      <a:alpha val="40000"/>
                    </a:prstClr>
                  </a:outerShdw>
                </a:effectLst>
                <a:latin typeface="KG What the Teacher Wants" panose="02000000000000000000" pitchFamily="2" charset="0"/>
              </a:rPr>
              <a:t>U</a:t>
            </a:r>
            <a:r>
              <a:rPr lang="en-US" sz="15000" b="1" dirty="0">
                <a:ln>
                  <a:solidFill>
                    <a:schemeClr val="bg1"/>
                  </a:solidFill>
                </a:ln>
                <a:solidFill>
                  <a:srgbClr val="BDE1D6"/>
                </a:solidFill>
                <a:effectLst>
                  <a:outerShdw blurRad="63500" sx="102000" sy="102000" algn="ctr" rotWithShape="0">
                    <a:prstClr val="black">
                      <a:alpha val="40000"/>
                    </a:prstClr>
                  </a:outerShdw>
                </a:effectLst>
                <a:latin typeface="KG What the Teacher Wants" panose="02000000000000000000" pitchFamily="2" charset="0"/>
              </a:rPr>
              <a:t>R</a:t>
            </a:r>
            <a:r>
              <a:rPr lang="en-US" sz="15000" b="1" dirty="0">
                <a:ln>
                  <a:solidFill>
                    <a:schemeClr val="bg1"/>
                  </a:solidFill>
                </a:ln>
                <a:solidFill>
                  <a:srgbClr val="CED967"/>
                </a:solidFill>
                <a:effectLst>
                  <a:outerShdw blurRad="63500" sx="102000" sy="102000" algn="ctr" rotWithShape="0">
                    <a:prstClr val="black">
                      <a:alpha val="40000"/>
                    </a:prstClr>
                  </a:outerShdw>
                </a:effectLst>
                <a:latin typeface="KG What the Teacher Wants" panose="02000000000000000000" pitchFamily="2" charset="0"/>
              </a:rPr>
              <a:t>R</a:t>
            </a:r>
            <a:r>
              <a:rPr lang="en-US" sz="15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I</a:t>
            </a:r>
            <a:r>
              <a:rPr lang="en-US" sz="15000" b="1" dirty="0">
                <a:ln>
                  <a:solidFill>
                    <a:schemeClr val="bg1"/>
                  </a:solidFill>
                </a:ln>
                <a:solidFill>
                  <a:srgbClr val="EF415C"/>
                </a:solidFill>
                <a:effectLst>
                  <a:outerShdw blurRad="63500" sx="102000" sy="102000" algn="ctr" rotWithShape="0">
                    <a:prstClr val="black">
                      <a:alpha val="40000"/>
                    </a:prstClr>
                  </a:outerShdw>
                </a:effectLst>
                <a:latin typeface="KG What the Teacher Wants" panose="02000000000000000000" pitchFamily="2" charset="0"/>
              </a:rPr>
              <a:t>C</a:t>
            </a:r>
            <a:r>
              <a:rPr lang="en-US" sz="15000" b="1" dirty="0">
                <a:ln>
                  <a:solidFill>
                    <a:schemeClr val="bg1"/>
                  </a:solidFill>
                </a:ln>
                <a:solidFill>
                  <a:srgbClr val="BDE1D6"/>
                </a:solidFill>
                <a:effectLst>
                  <a:outerShdw blurRad="63500" sx="102000" sy="102000" algn="ctr" rotWithShape="0">
                    <a:prstClr val="black">
                      <a:alpha val="40000"/>
                    </a:prstClr>
                  </a:outerShdw>
                </a:effectLst>
                <a:latin typeface="KG What the Teacher Wants" panose="02000000000000000000" pitchFamily="2" charset="0"/>
              </a:rPr>
              <a:t>U</a:t>
            </a:r>
            <a:r>
              <a:rPr lang="en-US" sz="15000" b="1" dirty="0">
                <a:ln>
                  <a:solidFill>
                    <a:schemeClr val="bg1"/>
                  </a:solidFill>
                </a:ln>
                <a:solidFill>
                  <a:srgbClr val="CED967"/>
                </a:solidFill>
                <a:effectLst>
                  <a:outerShdw blurRad="63500" sx="102000" sy="102000" algn="ctr" rotWithShape="0">
                    <a:prstClr val="black">
                      <a:alpha val="40000"/>
                    </a:prstClr>
                  </a:outerShdw>
                </a:effectLst>
                <a:latin typeface="KG What the Teacher Wants" panose="02000000000000000000" pitchFamily="2" charset="0"/>
              </a:rPr>
              <a:t>L</a:t>
            </a:r>
            <a:r>
              <a:rPr lang="en-US" sz="15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U</a:t>
            </a:r>
            <a:r>
              <a:rPr lang="en-US" sz="15000" b="1" dirty="0">
                <a:ln>
                  <a:solidFill>
                    <a:schemeClr val="bg1"/>
                  </a:solidFill>
                </a:ln>
                <a:solidFill>
                  <a:srgbClr val="EF415C"/>
                </a:solidFill>
                <a:effectLst>
                  <a:outerShdw blurRad="63500" sx="102000" sy="102000" algn="ctr" rotWithShape="0">
                    <a:prstClr val="black">
                      <a:alpha val="40000"/>
                    </a:prstClr>
                  </a:outerShdw>
                </a:effectLst>
                <a:latin typeface="KG What the Teacher Wants" panose="02000000000000000000" pitchFamily="2" charset="0"/>
              </a:rPr>
              <a:t>M</a:t>
            </a:r>
            <a:endParaRPr lang="en-US" sz="15000" b="1" dirty="0">
              <a:ln>
                <a:solidFill>
                  <a:schemeClr val="bg1"/>
                </a:solidFill>
              </a:ln>
              <a:effectLst>
                <a:outerShdw blurRad="63500" sx="102000" sy="102000" algn="ctr" rotWithShape="0">
                  <a:prstClr val="black">
                    <a:alpha val="40000"/>
                  </a:prstClr>
                </a:outerShdw>
              </a:effectLst>
              <a:latin typeface="KG What the Teacher Wants" panose="02000000000000000000" pitchFamily="2" charset="0"/>
            </a:endParaRPr>
          </a:p>
        </p:txBody>
      </p:sp>
    </p:spTree>
    <p:extLst>
      <p:ext uri="{BB962C8B-B14F-4D97-AF65-F5344CB8AC3E}">
        <p14:creationId xmlns:p14="http://schemas.microsoft.com/office/powerpoint/2010/main" val="962119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97155" y="2111838"/>
            <a:ext cx="8949690" cy="445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r">
              <a:buFont typeface="Arial" panose="020B0604020202020204" pitchFamily="34" charset="0"/>
              <a:buChar char="•"/>
            </a:pPr>
            <a:r>
              <a:rPr lang="en-US" sz="3200" dirty="0">
                <a:solidFill>
                  <a:schemeClr val="tx1"/>
                </a:solidFill>
                <a:latin typeface="KG What the Teacher Wants" panose="02000000000000000000" pitchFamily="2" charset="0"/>
              </a:rPr>
              <a:t>The Kindergarten homework calendar is OPTIONAL, but highly encouraged to prepare them for 1</a:t>
            </a:r>
            <a:r>
              <a:rPr lang="en-US" sz="3200" baseline="30000" dirty="0">
                <a:solidFill>
                  <a:schemeClr val="tx1"/>
                </a:solidFill>
                <a:latin typeface="KG What the Teacher Wants" panose="02000000000000000000" pitchFamily="2" charset="0"/>
              </a:rPr>
              <a:t>st</a:t>
            </a:r>
            <a:r>
              <a:rPr lang="en-US" sz="3200" dirty="0">
                <a:solidFill>
                  <a:schemeClr val="tx1"/>
                </a:solidFill>
                <a:latin typeface="KG What the Teacher Wants" panose="02000000000000000000" pitchFamily="2" charset="0"/>
              </a:rPr>
              <a:t> grade.</a:t>
            </a:r>
          </a:p>
          <a:p>
            <a:pPr marL="457200" indent="-457200" algn="r">
              <a:buFont typeface="Arial" panose="020B0604020202020204" pitchFamily="34" charset="0"/>
              <a:buChar char="•"/>
            </a:pPr>
            <a:endParaRPr lang="en-US" sz="3200" dirty="0">
              <a:solidFill>
                <a:schemeClr val="tx1"/>
              </a:solidFill>
              <a:latin typeface="KG What the Teacher Wants" panose="02000000000000000000" pitchFamily="2" charset="0"/>
            </a:endParaRPr>
          </a:p>
          <a:p>
            <a:pPr marL="457200" indent="-457200" algn="r">
              <a:buFont typeface="Arial" panose="020B0604020202020204" pitchFamily="34" charset="0"/>
              <a:buChar char="•"/>
            </a:pPr>
            <a:r>
              <a:rPr lang="en-US" sz="3200" dirty="0">
                <a:solidFill>
                  <a:schemeClr val="tx1"/>
                </a:solidFill>
                <a:latin typeface="KG What the Teacher Wants" panose="02000000000000000000" pitchFamily="2" charset="0"/>
              </a:rPr>
              <a:t>Read NIGHTLY</a:t>
            </a:r>
          </a:p>
          <a:p>
            <a:pPr marL="457200" indent="-457200" algn="r">
              <a:buFont typeface="Arial" panose="020B0604020202020204" pitchFamily="34" charset="0"/>
              <a:buChar char="•"/>
            </a:pPr>
            <a:endParaRPr lang="en-US" sz="3200" dirty="0">
              <a:solidFill>
                <a:schemeClr val="tx1"/>
              </a:solidFill>
              <a:latin typeface="KG What the Teacher Wants" panose="02000000000000000000" pitchFamily="2" charset="0"/>
            </a:endParaRPr>
          </a:p>
          <a:p>
            <a:pPr marL="457200" indent="-457200" algn="r">
              <a:buFont typeface="Arial" panose="020B0604020202020204" pitchFamily="34" charset="0"/>
              <a:buChar char="•"/>
            </a:pPr>
            <a:r>
              <a:rPr lang="en-US" sz="3200" dirty="0">
                <a:solidFill>
                  <a:schemeClr val="tx1"/>
                </a:solidFill>
                <a:latin typeface="KG What the Teacher Wants" panose="02000000000000000000" pitchFamily="2" charset="0"/>
              </a:rPr>
              <a:t>Practice sight words</a:t>
            </a:r>
          </a:p>
        </p:txBody>
      </p:sp>
    </p:spTree>
    <p:extLst>
      <p:ext uri="{BB962C8B-B14F-4D97-AF65-F5344CB8AC3E}">
        <p14:creationId xmlns:p14="http://schemas.microsoft.com/office/powerpoint/2010/main" val="2814538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7702"/>
          <a:stretch/>
        </p:blipFill>
        <p:spPr>
          <a:xfrm>
            <a:off x="17145" y="4606636"/>
            <a:ext cx="9144000" cy="2214995"/>
          </a:xfrm>
          <a:prstGeom prst="rect">
            <a:avLst/>
          </a:prstGeom>
        </p:spPr>
      </p:pic>
      <p:sp>
        <p:nvSpPr>
          <p:cNvPr id="3" name="Rectangle 2"/>
          <p:cNvSpPr/>
          <p:nvPr/>
        </p:nvSpPr>
        <p:spPr>
          <a:xfrm>
            <a:off x="97155" y="264969"/>
            <a:ext cx="8949690" cy="445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400" dirty="0">
                <a:solidFill>
                  <a:schemeClr val="tx1"/>
                </a:solidFill>
                <a:latin typeface="KG What the Teacher Wants" panose="02000000000000000000" pitchFamily="2" charset="0"/>
              </a:rPr>
              <a:t>Report Cards</a:t>
            </a:r>
          </a:p>
          <a:p>
            <a:pPr marL="914400" lvl="1" indent="-457200">
              <a:buFont typeface="Arial" panose="020B0604020202020204" pitchFamily="34" charset="0"/>
              <a:buChar char="•"/>
            </a:pPr>
            <a:r>
              <a:rPr lang="en-US" sz="2400" dirty="0">
                <a:solidFill>
                  <a:schemeClr val="tx1"/>
                </a:solidFill>
                <a:latin typeface="KG What the Teacher Wants" panose="02000000000000000000" pitchFamily="2" charset="0"/>
              </a:rPr>
              <a:t>Standard Based Grading (M or X)</a:t>
            </a:r>
          </a:p>
          <a:p>
            <a:pPr marL="914400" lvl="1" indent="-457200">
              <a:buFont typeface="Arial" panose="020B0604020202020204" pitchFamily="34" charset="0"/>
              <a:buChar char="•"/>
            </a:pPr>
            <a:r>
              <a:rPr lang="en-US" sz="2400" dirty="0">
                <a:solidFill>
                  <a:schemeClr val="tx1"/>
                </a:solidFill>
                <a:latin typeface="KG What the Teacher Wants" panose="02000000000000000000" pitchFamily="2" charset="0"/>
              </a:rPr>
              <a:t>There is a list of standards for each quarter in their daily folders. Please look at this list each quarter to make sure they are on track</a:t>
            </a:r>
          </a:p>
          <a:p>
            <a:pPr marL="914400" lvl="1" indent="-457200">
              <a:buFont typeface="Arial" panose="020B0604020202020204" pitchFamily="34" charset="0"/>
              <a:buChar char="•"/>
            </a:pPr>
            <a:endParaRPr lang="en-US" sz="2400" dirty="0">
              <a:solidFill>
                <a:schemeClr val="tx1"/>
              </a:solidFill>
              <a:latin typeface="KG What the Teacher Wants" panose="02000000000000000000" pitchFamily="2" charset="0"/>
            </a:endParaRPr>
          </a:p>
          <a:p>
            <a:pPr marL="457200" indent="-457200">
              <a:buFont typeface="Arial" panose="020B0604020202020204" pitchFamily="34" charset="0"/>
              <a:buChar char="•"/>
            </a:pPr>
            <a:r>
              <a:rPr lang="en-US" sz="2400" dirty="0">
                <a:solidFill>
                  <a:schemeClr val="tx1"/>
                </a:solidFill>
                <a:latin typeface="KG What the Teacher Wants" panose="02000000000000000000" pitchFamily="2" charset="0"/>
              </a:rPr>
              <a:t>Benchmark Assessments</a:t>
            </a:r>
          </a:p>
          <a:p>
            <a:pPr marL="914400" lvl="1" indent="-457200">
              <a:buFont typeface="Arial" panose="020B0604020202020204" pitchFamily="34" charset="0"/>
              <a:buChar char="•"/>
            </a:pPr>
            <a:r>
              <a:rPr lang="en-US" sz="2400" dirty="0" err="1">
                <a:solidFill>
                  <a:schemeClr val="tx1"/>
                </a:solidFill>
                <a:latin typeface="KG What the Teacher Wants" panose="02000000000000000000" pitchFamily="2" charset="0"/>
              </a:rPr>
              <a:t>iReady</a:t>
            </a:r>
            <a:endParaRPr lang="en-US" sz="2400" dirty="0">
              <a:solidFill>
                <a:schemeClr val="tx1"/>
              </a:solidFill>
              <a:latin typeface="KG What the Teacher Wants" panose="02000000000000000000" pitchFamily="2" charset="0"/>
            </a:endParaRPr>
          </a:p>
          <a:p>
            <a:pPr marL="914400" lvl="1" indent="-457200">
              <a:buFont typeface="Arial" panose="020B0604020202020204" pitchFamily="34" charset="0"/>
              <a:buChar char="•"/>
            </a:pPr>
            <a:r>
              <a:rPr lang="en-US" sz="2400" dirty="0">
                <a:solidFill>
                  <a:schemeClr val="tx1"/>
                </a:solidFill>
                <a:latin typeface="KG What the Teacher Wants" panose="02000000000000000000" pitchFamily="2" charset="0"/>
              </a:rPr>
              <a:t>Mastery Connect</a:t>
            </a:r>
          </a:p>
          <a:p>
            <a:pPr marL="914400" lvl="1" indent="-457200">
              <a:buFont typeface="Arial" panose="020B0604020202020204" pitchFamily="34" charset="0"/>
              <a:buChar char="•"/>
            </a:pPr>
            <a:endParaRPr lang="en-US" sz="2400" dirty="0">
              <a:solidFill>
                <a:schemeClr val="tx1"/>
              </a:solidFill>
              <a:latin typeface="KG What the Teacher Wants" panose="02000000000000000000" pitchFamily="2" charset="0"/>
            </a:endParaRPr>
          </a:p>
          <a:p>
            <a:pPr marL="457200" indent="-457200">
              <a:buFont typeface="Arial" panose="020B0604020202020204" pitchFamily="34" charset="0"/>
              <a:buChar char="•"/>
            </a:pPr>
            <a:r>
              <a:rPr lang="en-US" sz="2400" dirty="0">
                <a:solidFill>
                  <a:schemeClr val="tx1"/>
                </a:solidFill>
                <a:latin typeface="KG What the Teacher Wants" panose="02000000000000000000" pitchFamily="2" charset="0"/>
              </a:rPr>
              <a:t>Informal Assessments</a:t>
            </a:r>
          </a:p>
          <a:p>
            <a:pPr marL="457200" indent="-457200">
              <a:buFont typeface="Arial" panose="020B0604020202020204" pitchFamily="34" charset="0"/>
              <a:buChar char="•"/>
            </a:pPr>
            <a:endParaRPr lang="en-US" sz="2400" dirty="0">
              <a:solidFill>
                <a:schemeClr val="tx1"/>
              </a:solidFill>
              <a:latin typeface="KG What the Teacher Wants" panose="02000000000000000000" pitchFamily="2" charset="0"/>
            </a:endParaRPr>
          </a:p>
          <a:p>
            <a:pPr marL="457200" indent="-457200">
              <a:buFont typeface="Arial" panose="020B0604020202020204" pitchFamily="34" charset="0"/>
              <a:buChar char="•"/>
            </a:pPr>
            <a:r>
              <a:rPr lang="en-US" sz="2400" dirty="0">
                <a:solidFill>
                  <a:schemeClr val="tx1"/>
                </a:solidFill>
                <a:latin typeface="KG What the Teacher Wants" panose="02000000000000000000" pitchFamily="2" charset="0"/>
              </a:rPr>
              <a:t>Daily Conduct Calendar</a:t>
            </a:r>
          </a:p>
        </p:txBody>
      </p:sp>
      <p:sp>
        <p:nvSpPr>
          <p:cNvPr id="4" name="Rectangle 3"/>
          <p:cNvSpPr/>
          <p:nvPr/>
        </p:nvSpPr>
        <p:spPr>
          <a:xfrm>
            <a:off x="1457732" y="4722669"/>
            <a:ext cx="9143999" cy="148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G</a:t>
            </a:r>
            <a:r>
              <a:rPr lang="en-US" sz="15000" b="1" dirty="0">
                <a:ln>
                  <a:solidFill>
                    <a:schemeClr val="bg1"/>
                  </a:solidFill>
                </a:ln>
                <a:solidFill>
                  <a:srgbClr val="EF415C"/>
                </a:solidFill>
                <a:effectLst>
                  <a:outerShdw blurRad="63500" sx="102000" sy="102000" algn="ctr" rotWithShape="0">
                    <a:prstClr val="black">
                      <a:alpha val="40000"/>
                    </a:prstClr>
                  </a:outerShdw>
                </a:effectLst>
                <a:latin typeface="KG What the Teacher Wants" panose="02000000000000000000" pitchFamily="2" charset="0"/>
              </a:rPr>
              <a:t>R</a:t>
            </a:r>
            <a:r>
              <a:rPr lang="en-US" sz="15000" b="1" dirty="0">
                <a:ln>
                  <a:solidFill>
                    <a:schemeClr val="bg1"/>
                  </a:solidFill>
                </a:ln>
                <a:solidFill>
                  <a:srgbClr val="BDE1D6"/>
                </a:solidFill>
                <a:effectLst>
                  <a:outerShdw blurRad="63500" sx="102000" sy="102000" algn="ctr" rotWithShape="0">
                    <a:prstClr val="black">
                      <a:alpha val="40000"/>
                    </a:prstClr>
                  </a:outerShdw>
                </a:effectLst>
                <a:latin typeface="KG What the Teacher Wants" panose="02000000000000000000" pitchFamily="2" charset="0"/>
              </a:rPr>
              <a:t>A</a:t>
            </a:r>
            <a:r>
              <a:rPr lang="en-US" sz="15000" b="1" dirty="0">
                <a:ln>
                  <a:solidFill>
                    <a:schemeClr val="bg1"/>
                  </a:solidFill>
                </a:ln>
                <a:solidFill>
                  <a:srgbClr val="CED967"/>
                </a:solidFill>
                <a:effectLst>
                  <a:outerShdw blurRad="63500" sx="102000" sy="102000" algn="ctr" rotWithShape="0">
                    <a:prstClr val="black">
                      <a:alpha val="40000"/>
                    </a:prstClr>
                  </a:outerShdw>
                </a:effectLst>
                <a:latin typeface="KG What the Teacher Wants" panose="02000000000000000000" pitchFamily="2" charset="0"/>
              </a:rPr>
              <a:t>D</a:t>
            </a:r>
            <a:r>
              <a:rPr lang="en-US" sz="15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E</a:t>
            </a:r>
            <a:r>
              <a:rPr lang="en-US" sz="15000" b="1" dirty="0">
                <a:ln>
                  <a:solidFill>
                    <a:schemeClr val="bg1"/>
                  </a:solidFill>
                </a:ln>
                <a:solidFill>
                  <a:srgbClr val="EF415C"/>
                </a:solidFill>
                <a:effectLst>
                  <a:outerShdw blurRad="63500" sx="102000" sy="102000" algn="ctr" rotWithShape="0">
                    <a:prstClr val="black">
                      <a:alpha val="40000"/>
                    </a:prstClr>
                  </a:outerShdw>
                </a:effectLst>
                <a:latin typeface="KG What the Teacher Wants" panose="02000000000000000000" pitchFamily="2" charset="0"/>
              </a:rPr>
              <a:t>S</a:t>
            </a:r>
            <a:endParaRPr lang="en-US" sz="15000" b="1" dirty="0">
              <a:ln>
                <a:solidFill>
                  <a:schemeClr val="bg1"/>
                </a:solidFill>
              </a:ln>
              <a:effectLst>
                <a:outerShdw blurRad="63500" sx="102000" sy="102000" algn="ctr" rotWithShape="0">
                  <a:prstClr val="black">
                    <a:alpha val="40000"/>
                  </a:prstClr>
                </a:outerShdw>
              </a:effectLst>
              <a:latin typeface="KG What the Teacher Wants" panose="02000000000000000000" pitchFamily="2" charset="0"/>
            </a:endParaRPr>
          </a:p>
        </p:txBody>
      </p:sp>
    </p:spTree>
    <p:extLst>
      <p:ext uri="{BB962C8B-B14F-4D97-AF65-F5344CB8AC3E}">
        <p14:creationId xmlns:p14="http://schemas.microsoft.com/office/powerpoint/2010/main" val="899235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4061"/>
          <a:stretch/>
        </p:blipFill>
        <p:spPr>
          <a:xfrm>
            <a:off x="0" y="510973"/>
            <a:ext cx="9144000" cy="2464702"/>
          </a:xfrm>
          <a:prstGeom prst="rect">
            <a:avLst/>
          </a:prstGeom>
        </p:spPr>
      </p:pic>
      <p:pic>
        <p:nvPicPr>
          <p:cNvPr id="10" name="Picture 9">
            <a:extLst>
              <a:ext uri="{FF2B5EF4-FFF2-40B4-BE49-F238E27FC236}">
                <a16:creationId xmlns:a16="http://schemas.microsoft.com/office/drawing/2014/main" id="{02EBC7AC-3FC5-6DA0-2F6A-779EB52368A5}"/>
              </a:ext>
            </a:extLst>
          </p:cNvPr>
          <p:cNvPicPr>
            <a:picLocks noChangeAspect="1"/>
          </p:cNvPicPr>
          <p:nvPr/>
        </p:nvPicPr>
        <p:blipFill>
          <a:blip r:embed="rId3"/>
          <a:stretch>
            <a:fillRect/>
          </a:stretch>
        </p:blipFill>
        <p:spPr>
          <a:xfrm rot="4983030">
            <a:off x="-375423" y="3919607"/>
            <a:ext cx="3429000" cy="3429000"/>
          </a:xfrm>
          <a:prstGeom prst="rect">
            <a:avLst/>
          </a:prstGeom>
        </p:spPr>
      </p:pic>
      <p:sp>
        <p:nvSpPr>
          <p:cNvPr id="3" name="Rectangle 2"/>
          <p:cNvSpPr/>
          <p:nvPr/>
        </p:nvSpPr>
        <p:spPr>
          <a:xfrm>
            <a:off x="-65577" y="2532036"/>
            <a:ext cx="8949690" cy="445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r">
              <a:buFont typeface="Arial" panose="020B0604020202020204" pitchFamily="34" charset="0"/>
              <a:buChar char="•"/>
            </a:pPr>
            <a:r>
              <a:rPr lang="en-US" sz="2000" dirty="0">
                <a:solidFill>
                  <a:schemeClr val="tx1"/>
                </a:solidFill>
                <a:latin typeface="KG What the Teacher Wants" panose="02000000000000000000" pitchFamily="2" charset="0"/>
              </a:rPr>
              <a:t>Birthdays</a:t>
            </a:r>
          </a:p>
          <a:p>
            <a:pPr marL="914400" lvl="1" indent="-457200" algn="r">
              <a:buFont typeface="Arial" panose="020B0604020202020204" pitchFamily="34" charset="0"/>
              <a:buChar char="•"/>
            </a:pPr>
            <a:r>
              <a:rPr lang="en-US" sz="2000" dirty="0">
                <a:solidFill>
                  <a:schemeClr val="tx1"/>
                </a:solidFill>
                <a:latin typeface="KG What the Teacher Wants" panose="02000000000000000000" pitchFamily="2" charset="0"/>
              </a:rPr>
              <a:t>Titles for Tomorrow (PTO), special snack day, birthday lunch</a:t>
            </a:r>
          </a:p>
          <a:p>
            <a:pPr marL="914400" lvl="1" indent="-457200" algn="r">
              <a:buFont typeface="Arial" panose="020B0604020202020204" pitchFamily="34" charset="0"/>
              <a:buChar char="•"/>
            </a:pPr>
            <a:r>
              <a:rPr lang="en-US" sz="2000" dirty="0">
                <a:solidFill>
                  <a:schemeClr val="tx1"/>
                </a:solidFill>
                <a:latin typeface="KG What the Teacher Wants" panose="02000000000000000000" pitchFamily="2" charset="0"/>
              </a:rPr>
              <a:t>NO cupcakes/balloons</a:t>
            </a:r>
          </a:p>
          <a:p>
            <a:pPr marL="457200" indent="-457200" algn="r">
              <a:buFont typeface="Arial" panose="020B0604020202020204" pitchFamily="34" charset="0"/>
              <a:buChar char="•"/>
            </a:pPr>
            <a:r>
              <a:rPr lang="en-US" sz="2000" dirty="0">
                <a:solidFill>
                  <a:schemeClr val="tx1"/>
                </a:solidFill>
                <a:latin typeface="KG What the Teacher Wants" panose="02000000000000000000" pitchFamily="2" charset="0"/>
              </a:rPr>
              <a:t>2 Field Trips</a:t>
            </a:r>
          </a:p>
          <a:p>
            <a:pPr marL="914400" lvl="1" indent="-457200" algn="r">
              <a:buFont typeface="Arial" panose="020B0604020202020204" pitchFamily="34" charset="0"/>
              <a:buChar char="•"/>
            </a:pPr>
            <a:r>
              <a:rPr lang="en-US" sz="2000" dirty="0">
                <a:solidFill>
                  <a:schemeClr val="tx1"/>
                </a:solidFill>
                <a:latin typeface="KG What the Teacher Wants" panose="02000000000000000000" pitchFamily="2" charset="0"/>
              </a:rPr>
              <a:t>Zoo in the fall</a:t>
            </a:r>
          </a:p>
          <a:p>
            <a:pPr marL="914400" lvl="1" indent="-457200" algn="r">
              <a:buFont typeface="Arial" panose="020B0604020202020204" pitchFamily="34" charset="0"/>
              <a:buChar char="•"/>
            </a:pPr>
            <a:r>
              <a:rPr lang="en-US" sz="2000" dirty="0">
                <a:solidFill>
                  <a:schemeClr val="tx1"/>
                </a:solidFill>
                <a:latin typeface="KG What the Teacher Wants" panose="02000000000000000000" pitchFamily="2" charset="0"/>
              </a:rPr>
              <a:t>Botanic Gardens or Farm in the spring</a:t>
            </a:r>
          </a:p>
          <a:p>
            <a:pPr marL="457200" indent="-457200" algn="r">
              <a:buFont typeface="Arial" panose="020B0604020202020204" pitchFamily="34" charset="0"/>
              <a:buChar char="•"/>
            </a:pPr>
            <a:r>
              <a:rPr lang="en-US" sz="2000" dirty="0">
                <a:solidFill>
                  <a:schemeClr val="tx1"/>
                </a:solidFill>
                <a:latin typeface="KG What the Teacher Wants" panose="02000000000000000000" pitchFamily="2" charset="0"/>
              </a:rPr>
              <a:t>Thanksgiving Feast</a:t>
            </a:r>
          </a:p>
          <a:p>
            <a:pPr marL="457200" indent="-457200" algn="r">
              <a:buFont typeface="Arial" panose="020B0604020202020204" pitchFamily="34" charset="0"/>
              <a:buChar char="•"/>
            </a:pPr>
            <a:r>
              <a:rPr lang="en-US" sz="2000" dirty="0">
                <a:solidFill>
                  <a:schemeClr val="tx1"/>
                </a:solidFill>
                <a:latin typeface="KG What the Teacher Wants" panose="02000000000000000000" pitchFamily="2" charset="0"/>
              </a:rPr>
              <a:t>Winter Party</a:t>
            </a:r>
          </a:p>
          <a:p>
            <a:pPr marL="457200" indent="-457200" algn="r">
              <a:buFont typeface="Arial" panose="020B0604020202020204" pitchFamily="34" charset="0"/>
              <a:buChar char="•"/>
            </a:pPr>
            <a:r>
              <a:rPr lang="en-US" sz="2000" dirty="0">
                <a:solidFill>
                  <a:schemeClr val="tx1"/>
                </a:solidFill>
                <a:latin typeface="KG What the Teacher Wants" panose="02000000000000000000" pitchFamily="2" charset="0"/>
              </a:rPr>
              <a:t>End of the Year</a:t>
            </a:r>
          </a:p>
          <a:p>
            <a:pPr marL="457200" indent="-457200" algn="r">
              <a:buFont typeface="Arial" panose="020B0604020202020204" pitchFamily="34" charset="0"/>
              <a:buChar char="•"/>
            </a:pPr>
            <a:endParaRPr lang="en-US" sz="2000" dirty="0">
              <a:solidFill>
                <a:schemeClr val="tx1"/>
              </a:solidFill>
              <a:latin typeface="KG What the Teacher Wants" panose="02000000000000000000" pitchFamily="2" charset="0"/>
            </a:endParaRPr>
          </a:p>
          <a:p>
            <a:pPr marL="457200" indent="-457200" algn="r">
              <a:buFont typeface="Arial" panose="020B0604020202020204" pitchFamily="34" charset="0"/>
              <a:buChar char="•"/>
            </a:pPr>
            <a:r>
              <a:rPr lang="en-US" sz="2000" dirty="0">
                <a:solidFill>
                  <a:schemeClr val="tx1"/>
                </a:solidFill>
                <a:latin typeface="KG What the Teacher Wants" panose="02000000000000000000" pitchFamily="2" charset="0"/>
              </a:rPr>
              <a:t>Need Room Parents/Volunteers </a:t>
            </a:r>
          </a:p>
          <a:p>
            <a:pPr algn="r"/>
            <a:r>
              <a:rPr lang="en-US" sz="2000" dirty="0">
                <a:solidFill>
                  <a:schemeClr val="tx1"/>
                </a:solidFill>
                <a:latin typeface="KG What the Teacher Wants" panose="02000000000000000000" pitchFamily="2" charset="0"/>
              </a:rPr>
              <a:t>to help organize parties and events! </a:t>
            </a:r>
          </a:p>
        </p:txBody>
      </p:sp>
      <p:sp>
        <p:nvSpPr>
          <p:cNvPr id="4" name="Rectangle 3"/>
          <p:cNvSpPr/>
          <p:nvPr/>
        </p:nvSpPr>
        <p:spPr>
          <a:xfrm>
            <a:off x="1762817" y="698615"/>
            <a:ext cx="9143999" cy="148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P</a:t>
            </a:r>
            <a:r>
              <a:rPr lang="en-US" sz="13000" b="1" dirty="0">
                <a:ln>
                  <a:solidFill>
                    <a:schemeClr val="bg1"/>
                  </a:solidFill>
                </a:ln>
                <a:solidFill>
                  <a:srgbClr val="EF415C"/>
                </a:solidFill>
                <a:effectLst>
                  <a:outerShdw blurRad="63500" sx="102000" sy="102000" algn="ctr" rotWithShape="0">
                    <a:prstClr val="black">
                      <a:alpha val="40000"/>
                    </a:prstClr>
                  </a:outerShdw>
                </a:effectLst>
                <a:latin typeface="KG What the Teacher Wants" panose="02000000000000000000" pitchFamily="2" charset="0"/>
              </a:rPr>
              <a:t>A</a:t>
            </a:r>
            <a:r>
              <a:rPr lang="en-US" sz="13000" b="1" dirty="0">
                <a:ln>
                  <a:solidFill>
                    <a:schemeClr val="bg1"/>
                  </a:solidFill>
                </a:ln>
                <a:solidFill>
                  <a:srgbClr val="BDE1D6"/>
                </a:solidFill>
                <a:effectLst>
                  <a:outerShdw blurRad="63500" sx="102000" sy="102000" algn="ctr" rotWithShape="0">
                    <a:prstClr val="black">
                      <a:alpha val="40000"/>
                    </a:prstClr>
                  </a:outerShdw>
                </a:effectLst>
                <a:latin typeface="KG What the Teacher Wants" panose="02000000000000000000" pitchFamily="2" charset="0"/>
              </a:rPr>
              <a:t>R</a:t>
            </a:r>
            <a:r>
              <a:rPr lang="en-US" sz="13000" b="1" dirty="0">
                <a:ln>
                  <a:solidFill>
                    <a:schemeClr val="bg1"/>
                  </a:solidFill>
                </a:ln>
                <a:solidFill>
                  <a:srgbClr val="CED967"/>
                </a:solidFill>
                <a:effectLst>
                  <a:outerShdw blurRad="63500" sx="102000" sy="102000" algn="ctr" rotWithShape="0">
                    <a:prstClr val="black">
                      <a:alpha val="40000"/>
                    </a:prstClr>
                  </a:outerShdw>
                </a:effectLst>
                <a:latin typeface="KG What the Teacher Wants" panose="02000000000000000000" pitchFamily="2" charset="0"/>
              </a:rPr>
              <a:t>T</a:t>
            </a:r>
            <a:r>
              <a:rPr lang="en-US" sz="13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I</a:t>
            </a:r>
            <a:r>
              <a:rPr lang="en-US" sz="13000" b="1" dirty="0">
                <a:ln>
                  <a:solidFill>
                    <a:schemeClr val="bg1"/>
                  </a:solidFill>
                </a:ln>
                <a:solidFill>
                  <a:srgbClr val="EF415C"/>
                </a:solidFill>
                <a:effectLst>
                  <a:outerShdw blurRad="63500" sx="102000" sy="102000" algn="ctr" rotWithShape="0">
                    <a:prstClr val="black">
                      <a:alpha val="40000"/>
                    </a:prstClr>
                  </a:outerShdw>
                </a:effectLst>
                <a:latin typeface="KG What the Teacher Wants" panose="02000000000000000000" pitchFamily="2" charset="0"/>
              </a:rPr>
              <a:t>E</a:t>
            </a:r>
            <a:r>
              <a:rPr lang="en-US" sz="13000" b="1" dirty="0">
                <a:ln>
                  <a:solidFill>
                    <a:schemeClr val="bg1"/>
                  </a:solidFill>
                </a:ln>
                <a:solidFill>
                  <a:srgbClr val="BDE1D6"/>
                </a:solidFill>
                <a:effectLst>
                  <a:outerShdw blurRad="63500" sx="102000" sy="102000" algn="ctr" rotWithShape="0">
                    <a:prstClr val="black">
                      <a:alpha val="40000"/>
                    </a:prstClr>
                  </a:outerShdw>
                </a:effectLst>
                <a:latin typeface="KG What the Teacher Wants" panose="02000000000000000000" pitchFamily="2" charset="0"/>
              </a:rPr>
              <a:t>S</a:t>
            </a:r>
            <a:endParaRPr lang="en-US" sz="13000" b="1" dirty="0">
              <a:ln>
                <a:solidFill>
                  <a:schemeClr val="bg1"/>
                </a:solidFill>
              </a:ln>
              <a:effectLst>
                <a:outerShdw blurRad="63500" sx="102000" sy="102000" algn="ctr" rotWithShape="0">
                  <a:prstClr val="black">
                    <a:alpha val="40000"/>
                  </a:prstClr>
                </a:outerShdw>
              </a:effectLst>
              <a:latin typeface="KG What the Teacher Wants" panose="02000000000000000000" pitchFamily="2" charset="0"/>
            </a:endParaRPr>
          </a:p>
        </p:txBody>
      </p:sp>
      <p:sp>
        <p:nvSpPr>
          <p:cNvPr id="5" name="TextBox 4">
            <a:extLst>
              <a:ext uri="{FF2B5EF4-FFF2-40B4-BE49-F238E27FC236}">
                <a16:creationId xmlns:a16="http://schemas.microsoft.com/office/drawing/2014/main" id="{237F6F72-49BB-AD56-3FFF-0E2F25959F99}"/>
              </a:ext>
            </a:extLst>
          </p:cNvPr>
          <p:cNvSpPr txBox="1"/>
          <p:nvPr/>
        </p:nvSpPr>
        <p:spPr>
          <a:xfrm rot="20754752">
            <a:off x="-17924" y="245568"/>
            <a:ext cx="5019004" cy="2246769"/>
          </a:xfrm>
          <a:prstGeom prst="rect">
            <a:avLst/>
          </a:prstGeom>
          <a:noFill/>
        </p:spPr>
        <p:txBody>
          <a:bodyPr wrap="square" rtlCol="0">
            <a:spAutoFit/>
          </a:bodyPr>
          <a:lstStyle/>
          <a:p>
            <a:pPr algn="ctr"/>
            <a:r>
              <a:rPr lang="en-US" sz="7000" b="1" dirty="0">
                <a:latin typeface="Janda Stylish Script" panose="02000505000000020002" pitchFamily="2" charset="0"/>
              </a:rPr>
              <a:t>Celebrations and</a:t>
            </a:r>
          </a:p>
        </p:txBody>
      </p:sp>
    </p:spTree>
    <p:extLst>
      <p:ext uri="{BB962C8B-B14F-4D97-AF65-F5344CB8AC3E}">
        <p14:creationId xmlns:p14="http://schemas.microsoft.com/office/powerpoint/2010/main" val="891211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2261797" y="1761951"/>
            <a:ext cx="4620405" cy="738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KG What the Teacher Wants" panose="02000000000000000000" pitchFamily="2" charset="0"/>
              </a:rPr>
              <a:t>Ms. Jamie Sirico</a:t>
            </a:r>
          </a:p>
        </p:txBody>
      </p:sp>
      <p:sp>
        <p:nvSpPr>
          <p:cNvPr id="4" name="Rectangle 3">
            <a:extLst>
              <a:ext uri="{FF2B5EF4-FFF2-40B4-BE49-F238E27FC236}">
                <a16:creationId xmlns:a16="http://schemas.microsoft.com/office/drawing/2014/main" id="{9B4574A7-DF6C-CD3F-7A82-F44C0FB63E51}"/>
              </a:ext>
            </a:extLst>
          </p:cNvPr>
          <p:cNvSpPr/>
          <p:nvPr/>
        </p:nvSpPr>
        <p:spPr>
          <a:xfrm>
            <a:off x="515741" y="2739048"/>
            <a:ext cx="4561567" cy="3641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KG What the Teacher Wants" panose="02000000000000000000" pitchFamily="2" charset="0"/>
              </a:rPr>
              <a:t>I am originally from a small town in New Jersey called Little Egg Harbor. I graduated with my Bachelor’s Degree in Early Childhood Education from Mississippi State University (Hail State), and my Master’s Degree in Curriculum and Instruction from LSU. This is my second year at Richland Elementary, but it is my 12</a:t>
            </a:r>
            <a:r>
              <a:rPr lang="en-US" sz="1600" baseline="30000" dirty="0">
                <a:solidFill>
                  <a:schemeClr val="tx1"/>
                </a:solidFill>
                <a:latin typeface="KG What the Teacher Wants" panose="02000000000000000000" pitchFamily="2" charset="0"/>
              </a:rPr>
              <a:t>th</a:t>
            </a:r>
            <a:r>
              <a:rPr lang="en-US" sz="1600" dirty="0">
                <a:solidFill>
                  <a:schemeClr val="tx1"/>
                </a:solidFill>
                <a:latin typeface="KG What the Teacher Wants" panose="02000000000000000000" pitchFamily="2" charset="0"/>
              </a:rPr>
              <a:t> year teaching. All of my teaching years have been in Kindergarten! There is no denying that Kindergarten is the best grade! I live with my boyfriend of 2 ½  years, Trey, two dogs, Sadie and Rigatoni, and two cats, Steve Purry and Prince. You will definitely hear a lot about them. I am so excited to be at Richland and to have your children in my class! It’s going to be the best year!  </a:t>
            </a:r>
          </a:p>
        </p:txBody>
      </p:sp>
      <p:pic>
        <p:nvPicPr>
          <p:cNvPr id="6" name="Picture 5" descr="A person sitting on a bench with a dog&#10;&#10;Description automatically generated">
            <a:extLst>
              <a:ext uri="{FF2B5EF4-FFF2-40B4-BE49-F238E27FC236}">
                <a16:creationId xmlns:a16="http://schemas.microsoft.com/office/drawing/2014/main" id="{E65E4F00-5707-6521-1B1D-B0185AD2E7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32267">
            <a:off x="5265741" y="2531563"/>
            <a:ext cx="1610855" cy="2147807"/>
          </a:xfrm>
          <a:prstGeom prst="rect">
            <a:avLst/>
          </a:prstGeom>
        </p:spPr>
      </p:pic>
      <p:pic>
        <p:nvPicPr>
          <p:cNvPr id="11" name="Picture 10" descr="A person and person taking a selfie&#10;&#10;Description automatically generated">
            <a:extLst>
              <a:ext uri="{FF2B5EF4-FFF2-40B4-BE49-F238E27FC236}">
                <a16:creationId xmlns:a16="http://schemas.microsoft.com/office/drawing/2014/main" id="{DB9FE2C6-BB61-7458-FEEC-3D6D324948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89012">
            <a:off x="7129114" y="2553868"/>
            <a:ext cx="1592467" cy="2123289"/>
          </a:xfrm>
          <a:prstGeom prst="rect">
            <a:avLst/>
          </a:prstGeom>
        </p:spPr>
      </p:pic>
      <p:pic>
        <p:nvPicPr>
          <p:cNvPr id="7" name="Picture 6">
            <a:extLst>
              <a:ext uri="{FF2B5EF4-FFF2-40B4-BE49-F238E27FC236}">
                <a16:creationId xmlns:a16="http://schemas.microsoft.com/office/drawing/2014/main" id="{7BC963B4-7D5E-4B9E-A03A-30EA05BFC9A7}"/>
              </a:ext>
            </a:extLst>
          </p:cNvPr>
          <p:cNvPicPr>
            <a:picLocks noChangeAspect="1"/>
          </p:cNvPicPr>
          <p:nvPr/>
        </p:nvPicPr>
        <p:blipFill>
          <a:blip r:embed="rId5">
            <a:extLst>
              <a:ext uri="{28A0092B-C50C-407E-A947-70E740481C1C}">
                <a14:useLocalDpi xmlns:a14="http://schemas.microsoft.com/office/drawing/2010/main" val="0"/>
              </a:ext>
            </a:extLst>
          </a:blip>
          <a:srcRect l="25692" t="14444" b="16963"/>
          <a:stretch>
            <a:fillRect/>
          </a:stretch>
        </p:blipFill>
        <p:spPr>
          <a:xfrm rot="5400000">
            <a:off x="5705466" y="4527755"/>
            <a:ext cx="2353471" cy="1629338"/>
          </a:xfrm>
          <a:prstGeom prst="rect">
            <a:avLst/>
          </a:prstGeom>
        </p:spPr>
      </p:pic>
    </p:spTree>
    <p:extLst>
      <p:ext uri="{BB962C8B-B14F-4D97-AF65-F5344CB8AC3E}">
        <p14:creationId xmlns:p14="http://schemas.microsoft.com/office/powerpoint/2010/main" val="1705736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4061"/>
          <a:stretch/>
        </p:blipFill>
        <p:spPr>
          <a:xfrm>
            <a:off x="0" y="510973"/>
            <a:ext cx="9144000" cy="2464702"/>
          </a:xfrm>
          <a:prstGeom prst="rect">
            <a:avLst/>
          </a:prstGeom>
        </p:spPr>
      </p:pic>
      <p:sp>
        <p:nvSpPr>
          <p:cNvPr id="3" name="Rectangle 2"/>
          <p:cNvSpPr/>
          <p:nvPr/>
        </p:nvSpPr>
        <p:spPr>
          <a:xfrm>
            <a:off x="97155" y="2893118"/>
            <a:ext cx="8949690" cy="3560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KG What the Teacher Wants" panose="02000000000000000000" pitchFamily="2" charset="0"/>
              </a:rPr>
              <a:t>Field Trips</a:t>
            </a:r>
          </a:p>
          <a:p>
            <a:pPr algn="ctr"/>
            <a:endParaRPr lang="en-US" sz="2000" dirty="0">
              <a:solidFill>
                <a:schemeClr val="tx1"/>
              </a:solidFill>
              <a:latin typeface="KG What the Teacher Wants" panose="02000000000000000000" pitchFamily="2" charset="0"/>
            </a:endParaRPr>
          </a:p>
          <a:p>
            <a:pPr marL="171450" indent="-171450" algn="ctr">
              <a:buFont typeface="Arial" panose="020B0604020202020204" pitchFamily="34" charset="0"/>
              <a:buChar char="•"/>
            </a:pPr>
            <a:r>
              <a:rPr lang="en-US" dirty="0">
                <a:solidFill>
                  <a:schemeClr val="tx1"/>
                </a:solidFill>
                <a:latin typeface="KG What the Teacher Wants" panose="02000000000000000000" pitchFamily="2" charset="0"/>
              </a:rPr>
              <a:t>We are a CASHLESS SCHOOL​</a:t>
            </a:r>
          </a:p>
          <a:p>
            <a:pPr marL="171450" indent="-171450" algn="ctr">
              <a:buFont typeface="Arial" panose="020B0604020202020204" pitchFamily="34" charset="0"/>
              <a:buChar char="•"/>
            </a:pPr>
            <a:r>
              <a:rPr lang="en-US" dirty="0">
                <a:solidFill>
                  <a:schemeClr val="tx1"/>
                </a:solidFill>
                <a:latin typeface="KG What the Teacher Wants" panose="02000000000000000000" pitchFamily="2" charset="0"/>
              </a:rPr>
              <a:t>Go online to create your account here:​</a:t>
            </a:r>
          </a:p>
          <a:p>
            <a:pPr marL="171450" indent="-171450" algn="ctr">
              <a:buFont typeface="Arial" panose="020B0604020202020204" pitchFamily="34" charset="0"/>
              <a:buChar char="•"/>
            </a:pPr>
            <a:endParaRPr lang="en-US" dirty="0">
              <a:solidFill>
                <a:schemeClr val="tx1"/>
              </a:solidFill>
              <a:latin typeface="KG What the Teacher Wants" panose="02000000000000000000" pitchFamily="2" charset="0"/>
            </a:endParaRPr>
          </a:p>
          <a:p>
            <a:pPr algn="ctr"/>
            <a:r>
              <a:rPr lang="en-US" dirty="0">
                <a:solidFill>
                  <a:schemeClr val="tx1"/>
                </a:solidFill>
                <a:latin typeface="KG What the Teacher Wants" panose="02000000000000000000" pitchFamily="2" charset="0"/>
                <a:hlinkClick r:id="rId3"/>
              </a:rPr>
              <a:t>https://mscsk12.schoolcashonline.com/</a:t>
            </a:r>
            <a:endParaRPr lang="en-US" dirty="0">
              <a:solidFill>
                <a:schemeClr val="tx1"/>
              </a:solidFill>
              <a:latin typeface="KG What the Teacher Wants" panose="02000000000000000000" pitchFamily="2" charset="0"/>
            </a:endParaRPr>
          </a:p>
          <a:p>
            <a:pPr algn="ctr"/>
            <a:endParaRPr lang="en-US" dirty="0">
              <a:solidFill>
                <a:schemeClr val="tx1"/>
              </a:solidFill>
              <a:latin typeface="KG What the Teacher Wants" panose="02000000000000000000" pitchFamily="2" charset="0"/>
            </a:endParaRPr>
          </a:p>
          <a:p>
            <a:pPr algn="ctr"/>
            <a:r>
              <a:rPr lang="en-US" dirty="0">
                <a:solidFill>
                  <a:schemeClr val="tx1"/>
                </a:solidFill>
                <a:latin typeface="KG What the Teacher Wants" panose="02000000000000000000" pitchFamily="2" charset="0"/>
              </a:rPr>
              <a:t>IT ONLY TAKES 2 MINUTES!​</a:t>
            </a:r>
          </a:p>
          <a:p>
            <a:pPr algn="ctr"/>
            <a:endParaRPr lang="en-US" dirty="0">
              <a:solidFill>
                <a:schemeClr val="tx1"/>
              </a:solidFill>
              <a:latin typeface="KG What the Teacher Wants" panose="02000000000000000000" pitchFamily="2" charset="0"/>
            </a:endParaRPr>
          </a:p>
          <a:p>
            <a:pPr marL="285750" indent="-285750" algn="ctr">
              <a:buFont typeface="Arial" panose="020B0604020202020204" pitchFamily="34" charset="0"/>
              <a:buChar char="•"/>
            </a:pPr>
            <a:r>
              <a:rPr lang="en-US" dirty="0">
                <a:solidFill>
                  <a:schemeClr val="tx1"/>
                </a:solidFill>
                <a:latin typeface="KG What the Teacher Wants" panose="02000000000000000000" pitchFamily="2" charset="0"/>
              </a:rPr>
              <a:t>​If you run into any issues, go to the parent help desk here:​</a:t>
            </a:r>
          </a:p>
          <a:p>
            <a:pPr algn="ctr"/>
            <a:endParaRPr lang="en-US" dirty="0">
              <a:solidFill>
                <a:schemeClr val="tx1"/>
              </a:solidFill>
              <a:latin typeface="KG What the Teacher Wants" panose="02000000000000000000" pitchFamily="2" charset="0"/>
            </a:endParaRPr>
          </a:p>
          <a:p>
            <a:pPr algn="ctr"/>
            <a:r>
              <a:rPr lang="en-US" dirty="0">
                <a:solidFill>
                  <a:schemeClr val="tx1"/>
                </a:solidFill>
                <a:latin typeface="KG What the Teacher Wants" panose="02000000000000000000" pitchFamily="2" charset="0"/>
              </a:rPr>
              <a:t>https://helpdesk.supportschoolcashonline.com/en/support/home?email=&amp;board_name=Memphis-Shelby%20County%20Schools&amp;mw=0&amp;mp=0​</a:t>
            </a:r>
          </a:p>
        </p:txBody>
      </p:sp>
      <p:sp>
        <p:nvSpPr>
          <p:cNvPr id="4" name="Rectangle 3"/>
          <p:cNvSpPr/>
          <p:nvPr/>
        </p:nvSpPr>
        <p:spPr>
          <a:xfrm>
            <a:off x="1762817" y="698615"/>
            <a:ext cx="9143999" cy="148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P</a:t>
            </a:r>
            <a:r>
              <a:rPr lang="en-US" sz="13000" b="1" dirty="0">
                <a:ln>
                  <a:solidFill>
                    <a:schemeClr val="bg1"/>
                  </a:solidFill>
                </a:ln>
                <a:solidFill>
                  <a:srgbClr val="EF415C"/>
                </a:solidFill>
                <a:effectLst>
                  <a:outerShdw blurRad="63500" sx="102000" sy="102000" algn="ctr" rotWithShape="0">
                    <a:prstClr val="black">
                      <a:alpha val="40000"/>
                    </a:prstClr>
                  </a:outerShdw>
                </a:effectLst>
                <a:latin typeface="KG What the Teacher Wants" panose="02000000000000000000" pitchFamily="2" charset="0"/>
              </a:rPr>
              <a:t>A</a:t>
            </a:r>
            <a:r>
              <a:rPr lang="en-US" sz="13000" b="1" dirty="0">
                <a:ln>
                  <a:solidFill>
                    <a:schemeClr val="bg1"/>
                  </a:solidFill>
                </a:ln>
                <a:solidFill>
                  <a:srgbClr val="BDE1D6"/>
                </a:solidFill>
                <a:effectLst>
                  <a:outerShdw blurRad="63500" sx="102000" sy="102000" algn="ctr" rotWithShape="0">
                    <a:prstClr val="black">
                      <a:alpha val="40000"/>
                    </a:prstClr>
                  </a:outerShdw>
                </a:effectLst>
                <a:latin typeface="KG What the Teacher Wants" panose="02000000000000000000" pitchFamily="2" charset="0"/>
              </a:rPr>
              <a:t>R</a:t>
            </a:r>
            <a:r>
              <a:rPr lang="en-US" sz="13000" b="1" dirty="0">
                <a:ln>
                  <a:solidFill>
                    <a:schemeClr val="bg1"/>
                  </a:solidFill>
                </a:ln>
                <a:solidFill>
                  <a:srgbClr val="CED967"/>
                </a:solidFill>
                <a:effectLst>
                  <a:outerShdw blurRad="63500" sx="102000" sy="102000" algn="ctr" rotWithShape="0">
                    <a:prstClr val="black">
                      <a:alpha val="40000"/>
                    </a:prstClr>
                  </a:outerShdw>
                </a:effectLst>
                <a:latin typeface="KG What the Teacher Wants" panose="02000000000000000000" pitchFamily="2" charset="0"/>
              </a:rPr>
              <a:t>T</a:t>
            </a:r>
            <a:r>
              <a:rPr lang="en-US" sz="13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I</a:t>
            </a:r>
            <a:r>
              <a:rPr lang="en-US" sz="13000" b="1" dirty="0">
                <a:ln>
                  <a:solidFill>
                    <a:schemeClr val="bg1"/>
                  </a:solidFill>
                </a:ln>
                <a:solidFill>
                  <a:srgbClr val="EF415C"/>
                </a:solidFill>
                <a:effectLst>
                  <a:outerShdw blurRad="63500" sx="102000" sy="102000" algn="ctr" rotWithShape="0">
                    <a:prstClr val="black">
                      <a:alpha val="40000"/>
                    </a:prstClr>
                  </a:outerShdw>
                </a:effectLst>
                <a:latin typeface="KG What the Teacher Wants" panose="02000000000000000000" pitchFamily="2" charset="0"/>
              </a:rPr>
              <a:t>E</a:t>
            </a:r>
            <a:r>
              <a:rPr lang="en-US" sz="13000" b="1" dirty="0">
                <a:ln>
                  <a:solidFill>
                    <a:schemeClr val="bg1"/>
                  </a:solidFill>
                </a:ln>
                <a:solidFill>
                  <a:srgbClr val="BDE1D6"/>
                </a:solidFill>
                <a:effectLst>
                  <a:outerShdw blurRad="63500" sx="102000" sy="102000" algn="ctr" rotWithShape="0">
                    <a:prstClr val="black">
                      <a:alpha val="40000"/>
                    </a:prstClr>
                  </a:outerShdw>
                </a:effectLst>
                <a:latin typeface="KG What the Teacher Wants" panose="02000000000000000000" pitchFamily="2" charset="0"/>
              </a:rPr>
              <a:t>S</a:t>
            </a:r>
            <a:endParaRPr lang="en-US" sz="13000" b="1" dirty="0">
              <a:ln>
                <a:solidFill>
                  <a:schemeClr val="bg1"/>
                </a:solidFill>
              </a:ln>
              <a:effectLst>
                <a:outerShdw blurRad="63500" sx="102000" sy="102000" algn="ctr" rotWithShape="0">
                  <a:prstClr val="black">
                    <a:alpha val="40000"/>
                  </a:prstClr>
                </a:outerShdw>
              </a:effectLst>
              <a:latin typeface="KG What the Teacher Wants" panose="02000000000000000000" pitchFamily="2" charset="0"/>
            </a:endParaRPr>
          </a:p>
        </p:txBody>
      </p:sp>
      <p:sp>
        <p:nvSpPr>
          <p:cNvPr id="5" name="TextBox 4">
            <a:extLst>
              <a:ext uri="{FF2B5EF4-FFF2-40B4-BE49-F238E27FC236}">
                <a16:creationId xmlns:a16="http://schemas.microsoft.com/office/drawing/2014/main" id="{237F6F72-49BB-AD56-3FFF-0E2F25959F99}"/>
              </a:ext>
            </a:extLst>
          </p:cNvPr>
          <p:cNvSpPr txBox="1"/>
          <p:nvPr/>
        </p:nvSpPr>
        <p:spPr>
          <a:xfrm rot="20754752">
            <a:off x="-17924" y="245568"/>
            <a:ext cx="5019004" cy="2246769"/>
          </a:xfrm>
          <a:prstGeom prst="rect">
            <a:avLst/>
          </a:prstGeom>
          <a:noFill/>
        </p:spPr>
        <p:txBody>
          <a:bodyPr wrap="square" rtlCol="0">
            <a:spAutoFit/>
          </a:bodyPr>
          <a:lstStyle/>
          <a:p>
            <a:pPr algn="ctr"/>
            <a:r>
              <a:rPr lang="en-US" sz="7000" b="1" dirty="0">
                <a:latin typeface="Janda Stylish Script" panose="02000505000000020002" pitchFamily="2" charset="0"/>
              </a:rPr>
              <a:t>Celebrations and</a:t>
            </a:r>
          </a:p>
        </p:txBody>
      </p:sp>
    </p:spTree>
    <p:extLst>
      <p:ext uri="{BB962C8B-B14F-4D97-AF65-F5344CB8AC3E}">
        <p14:creationId xmlns:p14="http://schemas.microsoft.com/office/powerpoint/2010/main" val="270866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114300" y="209226"/>
            <a:ext cx="3729280" cy="3810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400" dirty="0">
                <a:solidFill>
                  <a:schemeClr val="tx1"/>
                </a:solidFill>
                <a:latin typeface="KG What the Teacher Wants" panose="02000000000000000000" pitchFamily="2" charset="0"/>
              </a:rPr>
              <a:t>No blue shirts</a:t>
            </a:r>
          </a:p>
          <a:p>
            <a:pPr marL="457200" indent="-457200">
              <a:buFont typeface="Arial" panose="020B0604020202020204" pitchFamily="34" charset="0"/>
              <a:buChar char="•"/>
            </a:pPr>
            <a:r>
              <a:rPr lang="en-US" sz="2400" dirty="0">
                <a:solidFill>
                  <a:schemeClr val="tx1"/>
                </a:solidFill>
                <a:latin typeface="KG What the Teacher Wants" panose="02000000000000000000" pitchFamily="2" charset="0"/>
              </a:rPr>
              <a:t>No blue Polo dresses</a:t>
            </a:r>
          </a:p>
          <a:p>
            <a:pPr marL="457200" indent="-457200">
              <a:buFont typeface="Arial" panose="020B0604020202020204" pitchFamily="34" charset="0"/>
              <a:buChar char="•"/>
            </a:pPr>
            <a:r>
              <a:rPr lang="en-US" sz="2400" dirty="0">
                <a:solidFill>
                  <a:schemeClr val="tx1"/>
                </a:solidFill>
                <a:latin typeface="KG What the Teacher Wants" panose="02000000000000000000" pitchFamily="2" charset="0"/>
              </a:rPr>
              <a:t>Shoes</a:t>
            </a:r>
          </a:p>
          <a:p>
            <a:pPr marL="914400" lvl="1" indent="-457200">
              <a:buFont typeface="Arial" panose="020B0604020202020204" pitchFamily="34" charset="0"/>
              <a:buChar char="•"/>
            </a:pPr>
            <a:r>
              <a:rPr lang="en-US" sz="2400" dirty="0">
                <a:solidFill>
                  <a:schemeClr val="tx1"/>
                </a:solidFill>
                <a:latin typeface="KG What the Teacher Wants" panose="02000000000000000000" pitchFamily="2" charset="0"/>
              </a:rPr>
              <a:t>Tennis shoes</a:t>
            </a:r>
          </a:p>
          <a:p>
            <a:pPr marL="914400" lvl="1" indent="-457200">
              <a:buFont typeface="Arial" panose="020B0604020202020204" pitchFamily="34" charset="0"/>
              <a:buChar char="•"/>
            </a:pPr>
            <a:r>
              <a:rPr lang="en-US" sz="2400" dirty="0">
                <a:solidFill>
                  <a:schemeClr val="tx1"/>
                </a:solidFill>
                <a:latin typeface="KG What the Teacher Wants" panose="02000000000000000000" pitchFamily="2" charset="0"/>
              </a:rPr>
              <a:t>Sandals WITH a back strap</a:t>
            </a:r>
          </a:p>
          <a:p>
            <a:pPr marL="914400" lvl="1" indent="-457200">
              <a:buFont typeface="Arial" panose="020B0604020202020204" pitchFamily="34" charset="0"/>
              <a:buChar char="•"/>
            </a:pPr>
            <a:r>
              <a:rPr lang="en-US" sz="2400" dirty="0">
                <a:solidFill>
                  <a:schemeClr val="tx1"/>
                </a:solidFill>
                <a:latin typeface="KG What the Teacher Wants" panose="02000000000000000000" pitchFamily="2" charset="0"/>
              </a:rPr>
              <a:t>No Crocs or light up shoes</a:t>
            </a:r>
          </a:p>
        </p:txBody>
      </p:sp>
      <p:pic>
        <p:nvPicPr>
          <p:cNvPr id="1030" name="Picture 6">
            <a:extLst>
              <a:ext uri="{FF2B5EF4-FFF2-40B4-BE49-F238E27FC236}">
                <a16:creationId xmlns:a16="http://schemas.microsoft.com/office/drawing/2014/main" id="{C2CC0CAE-D261-E644-CFC9-5900555B7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9616" y="1130489"/>
            <a:ext cx="4660420" cy="391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611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8531"/>
          <a:stretch/>
        </p:blipFill>
        <p:spPr>
          <a:xfrm>
            <a:off x="17145" y="4800600"/>
            <a:ext cx="9144000" cy="2158139"/>
          </a:xfrm>
          <a:prstGeom prst="rect">
            <a:avLst/>
          </a:prstGeom>
        </p:spPr>
      </p:pic>
      <p:sp>
        <p:nvSpPr>
          <p:cNvPr id="3" name="Rectangle 2"/>
          <p:cNvSpPr/>
          <p:nvPr/>
        </p:nvSpPr>
        <p:spPr>
          <a:xfrm>
            <a:off x="211455" y="52656"/>
            <a:ext cx="8949690" cy="445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400" dirty="0">
                <a:solidFill>
                  <a:schemeClr val="tx1"/>
                </a:solidFill>
                <a:latin typeface="KG What the Teacher Wants" panose="02000000000000000000" pitchFamily="2" charset="0"/>
              </a:rPr>
              <a:t>Label ALL personal items</a:t>
            </a:r>
          </a:p>
          <a:p>
            <a:pPr marL="457200" indent="-457200">
              <a:buFont typeface="Arial" panose="020B0604020202020204" pitchFamily="34" charset="0"/>
              <a:buChar char="•"/>
            </a:pPr>
            <a:endParaRPr lang="en-US" sz="2400" dirty="0">
              <a:solidFill>
                <a:schemeClr val="tx1"/>
              </a:solidFill>
              <a:latin typeface="KG What the Teacher Wants" panose="02000000000000000000" pitchFamily="2" charset="0"/>
            </a:endParaRPr>
          </a:p>
          <a:p>
            <a:pPr marL="457200" indent="-457200">
              <a:buFont typeface="Arial" panose="020B0604020202020204" pitchFamily="34" charset="0"/>
              <a:buChar char="•"/>
            </a:pPr>
            <a:r>
              <a:rPr lang="en-US" sz="2400" dirty="0">
                <a:solidFill>
                  <a:schemeClr val="tx1"/>
                </a:solidFill>
                <a:latin typeface="KG What the Teacher Wants" panose="02000000000000000000" pitchFamily="2" charset="0"/>
              </a:rPr>
              <a:t>Independence</a:t>
            </a:r>
          </a:p>
          <a:p>
            <a:pPr marL="914400" lvl="1" indent="-457200">
              <a:buFont typeface="Arial" panose="020B0604020202020204" pitchFamily="34" charset="0"/>
              <a:buChar char="•"/>
            </a:pPr>
            <a:r>
              <a:rPr lang="en-US" sz="2400" dirty="0">
                <a:solidFill>
                  <a:schemeClr val="tx1"/>
                </a:solidFill>
                <a:latin typeface="KG What the Teacher Wants" panose="02000000000000000000" pitchFamily="2" charset="0"/>
              </a:rPr>
              <a:t>Tying shoes, zipping, opening milk, etc.</a:t>
            </a:r>
          </a:p>
          <a:p>
            <a:pPr marL="914400" lvl="1" indent="-457200">
              <a:buFont typeface="Arial" panose="020B0604020202020204" pitchFamily="34" charset="0"/>
              <a:buChar char="•"/>
            </a:pPr>
            <a:r>
              <a:rPr lang="en-US" sz="2400" dirty="0">
                <a:solidFill>
                  <a:schemeClr val="tx1"/>
                </a:solidFill>
                <a:latin typeface="KG What the Teacher Wants" panose="02000000000000000000" pitchFamily="2" charset="0"/>
              </a:rPr>
              <a:t>Please wear no tie shoes if they cannot tie yet</a:t>
            </a:r>
          </a:p>
          <a:p>
            <a:pPr marL="914400" lvl="1" indent="-457200">
              <a:buFont typeface="Arial" panose="020B0604020202020204" pitchFamily="34" charset="0"/>
              <a:buChar char="•"/>
            </a:pPr>
            <a:endParaRPr lang="en-US" sz="2400" dirty="0">
              <a:solidFill>
                <a:schemeClr val="tx1"/>
              </a:solidFill>
              <a:latin typeface="KG What the Teacher Wants" panose="02000000000000000000" pitchFamily="2" charset="0"/>
            </a:endParaRPr>
          </a:p>
          <a:p>
            <a:pPr marL="457200" indent="-457200">
              <a:buFont typeface="Arial" panose="020B0604020202020204" pitchFamily="34" charset="0"/>
              <a:buChar char="•"/>
            </a:pPr>
            <a:r>
              <a:rPr lang="en-US" sz="2400" dirty="0">
                <a:solidFill>
                  <a:schemeClr val="tx1"/>
                </a:solidFill>
                <a:latin typeface="KG What the Teacher Wants" panose="02000000000000000000" pitchFamily="2" charset="0"/>
              </a:rPr>
              <a:t>Rest</a:t>
            </a:r>
          </a:p>
          <a:p>
            <a:pPr marL="914400" lvl="1" indent="-457200">
              <a:buFont typeface="Arial" panose="020B0604020202020204" pitchFamily="34" charset="0"/>
              <a:buChar char="•"/>
            </a:pPr>
            <a:r>
              <a:rPr lang="en-US" sz="2400" dirty="0">
                <a:solidFill>
                  <a:schemeClr val="tx1"/>
                </a:solidFill>
                <a:latin typeface="KG What the Teacher Wants" panose="02000000000000000000" pitchFamily="2" charset="0"/>
              </a:rPr>
              <a:t>We did away with naps three years ago. Please make sure your child is getting plenty of sleep nightly. Bedtime should be before 8 for optimal rest throughout the week. </a:t>
            </a:r>
          </a:p>
        </p:txBody>
      </p:sp>
      <p:sp>
        <p:nvSpPr>
          <p:cNvPr id="7" name="Rectangle 6">
            <a:extLst>
              <a:ext uri="{FF2B5EF4-FFF2-40B4-BE49-F238E27FC236}">
                <a16:creationId xmlns:a16="http://schemas.microsoft.com/office/drawing/2014/main" id="{F28491F4-93DC-C5D1-270A-462EE0B24EC7}"/>
              </a:ext>
            </a:extLst>
          </p:cNvPr>
          <p:cNvSpPr/>
          <p:nvPr/>
        </p:nvSpPr>
        <p:spPr>
          <a:xfrm>
            <a:off x="-454053" y="5018788"/>
            <a:ext cx="10052106" cy="148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I</a:t>
            </a:r>
            <a:r>
              <a:rPr lang="en-US" sz="13000" b="1" dirty="0">
                <a:ln>
                  <a:solidFill>
                    <a:schemeClr val="bg1"/>
                  </a:solidFill>
                </a:ln>
                <a:solidFill>
                  <a:srgbClr val="EF415C"/>
                </a:solidFill>
                <a:effectLst>
                  <a:outerShdw blurRad="63500" sx="102000" sy="102000" algn="ctr" rotWithShape="0">
                    <a:prstClr val="black">
                      <a:alpha val="40000"/>
                    </a:prstClr>
                  </a:outerShdw>
                </a:effectLst>
                <a:latin typeface="KG What the Teacher Wants" panose="02000000000000000000" pitchFamily="2" charset="0"/>
              </a:rPr>
              <a:t>N</a:t>
            </a:r>
            <a:r>
              <a:rPr lang="en-US" sz="13000" b="1" dirty="0">
                <a:ln>
                  <a:solidFill>
                    <a:schemeClr val="bg1"/>
                  </a:solidFill>
                </a:ln>
                <a:solidFill>
                  <a:srgbClr val="BDE1D6"/>
                </a:solidFill>
                <a:effectLst>
                  <a:outerShdw blurRad="63500" sx="102000" sy="102000" algn="ctr" rotWithShape="0">
                    <a:prstClr val="black">
                      <a:alpha val="40000"/>
                    </a:prstClr>
                  </a:outerShdw>
                </a:effectLst>
                <a:latin typeface="KG What the Teacher Wants" panose="02000000000000000000" pitchFamily="2" charset="0"/>
              </a:rPr>
              <a:t>F</a:t>
            </a:r>
            <a:r>
              <a:rPr lang="en-US" sz="13000" b="1" dirty="0">
                <a:ln>
                  <a:solidFill>
                    <a:schemeClr val="bg1"/>
                  </a:solidFill>
                </a:ln>
                <a:solidFill>
                  <a:srgbClr val="CED967"/>
                </a:solidFill>
                <a:effectLst>
                  <a:outerShdw blurRad="63500" sx="102000" sy="102000" algn="ctr" rotWithShape="0">
                    <a:prstClr val="black">
                      <a:alpha val="40000"/>
                    </a:prstClr>
                  </a:outerShdw>
                </a:effectLst>
                <a:latin typeface="KG What the Teacher Wants" panose="02000000000000000000" pitchFamily="2" charset="0"/>
              </a:rPr>
              <a:t>O</a:t>
            </a:r>
            <a:r>
              <a:rPr lang="en-US" sz="13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R</a:t>
            </a:r>
            <a:r>
              <a:rPr lang="en-US" sz="13000" b="1" dirty="0">
                <a:ln>
                  <a:solidFill>
                    <a:schemeClr val="bg1"/>
                  </a:solidFill>
                </a:ln>
                <a:solidFill>
                  <a:srgbClr val="EF415C"/>
                </a:solidFill>
                <a:effectLst>
                  <a:outerShdw blurRad="63500" sx="102000" sy="102000" algn="ctr" rotWithShape="0">
                    <a:prstClr val="black">
                      <a:alpha val="40000"/>
                    </a:prstClr>
                  </a:outerShdw>
                </a:effectLst>
                <a:latin typeface="KG What the Teacher Wants" panose="02000000000000000000" pitchFamily="2" charset="0"/>
              </a:rPr>
              <a:t>M</a:t>
            </a:r>
            <a:r>
              <a:rPr lang="en-US" sz="13000" b="1" dirty="0">
                <a:ln>
                  <a:solidFill>
                    <a:schemeClr val="bg1"/>
                  </a:solidFill>
                </a:ln>
                <a:solidFill>
                  <a:srgbClr val="BDE1D6"/>
                </a:solidFill>
                <a:effectLst>
                  <a:outerShdw blurRad="63500" sx="102000" sy="102000" algn="ctr" rotWithShape="0">
                    <a:prstClr val="black">
                      <a:alpha val="40000"/>
                    </a:prstClr>
                  </a:outerShdw>
                </a:effectLst>
                <a:latin typeface="KG What the Teacher Wants" panose="02000000000000000000" pitchFamily="2" charset="0"/>
              </a:rPr>
              <a:t>A</a:t>
            </a:r>
            <a:r>
              <a:rPr lang="en-US" sz="13000" b="1" dirty="0">
                <a:ln>
                  <a:solidFill>
                    <a:schemeClr val="bg1"/>
                  </a:solidFill>
                </a:ln>
                <a:solidFill>
                  <a:srgbClr val="CED967"/>
                </a:solidFill>
                <a:effectLst>
                  <a:outerShdw blurRad="63500" sx="102000" sy="102000" algn="ctr" rotWithShape="0">
                    <a:prstClr val="black">
                      <a:alpha val="40000"/>
                    </a:prstClr>
                  </a:outerShdw>
                </a:effectLst>
                <a:latin typeface="KG What the Teacher Wants" panose="02000000000000000000" pitchFamily="2" charset="0"/>
              </a:rPr>
              <a:t>T</a:t>
            </a:r>
            <a:r>
              <a:rPr lang="en-US" sz="13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I</a:t>
            </a:r>
            <a:r>
              <a:rPr lang="en-US" sz="13000" b="1" dirty="0">
                <a:ln>
                  <a:solidFill>
                    <a:schemeClr val="bg1"/>
                  </a:solidFill>
                </a:ln>
                <a:solidFill>
                  <a:srgbClr val="EF415C"/>
                </a:solidFill>
                <a:effectLst>
                  <a:outerShdw blurRad="63500" sx="102000" sy="102000" algn="ctr" rotWithShape="0">
                    <a:prstClr val="black">
                      <a:alpha val="40000"/>
                    </a:prstClr>
                  </a:outerShdw>
                </a:effectLst>
                <a:latin typeface="KG What the Teacher Wants" panose="02000000000000000000" pitchFamily="2" charset="0"/>
              </a:rPr>
              <a:t>O</a:t>
            </a:r>
            <a:r>
              <a:rPr lang="en-US" sz="13000" b="1" dirty="0">
                <a:ln>
                  <a:solidFill>
                    <a:schemeClr val="bg1"/>
                  </a:solidFill>
                </a:ln>
                <a:solidFill>
                  <a:srgbClr val="BDE1D6"/>
                </a:solidFill>
                <a:effectLst>
                  <a:outerShdw blurRad="63500" sx="102000" sy="102000" algn="ctr" rotWithShape="0">
                    <a:prstClr val="black">
                      <a:alpha val="40000"/>
                    </a:prstClr>
                  </a:outerShdw>
                </a:effectLst>
                <a:latin typeface="KG What the Teacher Wants" panose="02000000000000000000" pitchFamily="2" charset="0"/>
              </a:rPr>
              <a:t>N</a:t>
            </a:r>
            <a:endParaRPr lang="en-US" sz="13000" b="1" dirty="0">
              <a:ln>
                <a:solidFill>
                  <a:schemeClr val="bg1"/>
                </a:solidFill>
              </a:ln>
              <a:effectLst>
                <a:outerShdw blurRad="63500" sx="102000" sy="102000" algn="ctr" rotWithShape="0">
                  <a:prstClr val="black">
                    <a:alpha val="40000"/>
                  </a:prstClr>
                </a:outerShdw>
              </a:effectLst>
              <a:latin typeface="KG What the Teacher Wants" panose="02000000000000000000" pitchFamily="2" charset="0"/>
            </a:endParaRPr>
          </a:p>
        </p:txBody>
      </p:sp>
      <p:sp>
        <p:nvSpPr>
          <p:cNvPr id="5" name="TextBox 4">
            <a:extLst>
              <a:ext uri="{FF2B5EF4-FFF2-40B4-BE49-F238E27FC236}">
                <a16:creationId xmlns:a16="http://schemas.microsoft.com/office/drawing/2014/main" id="{237F6F72-49BB-AD56-3FFF-0E2F25959F99}"/>
              </a:ext>
            </a:extLst>
          </p:cNvPr>
          <p:cNvSpPr txBox="1"/>
          <p:nvPr/>
        </p:nvSpPr>
        <p:spPr>
          <a:xfrm>
            <a:off x="-121054" y="4438299"/>
            <a:ext cx="7022779" cy="1323439"/>
          </a:xfrm>
          <a:prstGeom prst="rect">
            <a:avLst/>
          </a:prstGeom>
          <a:noFill/>
        </p:spPr>
        <p:txBody>
          <a:bodyPr wrap="square" rtlCol="0">
            <a:spAutoFit/>
          </a:bodyPr>
          <a:lstStyle/>
          <a:p>
            <a:pPr algn="ctr"/>
            <a:r>
              <a:rPr lang="en-US" sz="8000" b="1" dirty="0">
                <a:latin typeface="Janda Stylish Script" panose="02000505000000020002" pitchFamily="2" charset="0"/>
              </a:rPr>
              <a:t>Other Important</a:t>
            </a:r>
          </a:p>
        </p:txBody>
      </p:sp>
    </p:spTree>
    <p:extLst>
      <p:ext uri="{BB962C8B-B14F-4D97-AF65-F5344CB8AC3E}">
        <p14:creationId xmlns:p14="http://schemas.microsoft.com/office/powerpoint/2010/main" val="3986180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30606"/>
          <a:stretch/>
        </p:blipFill>
        <p:spPr>
          <a:xfrm>
            <a:off x="0" y="2029692"/>
            <a:ext cx="9144000" cy="4759036"/>
          </a:xfrm>
          <a:prstGeom prst="rect">
            <a:avLst/>
          </a:prstGeom>
        </p:spPr>
      </p:pic>
      <p:sp>
        <p:nvSpPr>
          <p:cNvPr id="3" name="Rectangle 2"/>
          <p:cNvSpPr/>
          <p:nvPr/>
        </p:nvSpPr>
        <p:spPr>
          <a:xfrm>
            <a:off x="114300" y="2274570"/>
            <a:ext cx="8949690" cy="445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4" name="Rectangle 3">
            <a:extLst>
              <a:ext uri="{FF2B5EF4-FFF2-40B4-BE49-F238E27FC236}">
                <a16:creationId xmlns:a16="http://schemas.microsoft.com/office/drawing/2014/main" id="{3F8C0224-C9E0-4139-971A-0413797F0D5F}"/>
              </a:ext>
            </a:extLst>
          </p:cNvPr>
          <p:cNvSpPr/>
          <p:nvPr/>
        </p:nvSpPr>
        <p:spPr>
          <a:xfrm>
            <a:off x="-436908" y="69272"/>
            <a:ext cx="10052106" cy="148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S</a:t>
            </a:r>
            <a:r>
              <a:rPr lang="en-US" sz="16000" b="1" dirty="0">
                <a:ln>
                  <a:solidFill>
                    <a:schemeClr val="bg1"/>
                  </a:solidFill>
                </a:ln>
                <a:solidFill>
                  <a:srgbClr val="EF415C"/>
                </a:solidFill>
                <a:effectLst>
                  <a:outerShdw blurRad="63500" sx="102000" sy="102000" algn="ctr" rotWithShape="0">
                    <a:prstClr val="black">
                      <a:alpha val="40000"/>
                    </a:prstClr>
                  </a:outerShdw>
                </a:effectLst>
                <a:latin typeface="KG What the Teacher Wants" panose="02000000000000000000" pitchFamily="2" charset="0"/>
              </a:rPr>
              <a:t>U</a:t>
            </a:r>
            <a:r>
              <a:rPr lang="en-US" sz="16000" b="1" dirty="0">
                <a:ln>
                  <a:solidFill>
                    <a:schemeClr val="bg1"/>
                  </a:solidFill>
                </a:ln>
                <a:solidFill>
                  <a:srgbClr val="BDE1D6"/>
                </a:solidFill>
                <a:effectLst>
                  <a:outerShdw blurRad="63500" sx="102000" sy="102000" algn="ctr" rotWithShape="0">
                    <a:prstClr val="black">
                      <a:alpha val="40000"/>
                    </a:prstClr>
                  </a:outerShdw>
                </a:effectLst>
                <a:latin typeface="KG What the Teacher Wants" panose="02000000000000000000" pitchFamily="2" charset="0"/>
              </a:rPr>
              <a:t>P</a:t>
            </a:r>
            <a:r>
              <a:rPr lang="en-US" sz="16000" b="1" dirty="0">
                <a:ln>
                  <a:solidFill>
                    <a:schemeClr val="bg1"/>
                  </a:solidFill>
                </a:ln>
                <a:solidFill>
                  <a:srgbClr val="CED967"/>
                </a:solidFill>
                <a:effectLst>
                  <a:outerShdw blurRad="63500" sx="102000" sy="102000" algn="ctr" rotWithShape="0">
                    <a:prstClr val="black">
                      <a:alpha val="40000"/>
                    </a:prstClr>
                  </a:outerShdw>
                </a:effectLst>
                <a:latin typeface="KG What the Teacher Wants" panose="02000000000000000000" pitchFamily="2" charset="0"/>
              </a:rPr>
              <a:t>P</a:t>
            </a:r>
            <a:r>
              <a:rPr lang="en-US" sz="16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L</a:t>
            </a:r>
            <a:r>
              <a:rPr lang="en-US" sz="16000" b="1" dirty="0">
                <a:ln>
                  <a:solidFill>
                    <a:schemeClr val="bg1"/>
                  </a:solidFill>
                </a:ln>
                <a:solidFill>
                  <a:srgbClr val="EF415C"/>
                </a:solidFill>
                <a:effectLst>
                  <a:outerShdw blurRad="63500" sx="102000" sy="102000" algn="ctr" rotWithShape="0">
                    <a:prstClr val="black">
                      <a:alpha val="40000"/>
                    </a:prstClr>
                  </a:outerShdw>
                </a:effectLst>
                <a:latin typeface="KG What the Teacher Wants" panose="02000000000000000000" pitchFamily="2" charset="0"/>
              </a:rPr>
              <a:t>I</a:t>
            </a:r>
            <a:r>
              <a:rPr lang="en-US" sz="16000" b="1" dirty="0">
                <a:ln>
                  <a:solidFill>
                    <a:schemeClr val="bg1"/>
                  </a:solidFill>
                </a:ln>
                <a:solidFill>
                  <a:srgbClr val="BDE1D6"/>
                </a:solidFill>
                <a:effectLst>
                  <a:outerShdw blurRad="63500" sx="102000" sy="102000" algn="ctr" rotWithShape="0">
                    <a:prstClr val="black">
                      <a:alpha val="40000"/>
                    </a:prstClr>
                  </a:outerShdw>
                </a:effectLst>
                <a:latin typeface="KG What the Teacher Wants" panose="02000000000000000000" pitchFamily="2" charset="0"/>
              </a:rPr>
              <a:t>E</a:t>
            </a:r>
            <a:r>
              <a:rPr lang="en-US" sz="16000" b="1" dirty="0">
                <a:ln>
                  <a:solidFill>
                    <a:schemeClr val="bg1"/>
                  </a:solidFill>
                </a:ln>
                <a:solidFill>
                  <a:srgbClr val="CED967"/>
                </a:solidFill>
                <a:effectLst>
                  <a:outerShdw blurRad="63500" sx="102000" sy="102000" algn="ctr" rotWithShape="0">
                    <a:prstClr val="black">
                      <a:alpha val="40000"/>
                    </a:prstClr>
                  </a:outerShdw>
                </a:effectLst>
                <a:latin typeface="KG What the Teacher Wants" panose="02000000000000000000" pitchFamily="2" charset="0"/>
              </a:rPr>
              <a:t>S</a:t>
            </a:r>
            <a:endParaRPr lang="en-US" sz="16000" b="1" dirty="0">
              <a:ln>
                <a:solidFill>
                  <a:schemeClr val="bg1"/>
                </a:solidFill>
              </a:ln>
              <a:effectLst>
                <a:outerShdw blurRad="63500" sx="102000" sy="102000" algn="ctr" rotWithShape="0">
                  <a:prstClr val="black">
                    <a:alpha val="40000"/>
                  </a:prstClr>
                </a:outerShdw>
              </a:effectLst>
              <a:latin typeface="KG What the Teacher Wants" panose="02000000000000000000" pitchFamily="2" charset="0"/>
            </a:endParaRPr>
          </a:p>
        </p:txBody>
      </p:sp>
      <p:pic>
        <p:nvPicPr>
          <p:cNvPr id="2052" name="Picture 4" descr="A list of school supplies&#10;&#10;Description automatically generated">
            <a:extLst>
              <a:ext uri="{FF2B5EF4-FFF2-40B4-BE49-F238E27FC236}">
                <a16:creationId xmlns:a16="http://schemas.microsoft.com/office/drawing/2014/main" id="{26DE052B-B989-7EE9-C228-9B6333DF4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357" y="1800050"/>
            <a:ext cx="4331285" cy="4844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05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1749371" y="2259071"/>
            <a:ext cx="3543300" cy="445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KG What the Teacher Wants" panose="02000000000000000000" pitchFamily="2" charset="0"/>
              </a:rPr>
              <a:t>8:05: Arrival</a:t>
            </a:r>
          </a:p>
          <a:p>
            <a:pPr algn="ctr"/>
            <a:r>
              <a:rPr lang="en-US" sz="2800" dirty="0">
                <a:solidFill>
                  <a:schemeClr val="tx1"/>
                </a:solidFill>
                <a:latin typeface="KG What the Teacher Wants" panose="02000000000000000000" pitchFamily="2" charset="0"/>
              </a:rPr>
              <a:t>8:15-10:30 ELA</a:t>
            </a:r>
          </a:p>
          <a:p>
            <a:pPr algn="ctr"/>
            <a:r>
              <a:rPr lang="en-US" sz="2800" dirty="0">
                <a:solidFill>
                  <a:schemeClr val="tx1"/>
                </a:solidFill>
                <a:latin typeface="KG What the Teacher Wants" panose="02000000000000000000" pitchFamily="2" charset="0"/>
              </a:rPr>
              <a:t>10:30-11:00: Lunch</a:t>
            </a:r>
          </a:p>
          <a:p>
            <a:pPr algn="ctr"/>
            <a:r>
              <a:rPr lang="en-US" sz="2800" dirty="0">
                <a:solidFill>
                  <a:schemeClr val="tx1"/>
                </a:solidFill>
                <a:latin typeface="KG What the Teacher Wants" panose="02000000000000000000" pitchFamily="2" charset="0"/>
              </a:rPr>
              <a:t>11:00-11:30: Writing</a:t>
            </a:r>
          </a:p>
          <a:p>
            <a:pPr algn="ctr"/>
            <a:r>
              <a:rPr lang="en-US" sz="2800" dirty="0">
                <a:solidFill>
                  <a:schemeClr val="tx1"/>
                </a:solidFill>
                <a:latin typeface="KG What the Teacher Wants" panose="02000000000000000000" pitchFamily="2" charset="0"/>
              </a:rPr>
              <a:t>11:30-12:00: Recess</a:t>
            </a:r>
          </a:p>
          <a:p>
            <a:pPr algn="ctr"/>
            <a:r>
              <a:rPr lang="en-US" sz="2800" dirty="0">
                <a:solidFill>
                  <a:schemeClr val="tx1"/>
                </a:solidFill>
                <a:latin typeface="KG What the Teacher Wants" panose="02000000000000000000" pitchFamily="2" charset="0"/>
              </a:rPr>
              <a:t>12:00-1:00: Math</a:t>
            </a:r>
          </a:p>
          <a:p>
            <a:pPr algn="ctr"/>
            <a:r>
              <a:rPr lang="en-US" sz="2800" dirty="0">
                <a:solidFill>
                  <a:schemeClr val="tx1"/>
                </a:solidFill>
                <a:latin typeface="KG What the Teacher Wants" panose="02000000000000000000" pitchFamily="2" charset="0"/>
              </a:rPr>
              <a:t>1:00-1:50: Encore</a:t>
            </a:r>
          </a:p>
          <a:p>
            <a:pPr algn="ctr"/>
            <a:r>
              <a:rPr lang="en-US" sz="2800" dirty="0">
                <a:solidFill>
                  <a:schemeClr val="tx1"/>
                </a:solidFill>
                <a:latin typeface="KG What the Teacher Wants" panose="02000000000000000000" pitchFamily="2" charset="0"/>
              </a:rPr>
              <a:t>2:00-3:10: Boost/Snack/Share</a:t>
            </a:r>
          </a:p>
          <a:p>
            <a:pPr algn="ctr"/>
            <a:r>
              <a:rPr lang="en-US" sz="2800" dirty="0">
                <a:solidFill>
                  <a:schemeClr val="tx1"/>
                </a:solidFill>
                <a:latin typeface="KG What the Teacher Wants" panose="02000000000000000000" pitchFamily="2" charset="0"/>
              </a:rPr>
              <a:t>3:10: Dismissal</a:t>
            </a:r>
          </a:p>
        </p:txBody>
      </p:sp>
      <p:sp>
        <p:nvSpPr>
          <p:cNvPr id="7" name="TextBox 6">
            <a:extLst>
              <a:ext uri="{FF2B5EF4-FFF2-40B4-BE49-F238E27FC236}">
                <a16:creationId xmlns:a16="http://schemas.microsoft.com/office/drawing/2014/main" id="{618352C2-54A8-BB70-EE0F-25C3024AC616}"/>
              </a:ext>
            </a:extLst>
          </p:cNvPr>
          <p:cNvSpPr txBox="1"/>
          <p:nvPr/>
        </p:nvSpPr>
        <p:spPr>
          <a:xfrm>
            <a:off x="5903885" y="3364536"/>
            <a:ext cx="2628901" cy="2246769"/>
          </a:xfrm>
          <a:prstGeom prst="rect">
            <a:avLst/>
          </a:prstGeom>
          <a:noFill/>
        </p:spPr>
        <p:txBody>
          <a:bodyPr wrap="square">
            <a:spAutoFit/>
          </a:bodyPr>
          <a:lstStyle/>
          <a:p>
            <a:pPr algn="ctr"/>
            <a:r>
              <a:rPr lang="en-US" sz="2000" dirty="0">
                <a:solidFill>
                  <a:schemeClr val="tx1"/>
                </a:solidFill>
                <a:latin typeface="KG What the Teacher Wants" panose="02000000000000000000" pitchFamily="2" charset="0"/>
              </a:rPr>
              <a:t>Encore Schedule</a:t>
            </a:r>
          </a:p>
          <a:p>
            <a:endParaRPr lang="en-US" sz="2000" dirty="0">
              <a:latin typeface="KG What the Teacher Wants" panose="02000000000000000000" pitchFamily="2" charset="0"/>
            </a:endParaRPr>
          </a:p>
          <a:p>
            <a:r>
              <a:rPr lang="en-US" sz="2000" dirty="0">
                <a:solidFill>
                  <a:schemeClr val="tx1"/>
                </a:solidFill>
                <a:latin typeface="KG What the Teacher Wants" panose="02000000000000000000" pitchFamily="2" charset="0"/>
              </a:rPr>
              <a:t>Monday:</a:t>
            </a:r>
          </a:p>
          <a:p>
            <a:r>
              <a:rPr lang="en-US" sz="2000" dirty="0">
                <a:latin typeface="KG What the Teacher Wants" panose="02000000000000000000" pitchFamily="2" charset="0"/>
              </a:rPr>
              <a:t>Tuesday:</a:t>
            </a:r>
          </a:p>
          <a:p>
            <a:r>
              <a:rPr lang="en-US" sz="2000" dirty="0">
                <a:solidFill>
                  <a:schemeClr val="tx1"/>
                </a:solidFill>
                <a:latin typeface="KG What the Teacher Wants" panose="02000000000000000000" pitchFamily="2" charset="0"/>
              </a:rPr>
              <a:t>Wednesday:</a:t>
            </a:r>
          </a:p>
          <a:p>
            <a:r>
              <a:rPr lang="en-US" sz="2000" dirty="0">
                <a:latin typeface="KG What the Teacher Wants" panose="02000000000000000000" pitchFamily="2" charset="0"/>
              </a:rPr>
              <a:t>Thursday:</a:t>
            </a:r>
          </a:p>
          <a:p>
            <a:r>
              <a:rPr lang="en-US" sz="2000" dirty="0">
                <a:solidFill>
                  <a:schemeClr val="tx1"/>
                </a:solidFill>
                <a:latin typeface="KG What the Teacher Wants" panose="02000000000000000000" pitchFamily="2" charset="0"/>
              </a:rPr>
              <a:t>Friday:</a:t>
            </a:r>
          </a:p>
        </p:txBody>
      </p:sp>
    </p:spTree>
    <p:extLst>
      <p:ext uri="{BB962C8B-B14F-4D97-AF65-F5344CB8AC3E}">
        <p14:creationId xmlns:p14="http://schemas.microsoft.com/office/powerpoint/2010/main" val="1116594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2223" b="65252"/>
          <a:stretch/>
        </p:blipFill>
        <p:spPr>
          <a:xfrm>
            <a:off x="0" y="0"/>
            <a:ext cx="9144000" cy="858981"/>
          </a:xfrm>
          <a:prstGeom prst="rect">
            <a:avLst/>
          </a:prstGeom>
        </p:spPr>
      </p:pic>
      <p:sp>
        <p:nvSpPr>
          <p:cNvPr id="4" name="Rectangle 3"/>
          <p:cNvSpPr/>
          <p:nvPr/>
        </p:nvSpPr>
        <p:spPr>
          <a:xfrm>
            <a:off x="-436908" y="4631088"/>
            <a:ext cx="10052106" cy="148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Q</a:t>
            </a:r>
            <a:r>
              <a:rPr lang="en-US" sz="15000" b="1" dirty="0">
                <a:ln>
                  <a:solidFill>
                    <a:schemeClr val="bg1"/>
                  </a:solidFill>
                </a:ln>
                <a:solidFill>
                  <a:srgbClr val="EF415C"/>
                </a:solidFill>
                <a:effectLst>
                  <a:outerShdw blurRad="63500" sx="102000" sy="102000" algn="ctr" rotWithShape="0">
                    <a:prstClr val="black">
                      <a:alpha val="40000"/>
                    </a:prstClr>
                  </a:outerShdw>
                </a:effectLst>
                <a:latin typeface="KG What the Teacher Wants" panose="02000000000000000000" pitchFamily="2" charset="0"/>
              </a:rPr>
              <a:t>U</a:t>
            </a:r>
            <a:r>
              <a:rPr lang="en-US" sz="15000" b="1" dirty="0">
                <a:ln>
                  <a:solidFill>
                    <a:schemeClr val="bg1"/>
                  </a:solidFill>
                </a:ln>
                <a:solidFill>
                  <a:srgbClr val="BDE1D6"/>
                </a:solidFill>
                <a:effectLst>
                  <a:outerShdw blurRad="63500" sx="102000" sy="102000" algn="ctr" rotWithShape="0">
                    <a:prstClr val="black">
                      <a:alpha val="40000"/>
                    </a:prstClr>
                  </a:outerShdw>
                </a:effectLst>
                <a:latin typeface="KG What the Teacher Wants" panose="02000000000000000000" pitchFamily="2" charset="0"/>
              </a:rPr>
              <a:t>E</a:t>
            </a:r>
            <a:r>
              <a:rPr lang="en-US" sz="15000" b="1" dirty="0">
                <a:ln>
                  <a:solidFill>
                    <a:schemeClr val="bg1"/>
                  </a:solidFill>
                </a:ln>
                <a:solidFill>
                  <a:srgbClr val="CED967"/>
                </a:solidFill>
                <a:effectLst>
                  <a:outerShdw blurRad="63500" sx="102000" sy="102000" algn="ctr" rotWithShape="0">
                    <a:prstClr val="black">
                      <a:alpha val="40000"/>
                    </a:prstClr>
                  </a:outerShdw>
                </a:effectLst>
                <a:latin typeface="KG What the Teacher Wants" panose="02000000000000000000" pitchFamily="2" charset="0"/>
              </a:rPr>
              <a:t>S</a:t>
            </a:r>
            <a:r>
              <a:rPr lang="en-US" sz="15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T</a:t>
            </a:r>
            <a:r>
              <a:rPr lang="en-US" sz="15000" b="1" dirty="0">
                <a:ln>
                  <a:solidFill>
                    <a:schemeClr val="bg1"/>
                  </a:solidFill>
                </a:ln>
                <a:solidFill>
                  <a:srgbClr val="EF415C"/>
                </a:solidFill>
                <a:effectLst>
                  <a:outerShdw blurRad="63500" sx="102000" sy="102000" algn="ctr" rotWithShape="0">
                    <a:prstClr val="black">
                      <a:alpha val="40000"/>
                    </a:prstClr>
                  </a:outerShdw>
                </a:effectLst>
                <a:latin typeface="KG What the Teacher Wants" panose="02000000000000000000" pitchFamily="2" charset="0"/>
              </a:rPr>
              <a:t>I</a:t>
            </a:r>
            <a:r>
              <a:rPr lang="en-US" sz="15000" b="1" dirty="0">
                <a:ln>
                  <a:solidFill>
                    <a:schemeClr val="bg1"/>
                  </a:solidFill>
                </a:ln>
                <a:solidFill>
                  <a:srgbClr val="BDE1D6"/>
                </a:solidFill>
                <a:effectLst>
                  <a:outerShdw blurRad="63500" sx="102000" sy="102000" algn="ctr" rotWithShape="0">
                    <a:prstClr val="black">
                      <a:alpha val="40000"/>
                    </a:prstClr>
                  </a:outerShdw>
                </a:effectLst>
                <a:latin typeface="KG What the Teacher Wants" panose="02000000000000000000" pitchFamily="2" charset="0"/>
              </a:rPr>
              <a:t>O</a:t>
            </a:r>
            <a:r>
              <a:rPr lang="en-US" sz="15000" b="1" dirty="0">
                <a:ln>
                  <a:solidFill>
                    <a:schemeClr val="bg1"/>
                  </a:solidFill>
                </a:ln>
                <a:solidFill>
                  <a:srgbClr val="CED967"/>
                </a:solidFill>
                <a:effectLst>
                  <a:outerShdw blurRad="63500" sx="102000" sy="102000" algn="ctr" rotWithShape="0">
                    <a:prstClr val="black">
                      <a:alpha val="40000"/>
                    </a:prstClr>
                  </a:outerShdw>
                </a:effectLst>
                <a:latin typeface="KG What the Teacher Wants" panose="02000000000000000000" pitchFamily="2" charset="0"/>
              </a:rPr>
              <a:t>N</a:t>
            </a:r>
            <a:r>
              <a:rPr lang="en-US" sz="15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S?</a:t>
            </a:r>
            <a:endParaRPr lang="en-US" sz="15000" b="1" dirty="0">
              <a:ln>
                <a:solidFill>
                  <a:schemeClr val="bg1"/>
                </a:solidFill>
              </a:ln>
              <a:effectLst>
                <a:outerShdw blurRad="63500" sx="102000" sy="102000" algn="ctr" rotWithShape="0">
                  <a:prstClr val="black">
                    <a:alpha val="40000"/>
                  </a:prstClr>
                </a:outerShdw>
              </a:effectLst>
              <a:latin typeface="KG What the Teacher Wants" panose="02000000000000000000" pitchFamily="2" charset="0"/>
            </a:endParaRPr>
          </a:p>
        </p:txBody>
      </p:sp>
      <p:pic>
        <p:nvPicPr>
          <p:cNvPr id="5" name="Picture 4">
            <a:extLst>
              <a:ext uri="{FF2B5EF4-FFF2-40B4-BE49-F238E27FC236}">
                <a16:creationId xmlns:a16="http://schemas.microsoft.com/office/drawing/2014/main" id="{1A98A0AE-089C-295C-8F61-47869C622560}"/>
              </a:ext>
            </a:extLst>
          </p:cNvPr>
          <p:cNvPicPr>
            <a:picLocks noChangeAspect="1"/>
          </p:cNvPicPr>
          <p:nvPr/>
        </p:nvPicPr>
        <p:blipFill rotWithShape="1">
          <a:blip r:embed="rId2">
            <a:extLst>
              <a:ext uri="{28A0092B-C50C-407E-A947-70E740481C1C}">
                <a14:useLocalDpi xmlns:a14="http://schemas.microsoft.com/office/drawing/2010/main" val="0"/>
              </a:ext>
            </a:extLst>
          </a:blip>
          <a:srcRect t="22223" b="68838"/>
          <a:stretch/>
        </p:blipFill>
        <p:spPr>
          <a:xfrm>
            <a:off x="17145" y="6208569"/>
            <a:ext cx="9144000" cy="613063"/>
          </a:xfrm>
          <a:prstGeom prst="rect">
            <a:avLst/>
          </a:prstGeom>
        </p:spPr>
      </p:pic>
      <p:sp>
        <p:nvSpPr>
          <p:cNvPr id="6" name="Rectangle 5">
            <a:extLst>
              <a:ext uri="{FF2B5EF4-FFF2-40B4-BE49-F238E27FC236}">
                <a16:creationId xmlns:a16="http://schemas.microsoft.com/office/drawing/2014/main" id="{C9312C89-0971-CC47-BE80-F5148266C4EA}"/>
              </a:ext>
            </a:extLst>
          </p:cNvPr>
          <p:cNvSpPr/>
          <p:nvPr/>
        </p:nvSpPr>
        <p:spPr>
          <a:xfrm>
            <a:off x="194310" y="584473"/>
            <a:ext cx="8949690" cy="445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400" dirty="0">
                <a:solidFill>
                  <a:schemeClr val="tx1"/>
                </a:solidFill>
                <a:latin typeface="KG What the Teacher Wants" panose="02000000000000000000" pitchFamily="2" charset="0"/>
              </a:rPr>
              <a:t>Don’t Forget</a:t>
            </a:r>
          </a:p>
          <a:p>
            <a:pPr marL="914400" lvl="1" indent="-457200">
              <a:buFont typeface="Arial" panose="020B0604020202020204" pitchFamily="34" charset="0"/>
              <a:buChar char="•"/>
            </a:pPr>
            <a:r>
              <a:rPr lang="en-US" sz="2400" dirty="0">
                <a:solidFill>
                  <a:schemeClr val="tx1"/>
                </a:solidFill>
                <a:latin typeface="KG What the Teacher Wants" panose="02000000000000000000" pitchFamily="2" charset="0"/>
              </a:rPr>
              <a:t>Popsicles at the Park- August 9</a:t>
            </a:r>
            <a:r>
              <a:rPr lang="en-US" sz="2400" baseline="30000" dirty="0">
                <a:solidFill>
                  <a:schemeClr val="tx1"/>
                </a:solidFill>
                <a:latin typeface="KG What the Teacher Wants" panose="02000000000000000000" pitchFamily="2" charset="0"/>
              </a:rPr>
              <a:t>th</a:t>
            </a:r>
            <a:r>
              <a:rPr lang="en-US" sz="2400" dirty="0">
                <a:solidFill>
                  <a:schemeClr val="tx1"/>
                </a:solidFill>
                <a:latin typeface="KG What the Teacher Wants" panose="02000000000000000000" pitchFamily="2" charset="0"/>
              </a:rPr>
              <a:t> from 9-10. Our class wears orange.</a:t>
            </a:r>
          </a:p>
          <a:p>
            <a:pPr marL="914400" lvl="1" indent="-457200">
              <a:buFont typeface="Arial" panose="020B0604020202020204" pitchFamily="34" charset="0"/>
              <a:buChar char="•"/>
            </a:pPr>
            <a:endParaRPr lang="en-US" sz="2400" dirty="0">
              <a:solidFill>
                <a:schemeClr val="tx1"/>
              </a:solidFill>
              <a:latin typeface="KG What the Teacher Wants" panose="02000000000000000000" pitchFamily="2" charset="0"/>
            </a:endParaRPr>
          </a:p>
          <a:p>
            <a:pPr marL="457200" indent="-457200">
              <a:buFont typeface="Arial" panose="020B0604020202020204" pitchFamily="34" charset="0"/>
              <a:buChar char="•"/>
            </a:pPr>
            <a:r>
              <a:rPr lang="en-US" sz="2400" dirty="0">
                <a:solidFill>
                  <a:schemeClr val="tx1"/>
                </a:solidFill>
                <a:latin typeface="KG What the Teacher Wants" panose="02000000000000000000" pitchFamily="2" charset="0"/>
              </a:rPr>
              <a:t>Before You Leave</a:t>
            </a:r>
          </a:p>
          <a:p>
            <a:pPr marL="914400" lvl="1" indent="-457200">
              <a:buFont typeface="Arial" panose="020B0604020202020204" pitchFamily="34" charset="0"/>
              <a:buChar char="•"/>
            </a:pPr>
            <a:r>
              <a:rPr lang="en-US" sz="2400" dirty="0">
                <a:solidFill>
                  <a:schemeClr val="tx1"/>
                </a:solidFill>
                <a:latin typeface="KG What the Teacher Wants" panose="02000000000000000000" pitchFamily="2" charset="0"/>
              </a:rPr>
              <a:t>Sign in with your name, email, and phone number</a:t>
            </a:r>
          </a:p>
          <a:p>
            <a:pPr marL="914400" lvl="1" indent="-457200">
              <a:buFont typeface="Arial" panose="020B0604020202020204" pitchFamily="34" charset="0"/>
              <a:buChar char="•"/>
            </a:pPr>
            <a:r>
              <a:rPr lang="en-US" sz="2400" dirty="0">
                <a:solidFill>
                  <a:schemeClr val="tx1"/>
                </a:solidFill>
                <a:latin typeface="KG What the Teacher Wants" panose="02000000000000000000" pitchFamily="2" charset="0"/>
              </a:rPr>
              <a:t>Fill out student papers and return</a:t>
            </a:r>
          </a:p>
          <a:p>
            <a:pPr marL="914400" lvl="1" indent="-457200">
              <a:buFont typeface="Arial" panose="020B0604020202020204" pitchFamily="34" charset="0"/>
              <a:buChar char="•"/>
            </a:pPr>
            <a:r>
              <a:rPr lang="en-US" sz="2400" dirty="0">
                <a:solidFill>
                  <a:schemeClr val="tx1"/>
                </a:solidFill>
                <a:latin typeface="KG What the Teacher Wants" panose="02000000000000000000" pitchFamily="2" charset="0"/>
              </a:rPr>
              <a:t>Sign up for a staggered day</a:t>
            </a:r>
          </a:p>
          <a:p>
            <a:pPr marL="914400" lvl="1" indent="-457200">
              <a:buFont typeface="Arial" panose="020B0604020202020204" pitchFamily="34" charset="0"/>
              <a:buChar char="•"/>
            </a:pPr>
            <a:r>
              <a:rPr lang="en-US" sz="2400" dirty="0">
                <a:solidFill>
                  <a:schemeClr val="tx1"/>
                </a:solidFill>
                <a:latin typeface="KG What the Teacher Wants" panose="02000000000000000000" pitchFamily="2" charset="0"/>
              </a:rPr>
              <a:t>Make sure the office has everything for registration</a:t>
            </a:r>
          </a:p>
          <a:p>
            <a:pPr marL="914400" lvl="1" indent="-457200">
              <a:buFont typeface="Arial" panose="020B0604020202020204" pitchFamily="34" charset="0"/>
              <a:buChar char="•"/>
            </a:pPr>
            <a:r>
              <a:rPr lang="en-US" sz="2400" dirty="0">
                <a:solidFill>
                  <a:schemeClr val="tx1"/>
                </a:solidFill>
                <a:latin typeface="KG What the Teacher Wants" panose="02000000000000000000" pitchFamily="2" charset="0"/>
              </a:rPr>
              <a:t>If you haven’t brought supplies bring everything on staggered day</a:t>
            </a:r>
          </a:p>
          <a:p>
            <a:r>
              <a:rPr lang="en-US" sz="2400" dirty="0">
                <a:solidFill>
                  <a:schemeClr val="tx1"/>
                </a:solidFill>
                <a:latin typeface="KG What the Teacher Wants" panose="02000000000000000000" pitchFamily="2" charset="0"/>
              </a:rPr>
              <a:t> </a:t>
            </a:r>
          </a:p>
        </p:txBody>
      </p:sp>
    </p:spTree>
    <p:extLst>
      <p:ext uri="{BB962C8B-B14F-4D97-AF65-F5344CB8AC3E}">
        <p14:creationId xmlns:p14="http://schemas.microsoft.com/office/powerpoint/2010/main" val="2853785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114300" y="2274570"/>
            <a:ext cx="8949690" cy="445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5" name="TextBox 4">
            <a:extLst>
              <a:ext uri="{FF2B5EF4-FFF2-40B4-BE49-F238E27FC236}">
                <a16:creationId xmlns:a16="http://schemas.microsoft.com/office/drawing/2014/main" id="{3C8AF9EC-38C6-A76B-0189-14F0692302A7}"/>
              </a:ext>
            </a:extLst>
          </p:cNvPr>
          <p:cNvSpPr txBox="1"/>
          <p:nvPr/>
        </p:nvSpPr>
        <p:spPr>
          <a:xfrm>
            <a:off x="2464229" y="2434943"/>
            <a:ext cx="4649492" cy="1200329"/>
          </a:xfrm>
          <a:prstGeom prst="rect">
            <a:avLst/>
          </a:prstGeom>
          <a:noFill/>
        </p:spPr>
        <p:txBody>
          <a:bodyPr wrap="square">
            <a:spAutoFit/>
          </a:bodyPr>
          <a:lstStyle/>
          <a:p>
            <a:pPr algn="ctr"/>
            <a:r>
              <a:rPr lang="en-US" sz="2400" dirty="0">
                <a:latin typeface="KG What the Teacher Wants" panose="02000000000000000000" pitchFamily="2" charset="0"/>
              </a:rPr>
              <a:t>Scan the QR code for Ms. </a:t>
            </a:r>
            <a:r>
              <a:rPr lang="en-US" sz="2400" dirty="0" err="1">
                <a:latin typeface="KG What the Teacher Wants" panose="02000000000000000000" pitchFamily="2" charset="0"/>
              </a:rPr>
              <a:t>Sirico’s</a:t>
            </a:r>
            <a:r>
              <a:rPr lang="en-US" sz="2400" dirty="0">
                <a:latin typeface="KG What the Teacher Wants" panose="02000000000000000000" pitchFamily="2" charset="0"/>
              </a:rPr>
              <a:t> Amazon Wishlist! </a:t>
            </a:r>
          </a:p>
          <a:p>
            <a:pPr algn="ctr"/>
            <a:r>
              <a:rPr lang="en-US" sz="2400" dirty="0">
                <a:latin typeface="KG What the Teacher Wants" panose="02000000000000000000" pitchFamily="2" charset="0"/>
              </a:rPr>
              <a:t>Thank you for your support! </a:t>
            </a:r>
          </a:p>
        </p:txBody>
      </p:sp>
      <p:sp>
        <p:nvSpPr>
          <p:cNvPr id="4" name="Rectangle 1">
            <a:extLst>
              <a:ext uri="{FF2B5EF4-FFF2-40B4-BE49-F238E27FC236}">
                <a16:creationId xmlns:a16="http://schemas.microsoft.com/office/drawing/2014/main" id="{6EA4A7AD-38AE-EEA4-A037-58DFEF912F8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32A7829D-A061-92EB-6573-47413F6450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1785" y="3848004"/>
            <a:ext cx="2860430" cy="2884266"/>
          </a:xfrm>
          <a:prstGeom prst="rect">
            <a:avLst/>
          </a:prstGeom>
        </p:spPr>
      </p:pic>
    </p:spTree>
    <p:extLst>
      <p:ext uri="{BB962C8B-B14F-4D97-AF65-F5344CB8AC3E}">
        <p14:creationId xmlns:p14="http://schemas.microsoft.com/office/powerpoint/2010/main" val="1031773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9A4F6-CC72-2078-9CED-24568DA10B7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C79AC92-0CC5-6C42-B32C-CA83DC3FEC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a:extLst>
              <a:ext uri="{FF2B5EF4-FFF2-40B4-BE49-F238E27FC236}">
                <a16:creationId xmlns:a16="http://schemas.microsoft.com/office/drawing/2014/main" id="{16DE2DA5-544C-61D7-3A20-EB8B368FB836}"/>
              </a:ext>
            </a:extLst>
          </p:cNvPr>
          <p:cNvSpPr/>
          <p:nvPr/>
        </p:nvSpPr>
        <p:spPr>
          <a:xfrm>
            <a:off x="2142124" y="1761950"/>
            <a:ext cx="5870367" cy="738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KG What the Teacher Wants" panose="02000000000000000000" pitchFamily="2" charset="0"/>
              </a:rPr>
              <a:t>Ms. LaVette Alexander</a:t>
            </a:r>
          </a:p>
        </p:txBody>
      </p:sp>
      <p:sp>
        <p:nvSpPr>
          <p:cNvPr id="4" name="Rectangle 3">
            <a:extLst>
              <a:ext uri="{FF2B5EF4-FFF2-40B4-BE49-F238E27FC236}">
                <a16:creationId xmlns:a16="http://schemas.microsoft.com/office/drawing/2014/main" id="{D9E84485-A456-F689-510D-76227C1E0CCB}"/>
              </a:ext>
            </a:extLst>
          </p:cNvPr>
          <p:cNvSpPr/>
          <p:nvPr/>
        </p:nvSpPr>
        <p:spPr>
          <a:xfrm>
            <a:off x="861123" y="2649107"/>
            <a:ext cx="4561567" cy="3641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KG What the Teacher Wants" panose="02000000000000000000" pitchFamily="2" charset="0"/>
              </a:rPr>
              <a:t>  </a:t>
            </a:r>
            <a:br>
              <a:rPr lang="en-US" sz="1600" dirty="0">
                <a:solidFill>
                  <a:schemeClr val="tx1"/>
                </a:solidFill>
                <a:latin typeface="KG What the Teacher Wants" panose="02000000000000000000" pitchFamily="2" charset="0"/>
              </a:rPr>
            </a:br>
            <a:r>
              <a:rPr lang="en-US" sz="1600" dirty="0">
                <a:solidFill>
                  <a:schemeClr val="tx1"/>
                </a:solidFill>
                <a:latin typeface="KG What the Teacher Wants" panose="02000000000000000000" pitchFamily="2" charset="0"/>
              </a:rPr>
              <a:t> I am Ms. LaVette Alexander. I am the SEA (Specialized Educational Assistant) in Ms. Sirico’s Class. A little about me: </a:t>
            </a:r>
            <a:br>
              <a:rPr lang="en-US" sz="1600" dirty="0">
                <a:solidFill>
                  <a:schemeClr val="tx1"/>
                </a:solidFill>
                <a:latin typeface="KG What the Teacher Wants" panose="02000000000000000000" pitchFamily="2" charset="0"/>
              </a:rPr>
            </a:br>
            <a:r>
              <a:rPr lang="en-US" sz="1600" dirty="0">
                <a:solidFill>
                  <a:schemeClr val="tx1"/>
                </a:solidFill>
                <a:latin typeface="KG What the Teacher Wants" panose="02000000000000000000" pitchFamily="2" charset="0"/>
              </a:rPr>
              <a:t>I am from Byhalia, MS, but currently live in Memphis. I am a mother of 2 girls (4 and 10). I attended Olive Branch High School and graduated in 2007. I then attended Blue Mountain College where I obtained my Bachelors Degree in Business Administrations. I am currently attending Strayer University to obtain my Masters in Business Administration. I have been in education for 9 years, but  with Richland Elementary 4 years. In my spare time I love to go to the beach, fish, and spend time with my daughters. I am so excited to be in the classroom with your babies this school year! </a:t>
            </a:r>
          </a:p>
        </p:txBody>
      </p:sp>
      <p:pic>
        <p:nvPicPr>
          <p:cNvPr id="5" name="Picture 4" descr="A group of people on the beach&#10;&#10;AI-generated content may be incorrect.">
            <a:extLst>
              <a:ext uri="{FF2B5EF4-FFF2-40B4-BE49-F238E27FC236}">
                <a16:creationId xmlns:a16="http://schemas.microsoft.com/office/drawing/2014/main" id="{7F0CB908-4070-BBCB-5F43-C49036B1D24C}"/>
              </a:ext>
            </a:extLst>
          </p:cNvPr>
          <p:cNvPicPr>
            <a:picLocks noChangeAspect="1"/>
          </p:cNvPicPr>
          <p:nvPr/>
        </p:nvPicPr>
        <p:blipFill>
          <a:blip r:embed="rId3">
            <a:extLst>
              <a:ext uri="{28A0092B-C50C-407E-A947-70E740481C1C}">
                <a14:useLocalDpi xmlns:a14="http://schemas.microsoft.com/office/drawing/2010/main" val="0"/>
              </a:ext>
            </a:extLst>
          </a:blip>
          <a:srcRect l="1171" r="13503"/>
          <a:stretch>
            <a:fillRect/>
          </a:stretch>
        </p:blipFill>
        <p:spPr>
          <a:xfrm>
            <a:off x="6002094" y="2582880"/>
            <a:ext cx="2524531" cy="3953656"/>
          </a:xfrm>
          <a:prstGeom prst="rect">
            <a:avLst/>
          </a:prstGeom>
        </p:spPr>
      </p:pic>
    </p:spTree>
    <p:extLst>
      <p:ext uri="{BB962C8B-B14F-4D97-AF65-F5344CB8AC3E}">
        <p14:creationId xmlns:p14="http://schemas.microsoft.com/office/powerpoint/2010/main" val="972857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199111" y="1720868"/>
            <a:ext cx="5221060" cy="31784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600" dirty="0">
                <a:solidFill>
                  <a:schemeClr val="tx1"/>
                </a:solidFill>
                <a:latin typeface="KG What the Teacher Wants" panose="02000000000000000000" pitchFamily="2" charset="0"/>
              </a:rPr>
              <a:t>We will communicate through Class Dojo. This is where I will be posting any updates and announcements.</a:t>
            </a:r>
          </a:p>
        </p:txBody>
      </p:sp>
      <p:sp>
        <p:nvSpPr>
          <p:cNvPr id="4" name="Rectangle 3"/>
          <p:cNvSpPr/>
          <p:nvPr/>
        </p:nvSpPr>
        <p:spPr>
          <a:xfrm>
            <a:off x="-1555347" y="156807"/>
            <a:ext cx="9143999" cy="148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C</a:t>
            </a:r>
            <a:r>
              <a:rPr lang="en-US" sz="13000" b="1" dirty="0">
                <a:ln>
                  <a:solidFill>
                    <a:schemeClr val="bg1"/>
                  </a:solidFill>
                </a:ln>
                <a:solidFill>
                  <a:srgbClr val="EF415C"/>
                </a:solidFill>
                <a:effectLst>
                  <a:outerShdw blurRad="63500" sx="102000" sy="102000" algn="ctr" rotWithShape="0">
                    <a:prstClr val="black">
                      <a:alpha val="40000"/>
                    </a:prstClr>
                  </a:outerShdw>
                </a:effectLst>
                <a:latin typeface="KG What the Teacher Wants" panose="02000000000000000000" pitchFamily="2" charset="0"/>
              </a:rPr>
              <a:t>O</a:t>
            </a:r>
            <a:r>
              <a:rPr lang="en-US" sz="13000" b="1" dirty="0">
                <a:ln>
                  <a:solidFill>
                    <a:schemeClr val="bg1"/>
                  </a:solidFill>
                </a:ln>
                <a:solidFill>
                  <a:srgbClr val="BDE1D6"/>
                </a:solidFill>
                <a:effectLst>
                  <a:outerShdw blurRad="63500" sx="102000" sy="102000" algn="ctr" rotWithShape="0">
                    <a:prstClr val="black">
                      <a:alpha val="40000"/>
                    </a:prstClr>
                  </a:outerShdw>
                </a:effectLst>
                <a:latin typeface="KG What the Teacher Wants" panose="02000000000000000000" pitchFamily="2" charset="0"/>
              </a:rPr>
              <a:t>N</a:t>
            </a:r>
            <a:r>
              <a:rPr lang="en-US" sz="13000" b="1" dirty="0">
                <a:ln>
                  <a:solidFill>
                    <a:schemeClr val="bg1"/>
                  </a:solidFill>
                </a:ln>
                <a:solidFill>
                  <a:srgbClr val="CED967"/>
                </a:solidFill>
                <a:effectLst>
                  <a:outerShdw blurRad="63500" sx="102000" sy="102000" algn="ctr" rotWithShape="0">
                    <a:prstClr val="black">
                      <a:alpha val="40000"/>
                    </a:prstClr>
                  </a:outerShdw>
                </a:effectLst>
                <a:latin typeface="KG What the Teacher Wants" panose="02000000000000000000" pitchFamily="2" charset="0"/>
              </a:rPr>
              <a:t>T</a:t>
            </a:r>
            <a:r>
              <a:rPr lang="en-US" sz="13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A</a:t>
            </a:r>
            <a:r>
              <a:rPr lang="en-US" sz="13000" b="1" dirty="0">
                <a:ln>
                  <a:solidFill>
                    <a:schemeClr val="bg1"/>
                  </a:solidFill>
                </a:ln>
                <a:solidFill>
                  <a:srgbClr val="EF415C"/>
                </a:solidFill>
                <a:effectLst>
                  <a:outerShdw blurRad="63500" sx="102000" sy="102000" algn="ctr" rotWithShape="0">
                    <a:prstClr val="black">
                      <a:alpha val="40000"/>
                    </a:prstClr>
                  </a:outerShdw>
                </a:effectLst>
                <a:latin typeface="KG What the Teacher Wants" panose="02000000000000000000" pitchFamily="2" charset="0"/>
              </a:rPr>
              <a:t>C</a:t>
            </a:r>
            <a:r>
              <a:rPr lang="en-US" sz="13000" b="1" dirty="0">
                <a:ln>
                  <a:solidFill>
                    <a:schemeClr val="bg1"/>
                  </a:solidFill>
                </a:ln>
                <a:solidFill>
                  <a:srgbClr val="BDE1D6"/>
                </a:solidFill>
                <a:effectLst>
                  <a:outerShdw blurRad="63500" sx="102000" sy="102000" algn="ctr" rotWithShape="0">
                    <a:prstClr val="black">
                      <a:alpha val="40000"/>
                    </a:prstClr>
                  </a:outerShdw>
                </a:effectLst>
                <a:latin typeface="KG What the Teacher Wants" panose="02000000000000000000" pitchFamily="2" charset="0"/>
              </a:rPr>
              <a:t>T</a:t>
            </a:r>
            <a:endParaRPr lang="en-US" sz="13000" b="1" dirty="0">
              <a:ln>
                <a:solidFill>
                  <a:schemeClr val="bg1"/>
                </a:solidFill>
              </a:ln>
              <a:effectLst>
                <a:outerShdw blurRad="63500" sx="102000" sy="102000" algn="ctr" rotWithShape="0">
                  <a:prstClr val="black">
                    <a:alpha val="40000"/>
                  </a:prstClr>
                </a:outerShdw>
              </a:effectLst>
              <a:latin typeface="KG What the Teacher Wants" panose="02000000000000000000" pitchFamily="2" charset="0"/>
            </a:endParaRPr>
          </a:p>
        </p:txBody>
      </p:sp>
      <p:sp>
        <p:nvSpPr>
          <p:cNvPr id="5" name="TextBox 4">
            <a:extLst>
              <a:ext uri="{FF2B5EF4-FFF2-40B4-BE49-F238E27FC236}">
                <a16:creationId xmlns:a16="http://schemas.microsoft.com/office/drawing/2014/main" id="{237F6F72-49BB-AD56-3FFF-0E2F25959F99}"/>
              </a:ext>
            </a:extLst>
          </p:cNvPr>
          <p:cNvSpPr txBox="1"/>
          <p:nvPr/>
        </p:nvSpPr>
        <p:spPr>
          <a:xfrm>
            <a:off x="5293913" y="635199"/>
            <a:ext cx="2545770" cy="1323439"/>
          </a:xfrm>
          <a:prstGeom prst="rect">
            <a:avLst/>
          </a:prstGeom>
          <a:noFill/>
        </p:spPr>
        <p:txBody>
          <a:bodyPr wrap="square" rtlCol="0">
            <a:spAutoFit/>
          </a:bodyPr>
          <a:lstStyle/>
          <a:p>
            <a:pPr algn="ctr"/>
            <a:r>
              <a:rPr lang="en-US" sz="8000" b="1" dirty="0">
                <a:latin typeface="Janda Stylish Script" panose="02000505000000020002" pitchFamily="2" charset="0"/>
              </a:rPr>
              <a:t>Info</a:t>
            </a:r>
          </a:p>
        </p:txBody>
      </p:sp>
      <p:pic>
        <p:nvPicPr>
          <p:cNvPr id="6" name="Picture 5">
            <a:extLst>
              <a:ext uri="{FF2B5EF4-FFF2-40B4-BE49-F238E27FC236}">
                <a16:creationId xmlns:a16="http://schemas.microsoft.com/office/drawing/2014/main" id="{FEDDF9E0-555D-7D0D-3FA7-BFF8575F8BA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7414897" y="156807"/>
            <a:ext cx="1578020" cy="1154585"/>
          </a:xfrm>
          <a:prstGeom prst="rect">
            <a:avLst/>
          </a:prstGeom>
        </p:spPr>
      </p:pic>
    </p:spTree>
    <p:extLst>
      <p:ext uri="{BB962C8B-B14F-4D97-AF65-F5344CB8AC3E}">
        <p14:creationId xmlns:p14="http://schemas.microsoft.com/office/powerpoint/2010/main" val="1546454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159792" y="3027130"/>
            <a:ext cx="8219982" cy="31784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400" dirty="0">
                <a:solidFill>
                  <a:schemeClr val="tx1"/>
                </a:solidFill>
                <a:latin typeface="KG What the Teacher Wants" panose="02000000000000000000" pitchFamily="2" charset="0"/>
              </a:rPr>
              <a:t>My cellphone number is (609) 290-2684.</a:t>
            </a:r>
          </a:p>
          <a:p>
            <a:pPr marL="457200" indent="-457200">
              <a:buFont typeface="Arial" panose="020B0604020202020204" pitchFamily="34" charset="0"/>
              <a:buChar char="•"/>
            </a:pPr>
            <a:r>
              <a:rPr lang="en-US" sz="2400" dirty="0">
                <a:solidFill>
                  <a:schemeClr val="tx1"/>
                </a:solidFill>
                <a:latin typeface="KG What the Teacher Wants" panose="02000000000000000000" pitchFamily="2" charset="0"/>
              </a:rPr>
              <a:t>Please only use my cell if you have an emergency, last minute change in transportation, etc. Call the office if I do not respond. </a:t>
            </a:r>
          </a:p>
          <a:p>
            <a:pPr marL="457200" indent="-457200">
              <a:buFont typeface="Arial" panose="020B0604020202020204" pitchFamily="34" charset="0"/>
              <a:buChar char="•"/>
            </a:pPr>
            <a:r>
              <a:rPr lang="en-US" sz="2400" dirty="0">
                <a:solidFill>
                  <a:schemeClr val="tx1"/>
                </a:solidFill>
                <a:latin typeface="KG What the Teacher Wants" panose="02000000000000000000" pitchFamily="2" charset="0"/>
              </a:rPr>
              <a:t>Right Now: Please text me your child’s first and last name. This way I can save your numbers and search messages in case I need to reach you.</a:t>
            </a:r>
          </a:p>
          <a:p>
            <a:pPr marL="457200" indent="-457200">
              <a:buFont typeface="Arial" panose="020B0604020202020204" pitchFamily="34" charset="0"/>
              <a:buChar char="•"/>
            </a:pPr>
            <a:endParaRPr lang="en-US" sz="2400" dirty="0">
              <a:solidFill>
                <a:schemeClr val="tx1"/>
              </a:solidFill>
              <a:latin typeface="KG What the Teacher Wants" panose="02000000000000000000" pitchFamily="2" charset="0"/>
            </a:endParaRPr>
          </a:p>
          <a:p>
            <a:pPr marL="457200" indent="-457200">
              <a:buFont typeface="Arial" panose="020B0604020202020204" pitchFamily="34" charset="0"/>
              <a:buChar char="•"/>
            </a:pPr>
            <a:r>
              <a:rPr lang="en-US" sz="2400" dirty="0">
                <a:solidFill>
                  <a:schemeClr val="tx1"/>
                </a:solidFill>
                <a:latin typeface="KG What the Teacher Wants" panose="02000000000000000000" pitchFamily="2" charset="0"/>
              </a:rPr>
              <a:t>Email: siricojc@scsk12.org</a:t>
            </a:r>
          </a:p>
          <a:p>
            <a:pPr marL="457200" indent="-457200">
              <a:buFont typeface="Arial" panose="020B0604020202020204" pitchFamily="34" charset="0"/>
              <a:buChar char="•"/>
            </a:pPr>
            <a:endParaRPr lang="en-US" sz="2400" dirty="0">
              <a:solidFill>
                <a:schemeClr val="tx1"/>
              </a:solidFill>
              <a:latin typeface="KG What the Teacher Wants" panose="02000000000000000000" pitchFamily="2" charset="0"/>
            </a:endParaRPr>
          </a:p>
          <a:p>
            <a:pPr marL="457200" indent="-457200">
              <a:buFont typeface="Arial" panose="020B0604020202020204" pitchFamily="34" charset="0"/>
              <a:buChar char="•"/>
            </a:pPr>
            <a:r>
              <a:rPr lang="en-US" sz="2400" dirty="0">
                <a:solidFill>
                  <a:schemeClr val="tx1"/>
                </a:solidFill>
                <a:latin typeface="KG What the Teacher Wants" panose="02000000000000000000" pitchFamily="2" charset="0"/>
              </a:rPr>
              <a:t>School Office: 901-416-2148 </a:t>
            </a:r>
          </a:p>
        </p:txBody>
      </p:sp>
      <p:sp>
        <p:nvSpPr>
          <p:cNvPr id="4" name="Rectangle 3"/>
          <p:cNvSpPr/>
          <p:nvPr/>
        </p:nvSpPr>
        <p:spPr>
          <a:xfrm>
            <a:off x="-1555347" y="156807"/>
            <a:ext cx="9143999" cy="148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C</a:t>
            </a:r>
            <a:r>
              <a:rPr lang="en-US" sz="13000" b="1" dirty="0">
                <a:ln>
                  <a:solidFill>
                    <a:schemeClr val="bg1"/>
                  </a:solidFill>
                </a:ln>
                <a:solidFill>
                  <a:srgbClr val="EF415C"/>
                </a:solidFill>
                <a:effectLst>
                  <a:outerShdw blurRad="63500" sx="102000" sy="102000" algn="ctr" rotWithShape="0">
                    <a:prstClr val="black">
                      <a:alpha val="40000"/>
                    </a:prstClr>
                  </a:outerShdw>
                </a:effectLst>
                <a:latin typeface="KG What the Teacher Wants" panose="02000000000000000000" pitchFamily="2" charset="0"/>
              </a:rPr>
              <a:t>O</a:t>
            </a:r>
            <a:r>
              <a:rPr lang="en-US" sz="13000" b="1" dirty="0">
                <a:ln>
                  <a:solidFill>
                    <a:schemeClr val="bg1"/>
                  </a:solidFill>
                </a:ln>
                <a:solidFill>
                  <a:srgbClr val="BDE1D6"/>
                </a:solidFill>
                <a:effectLst>
                  <a:outerShdw blurRad="63500" sx="102000" sy="102000" algn="ctr" rotWithShape="0">
                    <a:prstClr val="black">
                      <a:alpha val="40000"/>
                    </a:prstClr>
                  </a:outerShdw>
                </a:effectLst>
                <a:latin typeface="KG What the Teacher Wants" panose="02000000000000000000" pitchFamily="2" charset="0"/>
              </a:rPr>
              <a:t>N</a:t>
            </a:r>
            <a:r>
              <a:rPr lang="en-US" sz="13000" b="1" dirty="0">
                <a:ln>
                  <a:solidFill>
                    <a:schemeClr val="bg1"/>
                  </a:solidFill>
                </a:ln>
                <a:solidFill>
                  <a:srgbClr val="CED967"/>
                </a:solidFill>
                <a:effectLst>
                  <a:outerShdw blurRad="63500" sx="102000" sy="102000" algn="ctr" rotWithShape="0">
                    <a:prstClr val="black">
                      <a:alpha val="40000"/>
                    </a:prstClr>
                  </a:outerShdw>
                </a:effectLst>
                <a:latin typeface="KG What the Teacher Wants" panose="02000000000000000000" pitchFamily="2" charset="0"/>
              </a:rPr>
              <a:t>T</a:t>
            </a:r>
            <a:r>
              <a:rPr lang="en-US" sz="13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A</a:t>
            </a:r>
            <a:r>
              <a:rPr lang="en-US" sz="13000" b="1" dirty="0">
                <a:ln>
                  <a:solidFill>
                    <a:schemeClr val="bg1"/>
                  </a:solidFill>
                </a:ln>
                <a:solidFill>
                  <a:srgbClr val="EF415C"/>
                </a:solidFill>
                <a:effectLst>
                  <a:outerShdw blurRad="63500" sx="102000" sy="102000" algn="ctr" rotWithShape="0">
                    <a:prstClr val="black">
                      <a:alpha val="40000"/>
                    </a:prstClr>
                  </a:outerShdw>
                </a:effectLst>
                <a:latin typeface="KG What the Teacher Wants" panose="02000000000000000000" pitchFamily="2" charset="0"/>
              </a:rPr>
              <a:t>C</a:t>
            </a:r>
            <a:r>
              <a:rPr lang="en-US" sz="13000" b="1" dirty="0">
                <a:ln>
                  <a:solidFill>
                    <a:schemeClr val="bg1"/>
                  </a:solidFill>
                </a:ln>
                <a:solidFill>
                  <a:srgbClr val="BDE1D6"/>
                </a:solidFill>
                <a:effectLst>
                  <a:outerShdw blurRad="63500" sx="102000" sy="102000" algn="ctr" rotWithShape="0">
                    <a:prstClr val="black">
                      <a:alpha val="40000"/>
                    </a:prstClr>
                  </a:outerShdw>
                </a:effectLst>
                <a:latin typeface="KG What the Teacher Wants" panose="02000000000000000000" pitchFamily="2" charset="0"/>
              </a:rPr>
              <a:t>T</a:t>
            </a:r>
            <a:endParaRPr lang="en-US" sz="13000" b="1" dirty="0">
              <a:ln>
                <a:solidFill>
                  <a:schemeClr val="bg1"/>
                </a:solidFill>
              </a:ln>
              <a:effectLst>
                <a:outerShdw blurRad="63500" sx="102000" sy="102000" algn="ctr" rotWithShape="0">
                  <a:prstClr val="black">
                    <a:alpha val="40000"/>
                  </a:prstClr>
                </a:outerShdw>
              </a:effectLst>
              <a:latin typeface="KG What the Teacher Wants" panose="02000000000000000000" pitchFamily="2" charset="0"/>
            </a:endParaRPr>
          </a:p>
        </p:txBody>
      </p:sp>
      <p:sp>
        <p:nvSpPr>
          <p:cNvPr id="5" name="TextBox 4">
            <a:extLst>
              <a:ext uri="{FF2B5EF4-FFF2-40B4-BE49-F238E27FC236}">
                <a16:creationId xmlns:a16="http://schemas.microsoft.com/office/drawing/2014/main" id="{237F6F72-49BB-AD56-3FFF-0E2F25959F99}"/>
              </a:ext>
            </a:extLst>
          </p:cNvPr>
          <p:cNvSpPr txBox="1"/>
          <p:nvPr/>
        </p:nvSpPr>
        <p:spPr>
          <a:xfrm>
            <a:off x="5293913" y="635199"/>
            <a:ext cx="2545770" cy="1323439"/>
          </a:xfrm>
          <a:prstGeom prst="rect">
            <a:avLst/>
          </a:prstGeom>
          <a:noFill/>
        </p:spPr>
        <p:txBody>
          <a:bodyPr wrap="square" rtlCol="0">
            <a:spAutoFit/>
          </a:bodyPr>
          <a:lstStyle/>
          <a:p>
            <a:pPr algn="ctr"/>
            <a:r>
              <a:rPr lang="en-US" sz="8000" b="1" dirty="0">
                <a:latin typeface="Janda Stylish Script" panose="02000505000000020002" pitchFamily="2" charset="0"/>
              </a:rPr>
              <a:t>Info</a:t>
            </a:r>
          </a:p>
        </p:txBody>
      </p:sp>
      <p:pic>
        <p:nvPicPr>
          <p:cNvPr id="6" name="Picture 5">
            <a:extLst>
              <a:ext uri="{FF2B5EF4-FFF2-40B4-BE49-F238E27FC236}">
                <a16:creationId xmlns:a16="http://schemas.microsoft.com/office/drawing/2014/main" id="{FEDDF9E0-555D-7D0D-3FA7-BFF8575F8BA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7414897" y="156807"/>
            <a:ext cx="1578020" cy="1154585"/>
          </a:xfrm>
          <a:prstGeom prst="rect">
            <a:avLst/>
          </a:prstGeom>
        </p:spPr>
      </p:pic>
    </p:spTree>
    <p:extLst>
      <p:ext uri="{BB962C8B-B14F-4D97-AF65-F5344CB8AC3E}">
        <p14:creationId xmlns:p14="http://schemas.microsoft.com/office/powerpoint/2010/main" val="668612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 y="-187036"/>
            <a:ext cx="9144000" cy="6858000"/>
          </a:xfrm>
          <a:prstGeom prst="rect">
            <a:avLst/>
          </a:prstGeom>
        </p:spPr>
      </p:pic>
      <p:sp>
        <p:nvSpPr>
          <p:cNvPr id="3" name="Rectangle 2"/>
          <p:cNvSpPr/>
          <p:nvPr/>
        </p:nvSpPr>
        <p:spPr>
          <a:xfrm>
            <a:off x="97155" y="1756064"/>
            <a:ext cx="8949690" cy="445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KG What the Teacher Wants" panose="02000000000000000000" pitchFamily="2" charset="0"/>
            </a:endParaRPr>
          </a:p>
          <a:p>
            <a:pPr marL="457200" indent="-457200">
              <a:buFont typeface="Arial" panose="020B0604020202020204" pitchFamily="34" charset="0"/>
              <a:buChar char="•"/>
            </a:pPr>
            <a:r>
              <a:rPr lang="en-US" sz="3200" dirty="0">
                <a:solidFill>
                  <a:schemeClr val="tx1"/>
                </a:solidFill>
                <a:latin typeface="KG What the Teacher Wants" panose="02000000000000000000" pitchFamily="2" charset="0"/>
              </a:rPr>
              <a:t>Homeroom App</a:t>
            </a:r>
          </a:p>
          <a:p>
            <a:pPr marL="914400" lvl="1" indent="-457200">
              <a:buFont typeface="Arial" panose="020B0604020202020204" pitchFamily="34" charset="0"/>
              <a:buChar char="•"/>
            </a:pPr>
            <a:r>
              <a:rPr lang="en-US" sz="3200" dirty="0">
                <a:solidFill>
                  <a:schemeClr val="tx1"/>
                </a:solidFill>
                <a:latin typeface="KG What the Teacher Wants" panose="02000000000000000000" pitchFamily="2" charset="0"/>
              </a:rPr>
              <a:t>This is how I will share pictures from our class and special events with you. </a:t>
            </a:r>
          </a:p>
          <a:p>
            <a:pPr marL="914400" lvl="1" indent="-457200">
              <a:buFont typeface="Arial" panose="020B0604020202020204" pitchFamily="34" charset="0"/>
              <a:buChar char="•"/>
            </a:pPr>
            <a:r>
              <a:rPr lang="en-US" sz="3200" dirty="0">
                <a:solidFill>
                  <a:schemeClr val="tx1"/>
                </a:solidFill>
                <a:latin typeface="KG What the Teacher Wants" panose="02000000000000000000" pitchFamily="2" charset="0"/>
              </a:rPr>
              <a:t>I will share the link in Class Dojo, or you can go to this website and join now! </a:t>
            </a:r>
          </a:p>
          <a:p>
            <a:pPr lvl="1"/>
            <a:endParaRPr lang="en-US" sz="3200" dirty="0">
              <a:solidFill>
                <a:schemeClr val="tx1"/>
              </a:solidFill>
              <a:latin typeface="KG What the Teacher Wants" panose="02000000000000000000" pitchFamily="2" charset="0"/>
            </a:endParaRPr>
          </a:p>
          <a:p>
            <a:pPr algn="ctr"/>
            <a:r>
              <a:rPr lang="en-US" sz="3200" dirty="0">
                <a:solidFill>
                  <a:schemeClr val="tx1"/>
                </a:solidFill>
                <a:latin typeface="KG What the Teacher Wants" panose="02000000000000000000" pitchFamily="2" charset="0"/>
                <a:hlinkClick r:id="rId3"/>
              </a:rPr>
              <a:t>https://gethomeroom.com/i/NXQMQKBN</a:t>
            </a:r>
            <a:endParaRPr lang="en-US" sz="3200" dirty="0">
              <a:solidFill>
                <a:schemeClr val="tx1"/>
              </a:solidFill>
              <a:latin typeface="KG What the Teacher Wants" panose="02000000000000000000" pitchFamily="2" charset="0"/>
            </a:endParaRPr>
          </a:p>
          <a:p>
            <a:pPr algn="ctr"/>
            <a:endParaRPr lang="en-US" sz="3200" dirty="0">
              <a:solidFill>
                <a:schemeClr val="tx1"/>
              </a:solidFill>
              <a:latin typeface="KG What the Teacher Wants" panose="02000000000000000000" pitchFamily="2" charset="0"/>
            </a:endParaRPr>
          </a:p>
        </p:txBody>
      </p:sp>
      <p:sp>
        <p:nvSpPr>
          <p:cNvPr id="4" name="Rectangle 3"/>
          <p:cNvSpPr/>
          <p:nvPr/>
        </p:nvSpPr>
        <p:spPr>
          <a:xfrm>
            <a:off x="1" y="-187036"/>
            <a:ext cx="9143999" cy="148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C</a:t>
            </a:r>
            <a:r>
              <a:rPr lang="en-US" sz="11000" b="1" dirty="0">
                <a:ln>
                  <a:solidFill>
                    <a:schemeClr val="bg1"/>
                  </a:solidFill>
                </a:ln>
                <a:solidFill>
                  <a:srgbClr val="EF415C"/>
                </a:solidFill>
                <a:effectLst>
                  <a:outerShdw blurRad="63500" sx="102000" sy="102000" algn="ctr" rotWithShape="0">
                    <a:prstClr val="black">
                      <a:alpha val="40000"/>
                    </a:prstClr>
                  </a:outerShdw>
                </a:effectLst>
                <a:latin typeface="KG What the Teacher Wants" panose="02000000000000000000" pitchFamily="2" charset="0"/>
              </a:rPr>
              <a:t>O</a:t>
            </a:r>
            <a:r>
              <a:rPr lang="en-US" sz="11000" b="1" dirty="0">
                <a:ln>
                  <a:solidFill>
                    <a:schemeClr val="bg1"/>
                  </a:solidFill>
                </a:ln>
                <a:solidFill>
                  <a:srgbClr val="BDE1D6"/>
                </a:solidFill>
                <a:effectLst>
                  <a:outerShdw blurRad="63500" sx="102000" sy="102000" algn="ctr" rotWithShape="0">
                    <a:prstClr val="black">
                      <a:alpha val="40000"/>
                    </a:prstClr>
                  </a:outerShdw>
                </a:effectLst>
                <a:latin typeface="KG What the Teacher Wants" panose="02000000000000000000" pitchFamily="2" charset="0"/>
              </a:rPr>
              <a:t>M</a:t>
            </a:r>
            <a:r>
              <a:rPr lang="en-US" sz="11000" b="1" dirty="0">
                <a:ln>
                  <a:solidFill>
                    <a:schemeClr val="bg1"/>
                  </a:solidFill>
                </a:ln>
                <a:solidFill>
                  <a:srgbClr val="CED967"/>
                </a:solidFill>
                <a:effectLst>
                  <a:outerShdw blurRad="63500" sx="102000" sy="102000" algn="ctr" rotWithShape="0">
                    <a:prstClr val="black">
                      <a:alpha val="40000"/>
                    </a:prstClr>
                  </a:outerShdw>
                </a:effectLst>
                <a:latin typeface="KG What the Teacher Wants" panose="02000000000000000000" pitchFamily="2" charset="0"/>
              </a:rPr>
              <a:t>M</a:t>
            </a:r>
            <a:r>
              <a:rPr lang="en-US" sz="11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U</a:t>
            </a:r>
            <a:r>
              <a:rPr lang="en-US" sz="11000" b="1" dirty="0">
                <a:ln>
                  <a:solidFill>
                    <a:schemeClr val="bg1"/>
                  </a:solidFill>
                </a:ln>
                <a:solidFill>
                  <a:srgbClr val="EF415C"/>
                </a:solidFill>
                <a:effectLst>
                  <a:outerShdw blurRad="63500" sx="102000" sy="102000" algn="ctr" rotWithShape="0">
                    <a:prstClr val="black">
                      <a:alpha val="40000"/>
                    </a:prstClr>
                  </a:outerShdw>
                </a:effectLst>
                <a:latin typeface="KG What the Teacher Wants" panose="02000000000000000000" pitchFamily="2" charset="0"/>
              </a:rPr>
              <a:t>N</a:t>
            </a:r>
            <a:r>
              <a:rPr lang="en-US" sz="11000" b="1" dirty="0">
                <a:ln>
                  <a:solidFill>
                    <a:schemeClr val="bg1"/>
                  </a:solidFill>
                </a:ln>
                <a:solidFill>
                  <a:srgbClr val="BDE1D6"/>
                </a:solidFill>
                <a:effectLst>
                  <a:outerShdw blurRad="63500" sx="102000" sy="102000" algn="ctr" rotWithShape="0">
                    <a:prstClr val="black">
                      <a:alpha val="40000"/>
                    </a:prstClr>
                  </a:outerShdw>
                </a:effectLst>
                <a:latin typeface="KG What the Teacher Wants" panose="02000000000000000000" pitchFamily="2" charset="0"/>
              </a:rPr>
              <a:t>I</a:t>
            </a:r>
            <a:r>
              <a:rPr lang="en-US" sz="11000" b="1" dirty="0">
                <a:ln>
                  <a:solidFill>
                    <a:schemeClr val="bg1"/>
                  </a:solidFill>
                </a:ln>
                <a:solidFill>
                  <a:srgbClr val="CED967"/>
                </a:solidFill>
                <a:effectLst>
                  <a:outerShdw blurRad="63500" sx="102000" sy="102000" algn="ctr" rotWithShape="0">
                    <a:prstClr val="black">
                      <a:alpha val="40000"/>
                    </a:prstClr>
                  </a:outerShdw>
                </a:effectLst>
                <a:latin typeface="KG What the Teacher Wants" panose="02000000000000000000" pitchFamily="2" charset="0"/>
              </a:rPr>
              <a:t>C</a:t>
            </a:r>
            <a:r>
              <a:rPr lang="en-US" sz="11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A</a:t>
            </a:r>
            <a:r>
              <a:rPr lang="en-US" sz="11000" b="1" dirty="0">
                <a:ln>
                  <a:solidFill>
                    <a:schemeClr val="bg1"/>
                  </a:solidFill>
                </a:ln>
                <a:solidFill>
                  <a:srgbClr val="EF415C"/>
                </a:solidFill>
                <a:effectLst>
                  <a:outerShdw blurRad="63500" sx="102000" sy="102000" algn="ctr" rotWithShape="0">
                    <a:prstClr val="black">
                      <a:alpha val="40000"/>
                    </a:prstClr>
                  </a:outerShdw>
                </a:effectLst>
                <a:latin typeface="KG What the Teacher Wants" panose="02000000000000000000" pitchFamily="2" charset="0"/>
              </a:rPr>
              <a:t>T</a:t>
            </a:r>
            <a:r>
              <a:rPr lang="en-US" sz="11000" b="1" dirty="0">
                <a:ln>
                  <a:solidFill>
                    <a:schemeClr val="bg1"/>
                  </a:solidFill>
                </a:ln>
                <a:solidFill>
                  <a:srgbClr val="BDE1D6"/>
                </a:solidFill>
                <a:effectLst>
                  <a:outerShdw blurRad="63500" sx="102000" sy="102000" algn="ctr" rotWithShape="0">
                    <a:prstClr val="black">
                      <a:alpha val="40000"/>
                    </a:prstClr>
                  </a:outerShdw>
                </a:effectLst>
                <a:latin typeface="KG What the Teacher Wants" panose="02000000000000000000" pitchFamily="2" charset="0"/>
              </a:rPr>
              <a:t>I</a:t>
            </a:r>
            <a:r>
              <a:rPr lang="en-US" sz="11000" b="1" dirty="0">
                <a:ln>
                  <a:solidFill>
                    <a:schemeClr val="bg1"/>
                  </a:solidFill>
                </a:ln>
                <a:solidFill>
                  <a:srgbClr val="CED967"/>
                </a:solidFill>
                <a:effectLst>
                  <a:outerShdw blurRad="63500" sx="102000" sy="102000" algn="ctr" rotWithShape="0">
                    <a:prstClr val="black">
                      <a:alpha val="40000"/>
                    </a:prstClr>
                  </a:outerShdw>
                </a:effectLst>
                <a:latin typeface="KG What the Teacher Wants" panose="02000000000000000000" pitchFamily="2" charset="0"/>
              </a:rPr>
              <a:t>O</a:t>
            </a:r>
            <a:r>
              <a:rPr lang="en-US" sz="11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N</a:t>
            </a:r>
            <a:endParaRPr lang="en-US" sz="11000" b="1" dirty="0">
              <a:ln>
                <a:solidFill>
                  <a:schemeClr val="bg1"/>
                </a:solidFill>
              </a:ln>
              <a:effectLst>
                <a:outerShdw blurRad="63500" sx="102000" sy="102000" algn="ctr" rotWithShape="0">
                  <a:prstClr val="black">
                    <a:alpha val="40000"/>
                  </a:prstClr>
                </a:outerShdw>
              </a:effectLst>
              <a:latin typeface="KG What the Teacher Wants" panose="02000000000000000000" pitchFamily="2" charset="0"/>
            </a:endParaRPr>
          </a:p>
        </p:txBody>
      </p:sp>
      <p:sp>
        <p:nvSpPr>
          <p:cNvPr id="5" name="TextBox 4">
            <a:extLst>
              <a:ext uri="{FF2B5EF4-FFF2-40B4-BE49-F238E27FC236}">
                <a16:creationId xmlns:a16="http://schemas.microsoft.com/office/drawing/2014/main" id="{237F6F72-49BB-AD56-3FFF-0E2F25959F99}"/>
              </a:ext>
            </a:extLst>
          </p:cNvPr>
          <p:cNvSpPr txBox="1"/>
          <p:nvPr/>
        </p:nvSpPr>
        <p:spPr>
          <a:xfrm>
            <a:off x="3322355" y="771054"/>
            <a:ext cx="6080669" cy="1015663"/>
          </a:xfrm>
          <a:prstGeom prst="rect">
            <a:avLst/>
          </a:prstGeom>
          <a:noFill/>
        </p:spPr>
        <p:txBody>
          <a:bodyPr wrap="square" rtlCol="0">
            <a:spAutoFit/>
          </a:bodyPr>
          <a:lstStyle/>
          <a:p>
            <a:pPr algn="ctr"/>
            <a:r>
              <a:rPr lang="en-US" sz="6000" b="1" dirty="0">
                <a:latin typeface="Janda Stylish Script" panose="02000505000000020002" pitchFamily="2" charset="0"/>
              </a:rPr>
              <a:t>And Website</a:t>
            </a:r>
          </a:p>
        </p:txBody>
      </p:sp>
    </p:spTree>
    <p:extLst>
      <p:ext uri="{BB962C8B-B14F-4D97-AF65-F5344CB8AC3E}">
        <p14:creationId xmlns:p14="http://schemas.microsoft.com/office/powerpoint/2010/main" val="1065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10D5E-BD64-FA43-F093-F9DDBD2BF8B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A770580-0296-3C60-E119-729A97817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 y="-187036"/>
            <a:ext cx="9144000" cy="6858000"/>
          </a:xfrm>
          <a:prstGeom prst="rect">
            <a:avLst/>
          </a:prstGeom>
        </p:spPr>
      </p:pic>
      <p:sp>
        <p:nvSpPr>
          <p:cNvPr id="3" name="Rectangle 2">
            <a:extLst>
              <a:ext uri="{FF2B5EF4-FFF2-40B4-BE49-F238E27FC236}">
                <a16:creationId xmlns:a16="http://schemas.microsoft.com/office/drawing/2014/main" id="{1EF826A8-83DB-CB3A-BE93-AB506E2A2287}"/>
              </a:ext>
            </a:extLst>
          </p:cNvPr>
          <p:cNvSpPr/>
          <p:nvPr/>
        </p:nvSpPr>
        <p:spPr>
          <a:xfrm>
            <a:off x="114300" y="1999990"/>
            <a:ext cx="8949690" cy="445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3200" dirty="0">
                <a:solidFill>
                  <a:schemeClr val="tx1"/>
                </a:solidFill>
                <a:latin typeface="KG What the Teacher Wants" panose="02000000000000000000" pitchFamily="2" charset="0"/>
              </a:rPr>
              <a:t>My Website</a:t>
            </a:r>
          </a:p>
          <a:p>
            <a:pPr marL="914400" lvl="1" indent="-457200">
              <a:buFont typeface="Arial" panose="020B0604020202020204" pitchFamily="34" charset="0"/>
              <a:buChar char="•"/>
            </a:pPr>
            <a:r>
              <a:rPr lang="en-US" sz="3200" dirty="0">
                <a:solidFill>
                  <a:schemeClr val="tx1"/>
                </a:solidFill>
                <a:latin typeface="KG What the Teacher Wants" panose="02000000000000000000" pitchFamily="2" charset="0"/>
              </a:rPr>
              <a:t>Please go here to check for weekly newsletters/updates, snack calendars, upcoming events, and other important info.</a:t>
            </a:r>
          </a:p>
          <a:p>
            <a:pPr marL="914400" lvl="1" indent="-457200">
              <a:buFont typeface="Arial" panose="020B0604020202020204" pitchFamily="34" charset="0"/>
              <a:buChar char="•"/>
            </a:pPr>
            <a:endParaRPr lang="en-US" sz="3200" dirty="0">
              <a:solidFill>
                <a:schemeClr val="tx1"/>
              </a:solidFill>
              <a:latin typeface="KG What the Teacher Wants" panose="02000000000000000000" pitchFamily="2" charset="0"/>
            </a:endParaRPr>
          </a:p>
          <a:p>
            <a:pPr algn="ctr"/>
            <a:r>
              <a:rPr lang="en-US" sz="3200" dirty="0">
                <a:solidFill>
                  <a:schemeClr val="tx1"/>
                </a:solidFill>
                <a:latin typeface="KG What the Teacher Wants" panose="02000000000000000000" pitchFamily="2" charset="0"/>
                <a:hlinkClick r:id="rId3"/>
              </a:rPr>
              <a:t>https://schools.scsk12.org/Domain/6655</a:t>
            </a:r>
            <a:endParaRPr lang="en-US" sz="3200" dirty="0">
              <a:solidFill>
                <a:schemeClr val="tx1"/>
              </a:solidFill>
              <a:latin typeface="KG What the Teacher Wants" panose="02000000000000000000" pitchFamily="2" charset="0"/>
            </a:endParaRPr>
          </a:p>
          <a:p>
            <a:pPr algn="ctr"/>
            <a:endParaRPr lang="en-US" sz="3200" dirty="0">
              <a:solidFill>
                <a:schemeClr val="tx1"/>
              </a:solidFill>
              <a:latin typeface="KG What the Teacher Wants" panose="02000000000000000000" pitchFamily="2" charset="0"/>
            </a:endParaRPr>
          </a:p>
        </p:txBody>
      </p:sp>
      <p:sp>
        <p:nvSpPr>
          <p:cNvPr id="4" name="Rectangle 3">
            <a:extLst>
              <a:ext uri="{FF2B5EF4-FFF2-40B4-BE49-F238E27FC236}">
                <a16:creationId xmlns:a16="http://schemas.microsoft.com/office/drawing/2014/main" id="{ED745246-F07B-CA4B-891B-2C8E5C97377B}"/>
              </a:ext>
            </a:extLst>
          </p:cNvPr>
          <p:cNvSpPr/>
          <p:nvPr/>
        </p:nvSpPr>
        <p:spPr>
          <a:xfrm>
            <a:off x="1" y="-187036"/>
            <a:ext cx="9143999" cy="148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C</a:t>
            </a:r>
            <a:r>
              <a:rPr lang="en-US" sz="11000" b="1" dirty="0">
                <a:ln>
                  <a:solidFill>
                    <a:schemeClr val="bg1"/>
                  </a:solidFill>
                </a:ln>
                <a:solidFill>
                  <a:srgbClr val="EF415C"/>
                </a:solidFill>
                <a:effectLst>
                  <a:outerShdw blurRad="63500" sx="102000" sy="102000" algn="ctr" rotWithShape="0">
                    <a:prstClr val="black">
                      <a:alpha val="40000"/>
                    </a:prstClr>
                  </a:outerShdw>
                </a:effectLst>
                <a:latin typeface="KG What the Teacher Wants" panose="02000000000000000000" pitchFamily="2" charset="0"/>
              </a:rPr>
              <a:t>O</a:t>
            </a:r>
            <a:r>
              <a:rPr lang="en-US" sz="11000" b="1" dirty="0">
                <a:ln>
                  <a:solidFill>
                    <a:schemeClr val="bg1"/>
                  </a:solidFill>
                </a:ln>
                <a:solidFill>
                  <a:srgbClr val="BDE1D6"/>
                </a:solidFill>
                <a:effectLst>
                  <a:outerShdw blurRad="63500" sx="102000" sy="102000" algn="ctr" rotWithShape="0">
                    <a:prstClr val="black">
                      <a:alpha val="40000"/>
                    </a:prstClr>
                  </a:outerShdw>
                </a:effectLst>
                <a:latin typeface="KG What the Teacher Wants" panose="02000000000000000000" pitchFamily="2" charset="0"/>
              </a:rPr>
              <a:t>M</a:t>
            </a:r>
            <a:r>
              <a:rPr lang="en-US" sz="11000" b="1" dirty="0">
                <a:ln>
                  <a:solidFill>
                    <a:schemeClr val="bg1"/>
                  </a:solidFill>
                </a:ln>
                <a:solidFill>
                  <a:srgbClr val="CED967"/>
                </a:solidFill>
                <a:effectLst>
                  <a:outerShdw blurRad="63500" sx="102000" sy="102000" algn="ctr" rotWithShape="0">
                    <a:prstClr val="black">
                      <a:alpha val="40000"/>
                    </a:prstClr>
                  </a:outerShdw>
                </a:effectLst>
                <a:latin typeface="KG What the Teacher Wants" panose="02000000000000000000" pitchFamily="2" charset="0"/>
              </a:rPr>
              <a:t>M</a:t>
            </a:r>
            <a:r>
              <a:rPr lang="en-US" sz="11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U</a:t>
            </a:r>
            <a:r>
              <a:rPr lang="en-US" sz="11000" b="1" dirty="0">
                <a:ln>
                  <a:solidFill>
                    <a:schemeClr val="bg1"/>
                  </a:solidFill>
                </a:ln>
                <a:solidFill>
                  <a:srgbClr val="EF415C"/>
                </a:solidFill>
                <a:effectLst>
                  <a:outerShdw blurRad="63500" sx="102000" sy="102000" algn="ctr" rotWithShape="0">
                    <a:prstClr val="black">
                      <a:alpha val="40000"/>
                    </a:prstClr>
                  </a:outerShdw>
                </a:effectLst>
                <a:latin typeface="KG What the Teacher Wants" panose="02000000000000000000" pitchFamily="2" charset="0"/>
              </a:rPr>
              <a:t>N</a:t>
            </a:r>
            <a:r>
              <a:rPr lang="en-US" sz="11000" b="1" dirty="0">
                <a:ln>
                  <a:solidFill>
                    <a:schemeClr val="bg1"/>
                  </a:solidFill>
                </a:ln>
                <a:solidFill>
                  <a:srgbClr val="BDE1D6"/>
                </a:solidFill>
                <a:effectLst>
                  <a:outerShdw blurRad="63500" sx="102000" sy="102000" algn="ctr" rotWithShape="0">
                    <a:prstClr val="black">
                      <a:alpha val="40000"/>
                    </a:prstClr>
                  </a:outerShdw>
                </a:effectLst>
                <a:latin typeface="KG What the Teacher Wants" panose="02000000000000000000" pitchFamily="2" charset="0"/>
              </a:rPr>
              <a:t>I</a:t>
            </a:r>
            <a:r>
              <a:rPr lang="en-US" sz="11000" b="1" dirty="0">
                <a:ln>
                  <a:solidFill>
                    <a:schemeClr val="bg1"/>
                  </a:solidFill>
                </a:ln>
                <a:solidFill>
                  <a:srgbClr val="CED967"/>
                </a:solidFill>
                <a:effectLst>
                  <a:outerShdw blurRad="63500" sx="102000" sy="102000" algn="ctr" rotWithShape="0">
                    <a:prstClr val="black">
                      <a:alpha val="40000"/>
                    </a:prstClr>
                  </a:outerShdw>
                </a:effectLst>
                <a:latin typeface="KG What the Teacher Wants" panose="02000000000000000000" pitchFamily="2" charset="0"/>
              </a:rPr>
              <a:t>C</a:t>
            </a:r>
            <a:r>
              <a:rPr lang="en-US" sz="11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A</a:t>
            </a:r>
            <a:r>
              <a:rPr lang="en-US" sz="11000" b="1" dirty="0">
                <a:ln>
                  <a:solidFill>
                    <a:schemeClr val="bg1"/>
                  </a:solidFill>
                </a:ln>
                <a:solidFill>
                  <a:srgbClr val="EF415C"/>
                </a:solidFill>
                <a:effectLst>
                  <a:outerShdw blurRad="63500" sx="102000" sy="102000" algn="ctr" rotWithShape="0">
                    <a:prstClr val="black">
                      <a:alpha val="40000"/>
                    </a:prstClr>
                  </a:outerShdw>
                </a:effectLst>
                <a:latin typeface="KG What the Teacher Wants" panose="02000000000000000000" pitchFamily="2" charset="0"/>
              </a:rPr>
              <a:t>T</a:t>
            </a:r>
            <a:r>
              <a:rPr lang="en-US" sz="11000" b="1" dirty="0">
                <a:ln>
                  <a:solidFill>
                    <a:schemeClr val="bg1"/>
                  </a:solidFill>
                </a:ln>
                <a:solidFill>
                  <a:srgbClr val="BDE1D6"/>
                </a:solidFill>
                <a:effectLst>
                  <a:outerShdw blurRad="63500" sx="102000" sy="102000" algn="ctr" rotWithShape="0">
                    <a:prstClr val="black">
                      <a:alpha val="40000"/>
                    </a:prstClr>
                  </a:outerShdw>
                </a:effectLst>
                <a:latin typeface="KG What the Teacher Wants" panose="02000000000000000000" pitchFamily="2" charset="0"/>
              </a:rPr>
              <a:t>I</a:t>
            </a:r>
            <a:r>
              <a:rPr lang="en-US" sz="11000" b="1" dirty="0">
                <a:ln>
                  <a:solidFill>
                    <a:schemeClr val="bg1"/>
                  </a:solidFill>
                </a:ln>
                <a:solidFill>
                  <a:srgbClr val="CED967"/>
                </a:solidFill>
                <a:effectLst>
                  <a:outerShdw blurRad="63500" sx="102000" sy="102000" algn="ctr" rotWithShape="0">
                    <a:prstClr val="black">
                      <a:alpha val="40000"/>
                    </a:prstClr>
                  </a:outerShdw>
                </a:effectLst>
                <a:latin typeface="KG What the Teacher Wants" panose="02000000000000000000" pitchFamily="2" charset="0"/>
              </a:rPr>
              <a:t>O</a:t>
            </a:r>
            <a:r>
              <a:rPr lang="en-US" sz="11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N</a:t>
            </a:r>
            <a:endParaRPr lang="en-US" sz="11000" b="1" dirty="0">
              <a:ln>
                <a:solidFill>
                  <a:schemeClr val="bg1"/>
                </a:solidFill>
              </a:ln>
              <a:effectLst>
                <a:outerShdw blurRad="63500" sx="102000" sy="102000" algn="ctr" rotWithShape="0">
                  <a:prstClr val="black">
                    <a:alpha val="40000"/>
                  </a:prstClr>
                </a:outerShdw>
              </a:effectLst>
              <a:latin typeface="KG What the Teacher Wants" panose="02000000000000000000" pitchFamily="2" charset="0"/>
            </a:endParaRPr>
          </a:p>
        </p:txBody>
      </p:sp>
      <p:sp>
        <p:nvSpPr>
          <p:cNvPr id="5" name="TextBox 4">
            <a:extLst>
              <a:ext uri="{FF2B5EF4-FFF2-40B4-BE49-F238E27FC236}">
                <a16:creationId xmlns:a16="http://schemas.microsoft.com/office/drawing/2014/main" id="{963C4E30-C21A-FBBD-18F8-3CED224DCB40}"/>
              </a:ext>
            </a:extLst>
          </p:cNvPr>
          <p:cNvSpPr txBox="1"/>
          <p:nvPr/>
        </p:nvSpPr>
        <p:spPr>
          <a:xfrm>
            <a:off x="3322355" y="771054"/>
            <a:ext cx="6080669" cy="1015663"/>
          </a:xfrm>
          <a:prstGeom prst="rect">
            <a:avLst/>
          </a:prstGeom>
          <a:noFill/>
        </p:spPr>
        <p:txBody>
          <a:bodyPr wrap="square" rtlCol="0">
            <a:spAutoFit/>
          </a:bodyPr>
          <a:lstStyle/>
          <a:p>
            <a:pPr algn="ctr"/>
            <a:r>
              <a:rPr lang="en-US" sz="6000" b="1" dirty="0">
                <a:latin typeface="Janda Stylish Script" panose="02000505000000020002" pitchFamily="2" charset="0"/>
              </a:rPr>
              <a:t>And Website</a:t>
            </a:r>
          </a:p>
        </p:txBody>
      </p:sp>
    </p:spTree>
    <p:extLst>
      <p:ext uri="{BB962C8B-B14F-4D97-AF65-F5344CB8AC3E}">
        <p14:creationId xmlns:p14="http://schemas.microsoft.com/office/powerpoint/2010/main" val="2313235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4D867-F852-0181-7802-79DD9109608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202E6C9-D90F-01AB-F2EE-A9C1C5044C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 y="-187036"/>
            <a:ext cx="9144000" cy="6858000"/>
          </a:xfrm>
          <a:prstGeom prst="rect">
            <a:avLst/>
          </a:prstGeom>
        </p:spPr>
      </p:pic>
      <p:sp>
        <p:nvSpPr>
          <p:cNvPr id="3" name="Rectangle 2">
            <a:extLst>
              <a:ext uri="{FF2B5EF4-FFF2-40B4-BE49-F238E27FC236}">
                <a16:creationId xmlns:a16="http://schemas.microsoft.com/office/drawing/2014/main" id="{A937BBFD-4BE4-D5F0-7972-FE8F66452A27}"/>
              </a:ext>
            </a:extLst>
          </p:cNvPr>
          <p:cNvSpPr/>
          <p:nvPr/>
        </p:nvSpPr>
        <p:spPr>
          <a:xfrm>
            <a:off x="114300" y="1629246"/>
            <a:ext cx="8949690" cy="445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3200" dirty="0">
                <a:solidFill>
                  <a:schemeClr val="tx1"/>
                </a:solidFill>
                <a:latin typeface="KG What the Teacher Wants" panose="02000000000000000000" pitchFamily="2" charset="0"/>
              </a:rPr>
              <a:t>Conferences</a:t>
            </a:r>
          </a:p>
          <a:p>
            <a:pPr marL="914400" lvl="1" indent="-457200">
              <a:buFont typeface="Arial" panose="020B0604020202020204" pitchFamily="34" charset="0"/>
              <a:buChar char="•"/>
            </a:pPr>
            <a:r>
              <a:rPr lang="en-US" sz="3200" dirty="0">
                <a:solidFill>
                  <a:schemeClr val="tx1"/>
                </a:solidFill>
                <a:latin typeface="KG What the Teacher Wants" panose="02000000000000000000" pitchFamily="2" charset="0"/>
              </a:rPr>
              <a:t>Twice a year (you will pick one, in the fall or spring), or informal conferences as needed.</a:t>
            </a:r>
          </a:p>
          <a:p>
            <a:pPr lvl="1"/>
            <a:endParaRPr lang="en-US" sz="3200" dirty="0">
              <a:solidFill>
                <a:schemeClr val="tx1"/>
              </a:solidFill>
              <a:latin typeface="KG What the Teacher Wants" panose="02000000000000000000" pitchFamily="2" charset="0"/>
            </a:endParaRPr>
          </a:p>
          <a:p>
            <a:pPr marL="457200" indent="-457200">
              <a:buFont typeface="Arial" panose="020B0604020202020204" pitchFamily="34" charset="0"/>
              <a:buChar char="•"/>
            </a:pPr>
            <a:r>
              <a:rPr lang="en-US" sz="3200" dirty="0">
                <a:solidFill>
                  <a:schemeClr val="tx1"/>
                </a:solidFill>
                <a:latin typeface="KG What the Teacher Wants" panose="02000000000000000000" pitchFamily="2" charset="0"/>
              </a:rPr>
              <a:t>PTO Calendar</a:t>
            </a:r>
          </a:p>
          <a:p>
            <a:pPr algn="ctr"/>
            <a:r>
              <a:rPr lang="en-US" sz="3200" dirty="0">
                <a:solidFill>
                  <a:schemeClr val="tx1"/>
                </a:solidFill>
                <a:latin typeface="KG What the Teacher Wants" panose="02000000000000000000" pitchFamily="2" charset="0"/>
                <a:hlinkClick r:id="rId3"/>
              </a:rPr>
              <a:t>https://richlandpto.org/calendar</a:t>
            </a:r>
            <a:endParaRPr lang="en-US" sz="3200" dirty="0">
              <a:solidFill>
                <a:schemeClr val="tx1"/>
              </a:solidFill>
              <a:latin typeface="KG What the Teacher Wants" panose="02000000000000000000" pitchFamily="2" charset="0"/>
            </a:endParaRPr>
          </a:p>
        </p:txBody>
      </p:sp>
      <p:sp>
        <p:nvSpPr>
          <p:cNvPr id="4" name="Rectangle 3">
            <a:extLst>
              <a:ext uri="{FF2B5EF4-FFF2-40B4-BE49-F238E27FC236}">
                <a16:creationId xmlns:a16="http://schemas.microsoft.com/office/drawing/2014/main" id="{4E00CE72-8A37-B920-75C9-C269E0092AA1}"/>
              </a:ext>
            </a:extLst>
          </p:cNvPr>
          <p:cNvSpPr/>
          <p:nvPr/>
        </p:nvSpPr>
        <p:spPr>
          <a:xfrm>
            <a:off x="1" y="-187036"/>
            <a:ext cx="9143999" cy="148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C</a:t>
            </a:r>
            <a:r>
              <a:rPr lang="en-US" sz="11000" b="1" dirty="0">
                <a:ln>
                  <a:solidFill>
                    <a:schemeClr val="bg1"/>
                  </a:solidFill>
                </a:ln>
                <a:solidFill>
                  <a:srgbClr val="EF415C"/>
                </a:solidFill>
                <a:effectLst>
                  <a:outerShdw blurRad="63500" sx="102000" sy="102000" algn="ctr" rotWithShape="0">
                    <a:prstClr val="black">
                      <a:alpha val="40000"/>
                    </a:prstClr>
                  </a:outerShdw>
                </a:effectLst>
                <a:latin typeface="KG What the Teacher Wants" panose="02000000000000000000" pitchFamily="2" charset="0"/>
              </a:rPr>
              <a:t>O</a:t>
            </a:r>
            <a:r>
              <a:rPr lang="en-US" sz="11000" b="1" dirty="0">
                <a:ln>
                  <a:solidFill>
                    <a:schemeClr val="bg1"/>
                  </a:solidFill>
                </a:ln>
                <a:solidFill>
                  <a:srgbClr val="BDE1D6"/>
                </a:solidFill>
                <a:effectLst>
                  <a:outerShdw blurRad="63500" sx="102000" sy="102000" algn="ctr" rotWithShape="0">
                    <a:prstClr val="black">
                      <a:alpha val="40000"/>
                    </a:prstClr>
                  </a:outerShdw>
                </a:effectLst>
                <a:latin typeface="KG What the Teacher Wants" panose="02000000000000000000" pitchFamily="2" charset="0"/>
              </a:rPr>
              <a:t>M</a:t>
            </a:r>
            <a:r>
              <a:rPr lang="en-US" sz="11000" b="1" dirty="0">
                <a:ln>
                  <a:solidFill>
                    <a:schemeClr val="bg1"/>
                  </a:solidFill>
                </a:ln>
                <a:solidFill>
                  <a:srgbClr val="CED967"/>
                </a:solidFill>
                <a:effectLst>
                  <a:outerShdw blurRad="63500" sx="102000" sy="102000" algn="ctr" rotWithShape="0">
                    <a:prstClr val="black">
                      <a:alpha val="40000"/>
                    </a:prstClr>
                  </a:outerShdw>
                </a:effectLst>
                <a:latin typeface="KG What the Teacher Wants" panose="02000000000000000000" pitchFamily="2" charset="0"/>
              </a:rPr>
              <a:t>M</a:t>
            </a:r>
            <a:r>
              <a:rPr lang="en-US" sz="11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U</a:t>
            </a:r>
            <a:r>
              <a:rPr lang="en-US" sz="11000" b="1" dirty="0">
                <a:ln>
                  <a:solidFill>
                    <a:schemeClr val="bg1"/>
                  </a:solidFill>
                </a:ln>
                <a:solidFill>
                  <a:srgbClr val="EF415C"/>
                </a:solidFill>
                <a:effectLst>
                  <a:outerShdw blurRad="63500" sx="102000" sy="102000" algn="ctr" rotWithShape="0">
                    <a:prstClr val="black">
                      <a:alpha val="40000"/>
                    </a:prstClr>
                  </a:outerShdw>
                </a:effectLst>
                <a:latin typeface="KG What the Teacher Wants" panose="02000000000000000000" pitchFamily="2" charset="0"/>
              </a:rPr>
              <a:t>N</a:t>
            </a:r>
            <a:r>
              <a:rPr lang="en-US" sz="11000" b="1" dirty="0">
                <a:ln>
                  <a:solidFill>
                    <a:schemeClr val="bg1"/>
                  </a:solidFill>
                </a:ln>
                <a:solidFill>
                  <a:srgbClr val="BDE1D6"/>
                </a:solidFill>
                <a:effectLst>
                  <a:outerShdw blurRad="63500" sx="102000" sy="102000" algn="ctr" rotWithShape="0">
                    <a:prstClr val="black">
                      <a:alpha val="40000"/>
                    </a:prstClr>
                  </a:outerShdw>
                </a:effectLst>
                <a:latin typeface="KG What the Teacher Wants" panose="02000000000000000000" pitchFamily="2" charset="0"/>
              </a:rPr>
              <a:t>I</a:t>
            </a:r>
            <a:r>
              <a:rPr lang="en-US" sz="11000" b="1" dirty="0">
                <a:ln>
                  <a:solidFill>
                    <a:schemeClr val="bg1"/>
                  </a:solidFill>
                </a:ln>
                <a:solidFill>
                  <a:srgbClr val="CED967"/>
                </a:solidFill>
                <a:effectLst>
                  <a:outerShdw blurRad="63500" sx="102000" sy="102000" algn="ctr" rotWithShape="0">
                    <a:prstClr val="black">
                      <a:alpha val="40000"/>
                    </a:prstClr>
                  </a:outerShdw>
                </a:effectLst>
                <a:latin typeface="KG What the Teacher Wants" panose="02000000000000000000" pitchFamily="2" charset="0"/>
              </a:rPr>
              <a:t>C</a:t>
            </a:r>
            <a:r>
              <a:rPr lang="en-US" sz="11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A</a:t>
            </a:r>
            <a:r>
              <a:rPr lang="en-US" sz="11000" b="1" dirty="0">
                <a:ln>
                  <a:solidFill>
                    <a:schemeClr val="bg1"/>
                  </a:solidFill>
                </a:ln>
                <a:solidFill>
                  <a:srgbClr val="EF415C"/>
                </a:solidFill>
                <a:effectLst>
                  <a:outerShdw blurRad="63500" sx="102000" sy="102000" algn="ctr" rotWithShape="0">
                    <a:prstClr val="black">
                      <a:alpha val="40000"/>
                    </a:prstClr>
                  </a:outerShdw>
                </a:effectLst>
                <a:latin typeface="KG What the Teacher Wants" panose="02000000000000000000" pitchFamily="2" charset="0"/>
              </a:rPr>
              <a:t>T</a:t>
            </a:r>
            <a:r>
              <a:rPr lang="en-US" sz="11000" b="1" dirty="0">
                <a:ln>
                  <a:solidFill>
                    <a:schemeClr val="bg1"/>
                  </a:solidFill>
                </a:ln>
                <a:solidFill>
                  <a:srgbClr val="BDE1D6"/>
                </a:solidFill>
                <a:effectLst>
                  <a:outerShdw blurRad="63500" sx="102000" sy="102000" algn="ctr" rotWithShape="0">
                    <a:prstClr val="black">
                      <a:alpha val="40000"/>
                    </a:prstClr>
                  </a:outerShdw>
                </a:effectLst>
                <a:latin typeface="KG What the Teacher Wants" panose="02000000000000000000" pitchFamily="2" charset="0"/>
              </a:rPr>
              <a:t>I</a:t>
            </a:r>
            <a:r>
              <a:rPr lang="en-US" sz="11000" b="1" dirty="0">
                <a:ln>
                  <a:solidFill>
                    <a:schemeClr val="bg1"/>
                  </a:solidFill>
                </a:ln>
                <a:solidFill>
                  <a:srgbClr val="CED967"/>
                </a:solidFill>
                <a:effectLst>
                  <a:outerShdw blurRad="63500" sx="102000" sy="102000" algn="ctr" rotWithShape="0">
                    <a:prstClr val="black">
                      <a:alpha val="40000"/>
                    </a:prstClr>
                  </a:outerShdw>
                </a:effectLst>
                <a:latin typeface="KG What the Teacher Wants" panose="02000000000000000000" pitchFamily="2" charset="0"/>
              </a:rPr>
              <a:t>O</a:t>
            </a:r>
            <a:r>
              <a:rPr lang="en-US" sz="11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N</a:t>
            </a:r>
            <a:endParaRPr lang="en-US" sz="11000" b="1" dirty="0">
              <a:ln>
                <a:solidFill>
                  <a:schemeClr val="bg1"/>
                </a:solidFill>
              </a:ln>
              <a:effectLst>
                <a:outerShdw blurRad="63500" sx="102000" sy="102000" algn="ctr" rotWithShape="0">
                  <a:prstClr val="black">
                    <a:alpha val="40000"/>
                  </a:prstClr>
                </a:outerShdw>
              </a:effectLst>
              <a:latin typeface="KG What the Teacher Wants" panose="02000000000000000000" pitchFamily="2" charset="0"/>
            </a:endParaRPr>
          </a:p>
        </p:txBody>
      </p:sp>
      <p:sp>
        <p:nvSpPr>
          <p:cNvPr id="5" name="TextBox 4">
            <a:extLst>
              <a:ext uri="{FF2B5EF4-FFF2-40B4-BE49-F238E27FC236}">
                <a16:creationId xmlns:a16="http://schemas.microsoft.com/office/drawing/2014/main" id="{7CB115E1-5AB4-4396-16DF-3120CADE5974}"/>
              </a:ext>
            </a:extLst>
          </p:cNvPr>
          <p:cNvSpPr txBox="1"/>
          <p:nvPr/>
        </p:nvSpPr>
        <p:spPr>
          <a:xfrm>
            <a:off x="3322355" y="771054"/>
            <a:ext cx="6080669" cy="1015663"/>
          </a:xfrm>
          <a:prstGeom prst="rect">
            <a:avLst/>
          </a:prstGeom>
          <a:noFill/>
        </p:spPr>
        <p:txBody>
          <a:bodyPr wrap="square" rtlCol="0">
            <a:spAutoFit/>
          </a:bodyPr>
          <a:lstStyle/>
          <a:p>
            <a:pPr algn="ctr"/>
            <a:r>
              <a:rPr lang="en-US" sz="6000" b="1" dirty="0">
                <a:latin typeface="Janda Stylish Script" panose="02000505000000020002" pitchFamily="2" charset="0"/>
              </a:rPr>
              <a:t>And Website</a:t>
            </a:r>
          </a:p>
        </p:txBody>
      </p:sp>
    </p:spTree>
    <p:extLst>
      <p:ext uri="{BB962C8B-B14F-4D97-AF65-F5344CB8AC3E}">
        <p14:creationId xmlns:p14="http://schemas.microsoft.com/office/powerpoint/2010/main" val="2208846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 y="-187036"/>
            <a:ext cx="9144000" cy="6858000"/>
          </a:xfrm>
          <a:prstGeom prst="rect">
            <a:avLst/>
          </a:prstGeom>
        </p:spPr>
      </p:pic>
      <p:sp>
        <p:nvSpPr>
          <p:cNvPr id="4" name="Rectangle 3"/>
          <p:cNvSpPr/>
          <p:nvPr/>
        </p:nvSpPr>
        <p:spPr>
          <a:xfrm>
            <a:off x="1" y="-187036"/>
            <a:ext cx="9143999" cy="148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C</a:t>
            </a:r>
            <a:r>
              <a:rPr lang="en-US" sz="11000" b="1" dirty="0">
                <a:ln>
                  <a:solidFill>
                    <a:schemeClr val="bg1"/>
                  </a:solidFill>
                </a:ln>
                <a:solidFill>
                  <a:srgbClr val="EF415C"/>
                </a:solidFill>
                <a:effectLst>
                  <a:outerShdw blurRad="63500" sx="102000" sy="102000" algn="ctr" rotWithShape="0">
                    <a:prstClr val="black">
                      <a:alpha val="40000"/>
                    </a:prstClr>
                  </a:outerShdw>
                </a:effectLst>
                <a:latin typeface="KG What the Teacher Wants" panose="02000000000000000000" pitchFamily="2" charset="0"/>
              </a:rPr>
              <a:t>O</a:t>
            </a:r>
            <a:r>
              <a:rPr lang="en-US" sz="11000" b="1" dirty="0">
                <a:ln>
                  <a:solidFill>
                    <a:schemeClr val="bg1"/>
                  </a:solidFill>
                </a:ln>
                <a:solidFill>
                  <a:srgbClr val="BDE1D6"/>
                </a:solidFill>
                <a:effectLst>
                  <a:outerShdw blurRad="63500" sx="102000" sy="102000" algn="ctr" rotWithShape="0">
                    <a:prstClr val="black">
                      <a:alpha val="40000"/>
                    </a:prstClr>
                  </a:outerShdw>
                </a:effectLst>
                <a:latin typeface="KG What the Teacher Wants" panose="02000000000000000000" pitchFamily="2" charset="0"/>
              </a:rPr>
              <a:t>M</a:t>
            </a:r>
            <a:r>
              <a:rPr lang="en-US" sz="11000" b="1" dirty="0">
                <a:ln>
                  <a:solidFill>
                    <a:schemeClr val="bg1"/>
                  </a:solidFill>
                </a:ln>
                <a:solidFill>
                  <a:srgbClr val="CED967"/>
                </a:solidFill>
                <a:effectLst>
                  <a:outerShdw blurRad="63500" sx="102000" sy="102000" algn="ctr" rotWithShape="0">
                    <a:prstClr val="black">
                      <a:alpha val="40000"/>
                    </a:prstClr>
                  </a:outerShdw>
                </a:effectLst>
                <a:latin typeface="KG What the Teacher Wants" panose="02000000000000000000" pitchFamily="2" charset="0"/>
              </a:rPr>
              <a:t>M</a:t>
            </a:r>
            <a:r>
              <a:rPr lang="en-US" sz="11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U</a:t>
            </a:r>
            <a:r>
              <a:rPr lang="en-US" sz="11000" b="1" dirty="0">
                <a:ln>
                  <a:solidFill>
                    <a:schemeClr val="bg1"/>
                  </a:solidFill>
                </a:ln>
                <a:solidFill>
                  <a:srgbClr val="EF415C"/>
                </a:solidFill>
                <a:effectLst>
                  <a:outerShdw blurRad="63500" sx="102000" sy="102000" algn="ctr" rotWithShape="0">
                    <a:prstClr val="black">
                      <a:alpha val="40000"/>
                    </a:prstClr>
                  </a:outerShdw>
                </a:effectLst>
                <a:latin typeface="KG What the Teacher Wants" panose="02000000000000000000" pitchFamily="2" charset="0"/>
              </a:rPr>
              <a:t>N</a:t>
            </a:r>
            <a:r>
              <a:rPr lang="en-US" sz="11000" b="1" dirty="0">
                <a:ln>
                  <a:solidFill>
                    <a:schemeClr val="bg1"/>
                  </a:solidFill>
                </a:ln>
                <a:solidFill>
                  <a:srgbClr val="BDE1D6"/>
                </a:solidFill>
                <a:effectLst>
                  <a:outerShdw blurRad="63500" sx="102000" sy="102000" algn="ctr" rotWithShape="0">
                    <a:prstClr val="black">
                      <a:alpha val="40000"/>
                    </a:prstClr>
                  </a:outerShdw>
                </a:effectLst>
                <a:latin typeface="KG What the Teacher Wants" panose="02000000000000000000" pitchFamily="2" charset="0"/>
              </a:rPr>
              <a:t>I</a:t>
            </a:r>
            <a:r>
              <a:rPr lang="en-US" sz="11000" b="1" dirty="0">
                <a:ln>
                  <a:solidFill>
                    <a:schemeClr val="bg1"/>
                  </a:solidFill>
                </a:ln>
                <a:solidFill>
                  <a:srgbClr val="CED967"/>
                </a:solidFill>
                <a:effectLst>
                  <a:outerShdw blurRad="63500" sx="102000" sy="102000" algn="ctr" rotWithShape="0">
                    <a:prstClr val="black">
                      <a:alpha val="40000"/>
                    </a:prstClr>
                  </a:outerShdw>
                </a:effectLst>
                <a:latin typeface="KG What the Teacher Wants" panose="02000000000000000000" pitchFamily="2" charset="0"/>
              </a:rPr>
              <a:t>C</a:t>
            </a:r>
            <a:r>
              <a:rPr lang="en-US" sz="11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A</a:t>
            </a:r>
            <a:r>
              <a:rPr lang="en-US" sz="11000" b="1" dirty="0">
                <a:ln>
                  <a:solidFill>
                    <a:schemeClr val="bg1"/>
                  </a:solidFill>
                </a:ln>
                <a:solidFill>
                  <a:srgbClr val="EF415C"/>
                </a:solidFill>
                <a:effectLst>
                  <a:outerShdw blurRad="63500" sx="102000" sy="102000" algn="ctr" rotWithShape="0">
                    <a:prstClr val="black">
                      <a:alpha val="40000"/>
                    </a:prstClr>
                  </a:outerShdw>
                </a:effectLst>
                <a:latin typeface="KG What the Teacher Wants" panose="02000000000000000000" pitchFamily="2" charset="0"/>
              </a:rPr>
              <a:t>T</a:t>
            </a:r>
            <a:r>
              <a:rPr lang="en-US" sz="11000" b="1" dirty="0">
                <a:ln>
                  <a:solidFill>
                    <a:schemeClr val="bg1"/>
                  </a:solidFill>
                </a:ln>
                <a:solidFill>
                  <a:srgbClr val="BDE1D6"/>
                </a:solidFill>
                <a:effectLst>
                  <a:outerShdw blurRad="63500" sx="102000" sy="102000" algn="ctr" rotWithShape="0">
                    <a:prstClr val="black">
                      <a:alpha val="40000"/>
                    </a:prstClr>
                  </a:outerShdw>
                </a:effectLst>
                <a:latin typeface="KG What the Teacher Wants" panose="02000000000000000000" pitchFamily="2" charset="0"/>
              </a:rPr>
              <a:t>I</a:t>
            </a:r>
            <a:r>
              <a:rPr lang="en-US" sz="11000" b="1" dirty="0">
                <a:ln>
                  <a:solidFill>
                    <a:schemeClr val="bg1"/>
                  </a:solidFill>
                </a:ln>
                <a:solidFill>
                  <a:srgbClr val="CED967"/>
                </a:solidFill>
                <a:effectLst>
                  <a:outerShdw blurRad="63500" sx="102000" sy="102000" algn="ctr" rotWithShape="0">
                    <a:prstClr val="black">
                      <a:alpha val="40000"/>
                    </a:prstClr>
                  </a:outerShdw>
                </a:effectLst>
                <a:latin typeface="KG What the Teacher Wants" panose="02000000000000000000" pitchFamily="2" charset="0"/>
              </a:rPr>
              <a:t>O</a:t>
            </a:r>
            <a:r>
              <a:rPr lang="en-US" sz="11000" b="1" dirty="0">
                <a:ln>
                  <a:solidFill>
                    <a:schemeClr val="bg1"/>
                  </a:solidFill>
                </a:ln>
                <a:solidFill>
                  <a:srgbClr val="F69140"/>
                </a:solidFill>
                <a:effectLst>
                  <a:outerShdw blurRad="63500" sx="102000" sy="102000" algn="ctr" rotWithShape="0">
                    <a:prstClr val="black">
                      <a:alpha val="40000"/>
                    </a:prstClr>
                  </a:outerShdw>
                </a:effectLst>
                <a:latin typeface="KG What the Teacher Wants" panose="02000000000000000000" pitchFamily="2" charset="0"/>
              </a:rPr>
              <a:t>N</a:t>
            </a:r>
            <a:endParaRPr lang="en-US" sz="11000" b="1" dirty="0">
              <a:ln>
                <a:solidFill>
                  <a:schemeClr val="bg1"/>
                </a:solidFill>
              </a:ln>
              <a:effectLst>
                <a:outerShdw blurRad="63500" sx="102000" sy="102000" algn="ctr" rotWithShape="0">
                  <a:prstClr val="black">
                    <a:alpha val="40000"/>
                  </a:prstClr>
                </a:outerShdw>
              </a:effectLst>
              <a:latin typeface="KG What the Teacher Wants" panose="02000000000000000000" pitchFamily="2" charset="0"/>
            </a:endParaRPr>
          </a:p>
        </p:txBody>
      </p:sp>
      <p:sp>
        <p:nvSpPr>
          <p:cNvPr id="5" name="TextBox 4">
            <a:extLst>
              <a:ext uri="{FF2B5EF4-FFF2-40B4-BE49-F238E27FC236}">
                <a16:creationId xmlns:a16="http://schemas.microsoft.com/office/drawing/2014/main" id="{237F6F72-49BB-AD56-3FFF-0E2F25959F99}"/>
              </a:ext>
            </a:extLst>
          </p:cNvPr>
          <p:cNvSpPr txBox="1"/>
          <p:nvPr/>
        </p:nvSpPr>
        <p:spPr>
          <a:xfrm>
            <a:off x="3322355" y="771054"/>
            <a:ext cx="6080669" cy="1015663"/>
          </a:xfrm>
          <a:prstGeom prst="rect">
            <a:avLst/>
          </a:prstGeom>
          <a:noFill/>
        </p:spPr>
        <p:txBody>
          <a:bodyPr wrap="square" rtlCol="0">
            <a:spAutoFit/>
          </a:bodyPr>
          <a:lstStyle/>
          <a:p>
            <a:pPr algn="ctr"/>
            <a:r>
              <a:rPr lang="en-US" sz="6000" b="1" dirty="0">
                <a:latin typeface="Janda Stylish Script" panose="02000505000000020002" pitchFamily="2" charset="0"/>
              </a:rPr>
              <a:t>And Website</a:t>
            </a:r>
          </a:p>
        </p:txBody>
      </p:sp>
      <p:pic>
        <p:nvPicPr>
          <p:cNvPr id="6" name="Picture 5">
            <a:extLst>
              <a:ext uri="{FF2B5EF4-FFF2-40B4-BE49-F238E27FC236}">
                <a16:creationId xmlns:a16="http://schemas.microsoft.com/office/drawing/2014/main" id="{169B4D07-88A5-0AEB-6C30-55D01CD434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900" y="2047734"/>
            <a:ext cx="3543406" cy="4549559"/>
          </a:xfrm>
          <a:prstGeom prst="rect">
            <a:avLst/>
          </a:prstGeom>
        </p:spPr>
      </p:pic>
      <p:pic>
        <p:nvPicPr>
          <p:cNvPr id="8" name="Picture 7">
            <a:extLst>
              <a:ext uri="{FF2B5EF4-FFF2-40B4-BE49-F238E27FC236}">
                <a16:creationId xmlns:a16="http://schemas.microsoft.com/office/drawing/2014/main" id="{F4E2F23A-B233-6385-050D-8F4CF58F0C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1928" y="2256954"/>
            <a:ext cx="4481595" cy="4131121"/>
          </a:xfrm>
          <a:prstGeom prst="rect">
            <a:avLst/>
          </a:prstGeom>
        </p:spPr>
      </p:pic>
    </p:spTree>
    <p:extLst>
      <p:ext uri="{BB962C8B-B14F-4D97-AF65-F5344CB8AC3E}">
        <p14:creationId xmlns:p14="http://schemas.microsoft.com/office/powerpoint/2010/main" val="28365885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67</TotalTime>
  <Words>1620</Words>
  <Application>Microsoft Office PowerPoint</Application>
  <PresentationFormat>On-screen Show (4:3)</PresentationFormat>
  <Paragraphs>195</Paragraphs>
  <Slides>26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Aptos</vt:lpstr>
      <vt:lpstr>Aptos Display</vt:lpstr>
      <vt:lpstr>Arial</vt:lpstr>
      <vt:lpstr>Janda Stylish Script</vt:lpstr>
      <vt:lpstr>KG What the Teacher Wants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Jamie Sirico</dc:creator>
  <cp:lastModifiedBy>Jamie Sirico</cp:lastModifiedBy>
  <cp:revision>24</cp:revision>
  <dcterms:created xsi:type="dcterms:W3CDTF">2025-07-30T16:33:54Z</dcterms:created>
  <dcterms:modified xsi:type="dcterms:W3CDTF">2025-07-30T17:41:15Z</dcterms:modified>
</cp:coreProperties>
</file>