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3" r:id="rId1"/>
  </p:sldMasterIdLst>
  <p:notesMasterIdLst>
    <p:notesMasterId r:id="rId18"/>
  </p:notesMasterIdLst>
  <p:sldIdLst>
    <p:sldId id="443" r:id="rId2"/>
    <p:sldId id="438" r:id="rId3"/>
    <p:sldId id="455" r:id="rId4"/>
    <p:sldId id="448" r:id="rId5"/>
    <p:sldId id="451" r:id="rId6"/>
    <p:sldId id="429" r:id="rId7"/>
    <p:sldId id="450" r:id="rId8"/>
    <p:sldId id="452" r:id="rId9"/>
    <p:sldId id="431" r:id="rId10"/>
    <p:sldId id="432" r:id="rId11"/>
    <p:sldId id="453" r:id="rId12"/>
    <p:sldId id="433" r:id="rId13"/>
    <p:sldId id="434" r:id="rId14"/>
    <p:sldId id="454" r:id="rId15"/>
    <p:sldId id="435" r:id="rId16"/>
    <p:sldId id="436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 Section" id="{D973B472-A84D-074B-9581-5258CCF4B0E2}">
          <p14:sldIdLst>
            <p14:sldId id="443"/>
            <p14:sldId id="438"/>
            <p14:sldId id="455"/>
            <p14:sldId id="448"/>
            <p14:sldId id="451"/>
            <p14:sldId id="429"/>
            <p14:sldId id="450"/>
            <p14:sldId id="452"/>
            <p14:sldId id="431"/>
            <p14:sldId id="432"/>
            <p14:sldId id="453"/>
            <p14:sldId id="433"/>
            <p14:sldId id="434"/>
            <p14:sldId id="454"/>
            <p14:sldId id="435"/>
            <p14:sldId id="436"/>
          </p14:sldIdLst>
        </p14:section>
      </p14:sectionLst>
    </p:ex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60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FCF"/>
    <a:srgbClr val="8000FF"/>
    <a:srgbClr val="66FFCC"/>
    <a:srgbClr val="008080"/>
    <a:srgbClr val="00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CB087DD-19A6-4A5E-B2FC-530D6B8E557C}">
  <a:tblStyle styleId="{3CB087DD-19A6-4A5E-B2FC-530D6B8E557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120" y="-720"/>
      </p:cViewPr>
      <p:guideLst>
        <p:guide orient="horz" pos="1620"/>
        <p:guide orient="horz" pos="60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555589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8d7302095e_1_17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8d7302095e_1_17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8d7302095e_1_17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8d7302095e_1_17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8d7302095e_1_18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8d7302095e_1_18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5.jpe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hyperlink" Target="http://www.youtube.com/watch?v=Vn31KFenBIo" TargetMode="External"/><Relationship Id="rId20" Type="http://schemas.openxmlformats.org/officeDocument/2006/relationships/image" Target="../media/image12.png"/><Relationship Id="rId21" Type="http://schemas.openxmlformats.org/officeDocument/2006/relationships/image" Target="../media/image13.png"/><Relationship Id="rId22" Type="http://schemas.openxmlformats.org/officeDocument/2006/relationships/image" Target="../media/image14.jpg"/><Relationship Id="rId10" Type="http://schemas.openxmlformats.org/officeDocument/2006/relationships/image" Target="../media/image6.jpg"/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youtube.com/watch?v=kI_nLzMIMrE" TargetMode="External"/><Relationship Id="rId12" Type="http://schemas.openxmlformats.org/officeDocument/2006/relationships/image" Target="../media/image7.jpg"/><Relationship Id="rId13" Type="http://schemas.openxmlformats.org/officeDocument/2006/relationships/hyperlink" Target="http://www.youtube.com/watch?v=2nli1Gc4Bzw" TargetMode="External"/><Relationship Id="rId14" Type="http://schemas.openxmlformats.org/officeDocument/2006/relationships/image" Target="../media/image8.jpg"/><Relationship Id="rId15" Type="http://schemas.openxmlformats.org/officeDocument/2006/relationships/hyperlink" Target="http://www.youtube.com/watch?v=bOf-i0n3TeU" TargetMode="External"/><Relationship Id="rId16" Type="http://schemas.openxmlformats.org/officeDocument/2006/relationships/image" Target="../media/image9.jpg"/><Relationship Id="rId17" Type="http://schemas.openxmlformats.org/officeDocument/2006/relationships/hyperlink" Target="http://www.youtube.com/watch?v=eOXSY4NKBzA" TargetMode="External"/><Relationship Id="rId18" Type="http://schemas.openxmlformats.org/officeDocument/2006/relationships/image" Target="../media/image10.jpg"/><Relationship Id="rId19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youtube.com/watch?v=Df-iOVz7S7I" TargetMode="External"/><Relationship Id="rId4" Type="http://schemas.openxmlformats.org/officeDocument/2006/relationships/image" Target="../media/image3.jpg"/><Relationship Id="rId5" Type="http://schemas.openxmlformats.org/officeDocument/2006/relationships/hyperlink" Target="http://www.youtube.com/watch?v=oef7URSf69g" TargetMode="External"/><Relationship Id="rId6" Type="http://schemas.openxmlformats.org/officeDocument/2006/relationships/image" Target="../media/image4.jpg"/><Relationship Id="rId7" Type="http://schemas.openxmlformats.org/officeDocument/2006/relationships/hyperlink" Target="http://www.youtube.com/watch?v=LY6h3pkdsro" TargetMode="External"/><Relationship Id="rId8" Type="http://schemas.openxmlformats.org/officeDocument/2006/relationships/image" Target="../media/image5.jpg"/><Relationship Id="rId9" Type="http://schemas.openxmlformats.org/officeDocument/2006/relationships/hyperlink" Target="http://www.youtube.com/watch?v=Vn31KFenBIo" TargetMode="External"/><Relationship Id="rId10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9443" y="1237534"/>
            <a:ext cx="7163784" cy="1261884"/>
          </a:xfrm>
          <a:prstGeom prst="rect">
            <a:avLst/>
          </a:prstGeom>
          <a:ln w="76200" cmpd="tri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halkboard"/>
                <a:cs typeface="Chalkboard"/>
              </a:rPr>
              <a:t>TN Foundational Literacy </a:t>
            </a:r>
          </a:p>
          <a:p>
            <a:pPr algn="ctr"/>
            <a:r>
              <a:rPr lang="en-US" sz="2800" dirty="0" smtClean="0">
                <a:latin typeface="Chalkboard"/>
                <a:cs typeface="Chalkboard"/>
              </a:rPr>
              <a:t>October 28-November 1, 2024</a:t>
            </a:r>
            <a:endParaRPr lang="en-US" sz="2800" dirty="0">
              <a:latin typeface="Chalkboard"/>
              <a:cs typeface="Chalkboard"/>
            </a:endParaRPr>
          </a:p>
        </p:txBody>
      </p:sp>
      <p:pic>
        <p:nvPicPr>
          <p:cNvPr id="3" name="Picture 2" descr="Student Present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1778" y="2787262"/>
            <a:ext cx="2168977" cy="2242254"/>
          </a:xfrm>
          <a:prstGeom prst="rect">
            <a:avLst/>
          </a:prstGeom>
        </p:spPr>
      </p:pic>
      <p:pic>
        <p:nvPicPr>
          <p:cNvPr id="4" name="Picture 3" descr="Children Reading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52" y="2732681"/>
            <a:ext cx="2815568" cy="217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104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5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car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rai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gri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ll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gir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l</a:t>
            </a:r>
          </a:p>
          <a:p>
            <a:pPr marL="457200" lvl="0">
              <a:lnSpc>
                <a:spcPct val="12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ho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hu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endParaRPr lang="hu-HU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Silly Sally </a:t>
            </a:r>
            <a:r>
              <a:rPr lang="en-US" sz="2800" i="1" dirty="0">
                <a:latin typeface="Chalkboard"/>
                <a:cs typeface="Chalkboard"/>
              </a:rPr>
              <a:t>ate spaghetti with a </a:t>
            </a:r>
            <a:r>
              <a:rPr lang="en-US" sz="2800" b="1" i="1" dirty="0">
                <a:latin typeface="Chalkboard"/>
                <a:cs typeface="Chalkboard"/>
              </a:rPr>
              <a:t>smile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807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082842"/>
            <a:ext cx="1920569" cy="276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 sphere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93386" y="4578356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created for a purpose!”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Thursday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31,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68552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19109" y="28911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020" y="29011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58147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5268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44793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57937" y="33566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368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 spehere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878263"/>
            <a:ext cx="1517316" cy="151731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8470052" y="289314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44294" y="32820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8" y="2047388"/>
            <a:ext cx="265677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tan, pan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chain, rain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late, gate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hope, soap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ato"/>
                <a:cs typeface="Chalkboard"/>
                <a:sym typeface="Lato"/>
              </a:rPr>
              <a:t>boat, float</a:t>
            </a:r>
            <a:endParaRPr lang="en-US" sz="24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669996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insects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caboose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kindly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parka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camper</a:t>
            </a: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700"/>
            <a:ext cx="2928604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ase,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ch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eese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oak,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eek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ope, 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ipe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ebra, </a:t>
            </a:r>
            <a:r>
              <a:rPr lang="en-US" sz="2600" u="sng" dirty="0" err="1" smtClean="0">
                <a:latin typeface="Chalkboard"/>
                <a:ea typeface="Lato"/>
                <a:cs typeface="Chalkboard"/>
                <a:sym typeface="Lato"/>
              </a:rPr>
              <a:t>z</a:t>
            </a:r>
            <a:r>
              <a:rPr lang="en-US" sz="2600" dirty="0" err="1" smtClean="0">
                <a:latin typeface="Chalkboard"/>
                <a:ea typeface="Lato"/>
                <a:cs typeface="Chalkboard"/>
                <a:sym typeface="Lato"/>
              </a:rPr>
              <a:t>imbra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482917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17855" y="2075575"/>
            <a:ext cx="2843033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20000"/>
              </a:lnSpc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cha</a:t>
            </a:r>
            <a:r>
              <a:rPr lang="en-US" sz="26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chee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soa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see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k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ro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e, ri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e</a:t>
            </a:r>
          </a:p>
          <a:p>
            <a:pPr marL="457200" lvl="0">
              <a:lnSpc>
                <a:spcPct val="120000"/>
              </a:lnSpc>
            </a:pP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zebr</a:t>
            </a:r>
            <a:r>
              <a:rPr lang="en-US" sz="2600" u="sng" dirty="0">
                <a:latin typeface="Chalkboard"/>
                <a:ea typeface="Lato"/>
                <a:cs typeface="Chalkboard"/>
                <a:sym typeface="Lato"/>
              </a:rPr>
              <a:t>a</a:t>
            </a:r>
            <a:r>
              <a:rPr lang="en-US" sz="26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600" dirty="0" err="1">
                <a:latin typeface="Chalkboard"/>
                <a:ea typeface="Lato"/>
                <a:cs typeface="Chalkboard"/>
                <a:sym typeface="Lato"/>
              </a:rPr>
              <a:t>zimbr</a:t>
            </a:r>
            <a:r>
              <a:rPr lang="en-US" sz="2600" u="sng" dirty="0" err="1">
                <a:latin typeface="Chalkboard"/>
                <a:ea typeface="Lato"/>
                <a:cs typeface="Chalkboard"/>
                <a:sym typeface="Lato"/>
              </a:rPr>
              <a:t>a</a:t>
            </a:r>
            <a:endParaRPr lang="en-US" sz="26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42982" y="2103216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Willy </a:t>
            </a:r>
            <a:r>
              <a:rPr lang="en-US" sz="2800" i="1" dirty="0">
                <a:latin typeface="Chalkboard"/>
                <a:cs typeface="Chalkboard"/>
              </a:rPr>
              <a:t>waved at the </a:t>
            </a:r>
            <a:r>
              <a:rPr lang="en-US" sz="2800" b="1" i="1" dirty="0">
                <a:latin typeface="Chalkboard"/>
                <a:cs typeface="Chalkboard"/>
              </a:rPr>
              <a:t>wild waves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3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4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1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082842"/>
            <a:ext cx="1920569" cy="276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 sphere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93386" y="4578356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created for a purpose!”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Friday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November 1,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68552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19109" y="28911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020" y="29011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58147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5268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44793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57937" y="33566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368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 spehere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878263"/>
            <a:ext cx="1517316" cy="151731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8470052" y="289314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44294" y="32820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41299" y="2062874"/>
            <a:ext cx="2705621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stay, day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hen, pen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purse, nurse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plan, van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how, cow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027250" y="1339625"/>
            <a:ext cx="2634150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4999" y="2044700"/>
            <a:ext cx="2751403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mumble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order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candle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center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actor</a:t>
            </a:r>
            <a:endParaRPr lang="en-US" sz="26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058688" y="2044699"/>
            <a:ext cx="2678912" cy="2861511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one,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arn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ade,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ud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ube,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ub</a:t>
            </a:r>
          </a:p>
          <a:p>
            <a:pPr marL="45720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amb,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l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imb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180078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266700" y="2075574"/>
            <a:ext cx="2729064" cy="287074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bar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n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ma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mu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tu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tu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b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la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b, li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b</a:t>
            </a: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i="1" dirty="0">
                <a:latin typeface="Chalkboard"/>
                <a:cs typeface="Chalkboard"/>
              </a:rPr>
              <a:t>Pat </a:t>
            </a:r>
            <a:r>
              <a:rPr lang="en-US" sz="2800" b="1" i="1" dirty="0">
                <a:latin typeface="Chalkboard"/>
                <a:cs typeface="Chalkboard"/>
              </a:rPr>
              <a:t>played </a:t>
            </a:r>
            <a:r>
              <a:rPr lang="en-US" sz="2800" i="1" dirty="0">
                <a:latin typeface="Chalkboard"/>
                <a:cs typeface="Chalkboard"/>
              </a:rPr>
              <a:t>with his </a:t>
            </a:r>
            <a:r>
              <a:rPr lang="en-US" sz="2800" b="1" i="1" dirty="0">
                <a:latin typeface="Chalkboard"/>
                <a:cs typeface="Chalkboard"/>
              </a:rPr>
              <a:t>plate </a:t>
            </a:r>
            <a:r>
              <a:rPr lang="en-US" sz="2800" i="1" dirty="0">
                <a:latin typeface="Chalkboard"/>
                <a:cs typeface="Chalkboard"/>
              </a:rPr>
              <a:t>of </a:t>
            </a:r>
            <a:r>
              <a:rPr lang="en-US" sz="2800" b="1" i="1" dirty="0">
                <a:latin typeface="Chalkboard"/>
                <a:cs typeface="Chalkboard"/>
              </a:rPr>
              <a:t>peas</a:t>
            </a:r>
            <a:r>
              <a:rPr lang="en-US" sz="2800" i="1" dirty="0">
                <a:latin typeface="Chalkboard"/>
                <a:cs typeface="Chalkboard"/>
              </a:rPr>
              <a:t>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5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89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082842"/>
            <a:ext cx="1920569" cy="276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 sphere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93386" y="4578356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created for a purpose!”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Monday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28,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68552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19109" y="28911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020" y="29011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58147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5268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44793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57937" y="33566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368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 spehere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878263"/>
            <a:ext cx="1517316" cy="151731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8470052" y="289314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44294" y="32820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7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good, wood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pool, school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boo, zoo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care, bear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stay, play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napkin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candy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silver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monkey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hurdle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eam,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s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ape,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ap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uff, </a:t>
            </a:r>
            <a:r>
              <a:rPr lang="en-US" sz="2800" u="sng" dirty="0" err="1" smtClean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 err="1" smtClean="0">
                <a:latin typeface="Chalkboard"/>
                <a:ea typeface="Lato"/>
                <a:cs typeface="Chalkboard"/>
                <a:sym typeface="Lato"/>
              </a:rPr>
              <a:t>iff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ice,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ace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352414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sea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su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ta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ta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p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ff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</a:t>
            </a:r>
            <a:r>
              <a:rPr lang="en-US" sz="2800" dirty="0" err="1">
                <a:latin typeface="Chalkboard"/>
                <a:ea typeface="Lato"/>
                <a:cs typeface="Chalkboard"/>
                <a:sym typeface="Lato"/>
              </a:rPr>
              <a:t>ki</a:t>
            </a:r>
            <a:r>
              <a:rPr lang="en-US" sz="2800" u="sng" dirty="0" err="1">
                <a:latin typeface="Chalkboard"/>
                <a:ea typeface="Lato"/>
                <a:cs typeface="Chalkboard"/>
                <a:sym typeface="Lato"/>
              </a:rPr>
              <a:t>ff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*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ra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/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Slippery snakes </a:t>
            </a:r>
            <a:r>
              <a:rPr lang="en-US" sz="2800" i="1" dirty="0">
                <a:latin typeface="Chalkboard"/>
                <a:cs typeface="Chalkboard"/>
              </a:rPr>
              <a:t>slid through the </a:t>
            </a:r>
            <a:r>
              <a:rPr lang="en-US" sz="2800" b="1" i="1" dirty="0">
                <a:latin typeface="Chalkboard"/>
                <a:cs typeface="Chalkboard"/>
              </a:rPr>
              <a:t>swamp</a:t>
            </a:r>
            <a:r>
              <a:rPr lang="en-US" sz="2800" dirty="0">
                <a:latin typeface="Chalkboard"/>
                <a:cs typeface="Chalkboard"/>
              </a:rPr>
              <a:t>. </a:t>
            </a: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1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4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082842"/>
            <a:ext cx="1920569" cy="276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 sphere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93386" y="4578356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created for a purpose!”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Tuesday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29,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68552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19109" y="28911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020" y="29011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58147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5268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44793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57937" y="33566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368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 spehere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878263"/>
            <a:ext cx="1517316" cy="151731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8470052" y="289314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44294" y="32820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802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183307" y="2062874"/>
            <a:ext cx="269848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took, look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fish, dish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told, gold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pick, stick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jack, pack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99" name="Google Shape;399;p30"/>
          <p:cNvSpPr txBox="1"/>
          <p:nvPr/>
        </p:nvSpPr>
        <p:spPr>
          <a:xfrm>
            <a:off x="6118848" y="1339625"/>
            <a:ext cx="2467745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72308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super 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member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laughter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market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dancer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18848" y="2044700"/>
            <a:ext cx="2717677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ime,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im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oad,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ead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ute,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ut</a:t>
            </a:r>
          </a:p>
          <a:p>
            <a:pPr marL="457200" lvl="0" indent="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eak,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p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oke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14358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726000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" name="Google Shape;414;p31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1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Google Shape;416;p31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Google Shape;417;p31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Google Shape;418;p31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Google Shape;419;p31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Google Shape;420;p31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Google Shape;421;p31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422" name="Google Shape;422;p31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23" name="Google Shape;423;p31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4" name="Google Shape;424;p31"/>
          <p:cNvSpPr txBox="1"/>
          <p:nvPr/>
        </p:nvSpPr>
        <p:spPr>
          <a:xfrm>
            <a:off x="1149450" y="286550"/>
            <a:ext cx="33672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lang="en-US"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425" name="Google Shape;425;p31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26" name="Google Shape;426;p31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28" name="Google Shape;428;p31"/>
          <p:cNvSpPr txBox="1"/>
          <p:nvPr/>
        </p:nvSpPr>
        <p:spPr>
          <a:xfrm>
            <a:off x="6320500" y="70575"/>
            <a:ext cx="16713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29" name="Google Shape;429;p31"/>
          <p:cNvSpPr txBox="1"/>
          <p:nvPr/>
        </p:nvSpPr>
        <p:spPr>
          <a:xfrm>
            <a:off x="7514400" y="2946400"/>
            <a:ext cx="1046400" cy="5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30" name="Google Shape;430;p31"/>
          <p:cNvSpPr txBox="1"/>
          <p:nvPr/>
        </p:nvSpPr>
        <p:spPr>
          <a:xfrm>
            <a:off x="319073" y="2101759"/>
            <a:ext cx="2527300" cy="26838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>
              <a:lnSpc>
                <a:spcPct val="130000"/>
              </a:lnSpc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di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m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e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di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m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roa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rea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d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cu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e, cu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t</a:t>
            </a:r>
          </a:p>
          <a:p>
            <a:pPr marL="457200" lvl="0">
              <a:lnSpc>
                <a:spcPct val="130000"/>
              </a:lnSpc>
            </a:pP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pea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, po</a:t>
            </a:r>
            <a:r>
              <a:rPr lang="en-US" sz="2800" u="sng" dirty="0">
                <a:latin typeface="Chalkboard"/>
                <a:ea typeface="Lato"/>
                <a:cs typeface="Chalkboard"/>
                <a:sym typeface="Lato"/>
              </a:rPr>
              <a:t>k</a:t>
            </a:r>
            <a:r>
              <a:rPr lang="en-US" sz="2800" dirty="0">
                <a:latin typeface="Chalkboard"/>
                <a:ea typeface="Lato"/>
                <a:cs typeface="Chalkboard"/>
                <a:sym typeface="Lato"/>
              </a:rPr>
              <a:t>e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  <a:p>
            <a:pPr marL="457200" lvl="0">
              <a:lnSpc>
                <a:spcPct val="120000"/>
              </a:lnSpc>
            </a:pPr>
            <a:endParaRPr lang="en-US" sz="2800" dirty="0">
              <a:latin typeface="Lato"/>
              <a:ea typeface="Lato"/>
              <a:cs typeface="Lato"/>
              <a:sym typeface="Lato"/>
            </a:endParaRPr>
          </a:p>
          <a:p>
            <a:pPr lvl="0" algn="ctr"/>
            <a:endParaRPr lang="en-US" sz="2800" u="sng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31" name="Google Shape;431;p31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Google Shape;432;p31"/>
          <p:cNvSpPr txBox="1"/>
          <p:nvPr/>
        </p:nvSpPr>
        <p:spPr>
          <a:xfrm>
            <a:off x="279400" y="1322350"/>
            <a:ext cx="2425700" cy="506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3" name="Google Shape;433;p31"/>
          <p:cNvSpPr/>
          <p:nvPr/>
        </p:nvSpPr>
        <p:spPr>
          <a:xfrm>
            <a:off x="4582475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4" name="Google Shape;434;p31"/>
          <p:cNvSpPr txBox="1"/>
          <p:nvPr/>
        </p:nvSpPr>
        <p:spPr>
          <a:xfrm>
            <a:off x="4432300" y="1358900"/>
            <a:ext cx="2476500" cy="4318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Silly Sentence</a:t>
            </a:r>
            <a:endParaRPr sz="20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35" name="Google Shape;435;p31"/>
          <p:cNvSpPr txBox="1"/>
          <p:nvPr/>
        </p:nvSpPr>
        <p:spPr>
          <a:xfrm>
            <a:off x="3213100" y="2088275"/>
            <a:ext cx="5435600" cy="1150226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800" b="1" i="1" dirty="0">
                <a:latin typeface="Chalkboard"/>
                <a:cs typeface="Chalkboard"/>
              </a:rPr>
              <a:t>Crazy kangaroos crawled </a:t>
            </a:r>
            <a:r>
              <a:rPr lang="en-US" sz="2800" i="1" dirty="0">
                <a:latin typeface="Chalkboard"/>
                <a:cs typeface="Chalkboard"/>
              </a:rPr>
              <a:t>like kittens. </a:t>
            </a:r>
            <a:endParaRPr lang="en-US" sz="2800" dirty="0">
              <a:latin typeface="Chalkboard"/>
              <a:cs typeface="Chalkboard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4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5" name="Google Shape;407;p30"/>
          <p:cNvSpPr txBox="1"/>
          <p:nvPr/>
        </p:nvSpPr>
        <p:spPr>
          <a:xfrm>
            <a:off x="7938924" y="385287"/>
            <a:ext cx="1046400" cy="806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7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2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pic>
        <p:nvPicPr>
          <p:cNvPr id="2" name="Picture 1" descr="Kids Talking.jpe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493" y="3319550"/>
            <a:ext cx="4038600" cy="182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412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" grpId="0" animBg="1"/>
      <p:bldP spid="432" grpId="0" animBg="1"/>
      <p:bldP spid="434" grpId="0" animBg="1"/>
      <p:bldP spid="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9" name="Google Shape;329;p28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0" name="Google Shape;330;p28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1" name="Google Shape;331;p28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32" name="Google Shape;332;p28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Google Shape;333;p28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Google Shape;334;p28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28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6" name="Google Shape;336;p28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Google Shape;337;p28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38" name="Google Shape;338;p28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28"/>
          <p:cNvSpPr txBox="1"/>
          <p:nvPr/>
        </p:nvSpPr>
        <p:spPr>
          <a:xfrm>
            <a:off x="1149449" y="348497"/>
            <a:ext cx="350072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>
                <a:latin typeface="Chalkboard"/>
                <a:ea typeface="Lilita One"/>
                <a:cs typeface="Chalkboard"/>
                <a:sym typeface="Lilita One"/>
              </a:rPr>
              <a:t>Focus Board</a:t>
            </a:r>
            <a:endParaRPr sz="32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pic>
        <p:nvPicPr>
          <p:cNvPr id="340" name="Google Shape;340;p28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6629061" y="340751"/>
            <a:ext cx="225582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341" name="Google Shape;341;p28"/>
          <p:cNvSpPr txBox="1"/>
          <p:nvPr/>
        </p:nvSpPr>
        <p:spPr>
          <a:xfrm>
            <a:off x="108420" y="1251775"/>
            <a:ext cx="2261315" cy="57565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highlight>
                  <a:srgbClr val="FBF251"/>
                </a:highlight>
                <a:latin typeface="Chalkboard"/>
                <a:ea typeface="Neucha"/>
                <a:cs typeface="Chalkboard"/>
                <a:sym typeface="Neucha"/>
              </a:rPr>
              <a:t>Letter Bundle</a:t>
            </a:r>
            <a:endParaRPr sz="2400" b="1" dirty="0">
              <a:highlight>
                <a:srgbClr val="FBF251"/>
              </a:highlight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42" name="Google Shape;342;p28"/>
          <p:cNvSpPr txBox="1"/>
          <p:nvPr/>
        </p:nvSpPr>
        <p:spPr>
          <a:xfrm>
            <a:off x="418189" y="1959788"/>
            <a:ext cx="1068704" cy="2404147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Bb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Ff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Dd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Chalkboard"/>
                <a:ea typeface="Lato"/>
                <a:cs typeface="Chalkboard"/>
                <a:sym typeface="Lato"/>
              </a:rPr>
              <a:t>Gg</a:t>
            </a:r>
            <a:endParaRPr lang="en-US" sz="2800" b="1" dirty="0" smtClean="0">
              <a:solidFill>
                <a:srgbClr val="00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 smtClean="0">
                <a:solidFill>
                  <a:srgbClr val="FF6600"/>
                </a:solidFill>
                <a:latin typeface="Chalkboard"/>
                <a:ea typeface="Lato"/>
                <a:cs typeface="Chalkboard"/>
                <a:sym typeface="Lato"/>
              </a:rPr>
              <a:t>Aa</a:t>
            </a:r>
            <a:endParaRPr lang="en-US" sz="2800" b="1" dirty="0" smtClean="0">
              <a:solidFill>
                <a:srgbClr val="FF6600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45" name="Google Shape;345;p28"/>
          <p:cNvSpPr txBox="1"/>
          <p:nvPr/>
        </p:nvSpPr>
        <p:spPr>
          <a:xfrm>
            <a:off x="7016273" y="0"/>
            <a:ext cx="1796416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Chalkboard"/>
                <a:ea typeface="Lilita One"/>
                <a:cs typeface="Chalkboard"/>
                <a:sym typeface="Lilita One"/>
              </a:rPr>
              <a:t>TODAY IS</a:t>
            </a:r>
            <a:r>
              <a:rPr lang="en" sz="1600" dirty="0">
                <a:latin typeface="Lilita One"/>
                <a:ea typeface="Lilita One"/>
                <a:cs typeface="Lilita One"/>
                <a:sym typeface="Lilita One"/>
              </a:rPr>
              <a:t>:</a:t>
            </a:r>
            <a:endParaRPr sz="1600" dirty="0"/>
          </a:p>
        </p:txBody>
      </p:sp>
      <p:sp>
        <p:nvSpPr>
          <p:cNvPr id="346" name="Google Shape;346;p28"/>
          <p:cNvSpPr txBox="1"/>
          <p:nvPr/>
        </p:nvSpPr>
        <p:spPr>
          <a:xfrm>
            <a:off x="8009889" y="1002678"/>
            <a:ext cx="1046400" cy="651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7" name="Google Shape;347;p28"/>
          <p:cNvSpPr txBox="1"/>
          <p:nvPr/>
        </p:nvSpPr>
        <p:spPr>
          <a:xfrm>
            <a:off x="2448453" y="2695635"/>
            <a:ext cx="1362985" cy="1348773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you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that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gray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00" dirty="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48" name="Google Shape;348;p28"/>
          <p:cNvSpPr txBox="1"/>
          <p:nvPr/>
        </p:nvSpPr>
        <p:spPr>
          <a:xfrm>
            <a:off x="2058849" y="2044236"/>
            <a:ext cx="2121919" cy="55752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Neucha"/>
                <a:cs typeface="Chalkboard"/>
                <a:sym typeface="Neucha"/>
              </a:rPr>
              <a:t>Sight Words</a:t>
            </a:r>
            <a:r>
              <a:rPr lang="en" sz="2800" b="1" dirty="0" smtClean="0">
                <a:latin typeface="Neucha"/>
                <a:ea typeface="Neucha"/>
                <a:cs typeface="Neucha"/>
                <a:sym typeface="Neucha"/>
              </a:rPr>
              <a:t>: </a:t>
            </a:r>
            <a:endParaRPr sz="28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349" name="Google Shape;349;p28"/>
          <p:cNvSpPr txBox="1"/>
          <p:nvPr/>
        </p:nvSpPr>
        <p:spPr>
          <a:xfrm>
            <a:off x="6855620" y="1520778"/>
            <a:ext cx="1936296" cy="2468639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smtClean="0">
                <a:latin typeface="Chalkboard"/>
                <a:ea typeface="Lato"/>
                <a:cs typeface="Chalkboard"/>
                <a:sym typeface="Lato"/>
              </a:rPr>
              <a:t>10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latin typeface="Chalkboard"/>
                <a:ea typeface="Lato"/>
                <a:cs typeface="Chalkboard"/>
                <a:sym typeface="Lato"/>
              </a:rPr>
              <a:t>ten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>
              <a:latin typeface="Chalkboard"/>
              <a:ea typeface="Lato"/>
              <a:cs typeface="Chalkboard"/>
              <a:sym typeface="Lato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350" name="Google Shape;350;p28"/>
          <p:cNvSpPr txBox="1"/>
          <p:nvPr/>
        </p:nvSpPr>
        <p:spPr>
          <a:xfrm>
            <a:off x="4577617" y="1082842"/>
            <a:ext cx="1920569" cy="276980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Color </a:t>
            </a:r>
            <a:r>
              <a:rPr lang="en-US" sz="2400" b="1" dirty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a</a:t>
            </a:r>
            <a:r>
              <a:rPr lang="en-US" sz="24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nd Shape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-US" sz="20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Chalkboard"/>
                <a:ea typeface="Neucha"/>
                <a:cs typeface="Chalkboard"/>
                <a:sym typeface="Neucha"/>
              </a:rPr>
              <a:t>gray sphere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 smtClean="0">
              <a:solidFill>
                <a:srgbClr val="000000"/>
              </a:solidFill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351" name="Google Shape;351;p28"/>
          <p:cNvSpPr/>
          <p:nvPr/>
        </p:nvSpPr>
        <p:spPr>
          <a:xfrm>
            <a:off x="3640813" y="4262000"/>
            <a:ext cx="464700" cy="464700"/>
          </a:xfrm>
          <a:prstGeom prst="ellipse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52" name="Google Shape;352;p28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 rot="10800000" flipH="1">
            <a:off x="3728225" y="4349413"/>
            <a:ext cx="289875" cy="289875"/>
          </a:xfrm>
          <a:prstGeom prst="rect">
            <a:avLst/>
          </a:prstGeom>
          <a:noFill/>
          <a:ln>
            <a:noFill/>
          </a:ln>
        </p:spPr>
      </p:pic>
      <p:sp>
        <p:nvSpPr>
          <p:cNvPr id="353" name="Google Shape;353;p28"/>
          <p:cNvSpPr txBox="1"/>
          <p:nvPr/>
        </p:nvSpPr>
        <p:spPr>
          <a:xfrm>
            <a:off x="4193386" y="4578356"/>
            <a:ext cx="2572800" cy="4353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200" b="1" i="1" dirty="0" smtClean="0">
                <a:solidFill>
                  <a:schemeClr val="tx1"/>
                </a:solidFill>
                <a:latin typeface="Chalkboard"/>
                <a:ea typeface="Lato"/>
                <a:cs typeface="Chalkboard"/>
                <a:sym typeface="Lato"/>
              </a:rPr>
              <a:t>“I am created for a purpose!”</a:t>
            </a:r>
            <a:endParaRPr lang="en-US" sz="1200" b="1" i="1" dirty="0">
              <a:solidFill>
                <a:schemeClr val="tx1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612092" y="668452"/>
            <a:ext cx="2182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halkboard"/>
                <a:cs typeface="Chalkboard"/>
              </a:rPr>
              <a:t>Wednesday</a:t>
            </a:r>
          </a:p>
          <a:p>
            <a:pPr algn="ctr"/>
            <a:r>
              <a:rPr lang="en-US" sz="1600" dirty="0" smtClean="0">
                <a:latin typeface="Chalkboard"/>
                <a:cs typeface="Chalkboard"/>
              </a:rPr>
              <a:t>October 30, 2024</a:t>
            </a:r>
            <a:endParaRPr lang="en-US" sz="1600" dirty="0">
              <a:latin typeface="Chalkboard"/>
              <a:cs typeface="Chalkboard"/>
            </a:endParaRPr>
          </a:p>
        </p:txBody>
      </p:sp>
      <p:sp>
        <p:nvSpPr>
          <p:cNvPr id="3" name="TextBox 2"/>
          <p:cNvSpPr txBox="1"/>
          <p:nvPr/>
        </p:nvSpPr>
        <p:spPr>
          <a:xfrm rot="20909709">
            <a:off x="4120409" y="4022365"/>
            <a:ext cx="1244377" cy="52322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b="1" dirty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Daily </a:t>
            </a:r>
            <a:endParaRPr lang="en-US" b="1" dirty="0" smtClean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  <a:p>
            <a:pPr lvl="0" algn="r"/>
            <a:r>
              <a:rPr lang="en-US" b="1" dirty="0" smtClean="0">
                <a:solidFill>
                  <a:srgbClr val="FF00FF"/>
                </a:solidFill>
                <a:latin typeface="Chalkboard"/>
                <a:ea typeface="Lato"/>
                <a:cs typeface="Chalkboard"/>
                <a:sym typeface="Lato"/>
              </a:rPr>
              <a:t>Affirmation</a:t>
            </a:r>
            <a:endParaRPr lang="en-US" b="1" dirty="0">
              <a:solidFill>
                <a:srgbClr val="FF00FF"/>
              </a:solidFill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5" name="Oval 4"/>
          <p:cNvSpPr/>
          <p:nvPr/>
        </p:nvSpPr>
        <p:spPr>
          <a:xfrm>
            <a:off x="6968552" y="290254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7719109" y="2891127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8077020" y="290116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958147" y="332620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Eyes.png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17031">
            <a:off x="112246" y="363668"/>
            <a:ext cx="903134" cy="676478"/>
          </a:xfrm>
          <a:prstGeom prst="rect">
            <a:avLst/>
          </a:prstGeom>
        </p:spPr>
      </p:pic>
      <p:sp>
        <p:nvSpPr>
          <p:cNvPr id="34" name="Oval 33"/>
          <p:cNvSpPr/>
          <p:nvPr/>
        </p:nvSpPr>
        <p:spPr>
          <a:xfrm>
            <a:off x="7335268" y="2899789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44793" y="333472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757937" y="33566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8091368" y="3330136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 spehere.jpg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369" y="1878263"/>
            <a:ext cx="1517316" cy="151731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8470052" y="2893145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444294" y="3282010"/>
            <a:ext cx="263304" cy="309733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992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p30" descr="http://timer-timer.com&#10;&#10;Possibly the easiest timer you'll ever use. Big easy to see numbers. Beeps when it reaches 0. Voted #1 by timer-timer.com - that's us :)" title="20 Minute Countdown Timer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751983" y="2918460"/>
            <a:ext cx="595099" cy="44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Google Shape;386;p30" descr="http://timer-timer.com&#10;&#10;Possibly the easiest timer you'll ever use. Big easy to see numbers. Beeps when it reaches 0. Voted #1 by timer-timer.com - that's us :)" title="1 Minute Countdown Timer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-750296" y="871926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Google Shape;387;p30" descr="http://timer-timer.com&#10;&#10;Possibly the easiest timer you'll ever use. Big easy to see numbers. Beeps when it reaches 0. Voted #1 by timer-timer.com - that's us :)" title="5 Minute Countdown Timer">
            <a:hlinkClick r:id="rId7"/>
          </p:cNvPr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-750296" y="1383175"/>
            <a:ext cx="591725" cy="443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30" descr="http://timer-timer.com&#10;&#10;Possibly the easiest timer you'll ever use. Big easy to see numbers. Beeps when it reaches 0. Voted #1 by timer-timer.com - that's us :)" title="10 Minute Countdown Timer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-749617" y="1894424"/>
            <a:ext cx="590366" cy="442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Google Shape;389;p30" descr="Possibly the easiest timer you'll ever use. Big easy to see numbers. Beeps when it reaches 0. Voted #1 by timer-timer.com - that's us :) http://timer-timer.com" title="30 Minute Countdown Timer">
            <a:hlinkClick r:id="rId11"/>
          </p:cNvPr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-750283" y="3432239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Google Shape;390;p30" descr="Possibly the easiest timer you'll ever use. Big easy to see numbers. Beeps when it reaches 0. Voted #1 by timer-timer.com - that's us :) http://timer-timer.com" title="60 Minute Countdown Timer">
            <a:hlinkClick r:id="rId13"/>
          </p:cNvPr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-750283" y="4413550"/>
            <a:ext cx="591700" cy="4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Google Shape;391;p30" descr="http://timer-timer.com&#10;&#10;Possibly the easiest timer you'll ever use. Big easy to see numbers. Beeps when it reaches 0. Voted #1 by timer-timer.com - that's us :)" title="15 Minute Countdown Timer">
            <a:hlinkClick r:id="rId15"/>
          </p:cNvPr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-752000" y="2404654"/>
            <a:ext cx="595133" cy="44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Google Shape;392;p30" descr="45 minute timer with alarm.&#10;&#10;45 minuten timer met alarm" title="45 Minute Countdown Timer with Alarm">
            <a:hlinkClick r:id="rId17"/>
          </p:cNvPr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-750283" y="3943470"/>
            <a:ext cx="591700" cy="443775"/>
          </a:xfrm>
          <a:prstGeom prst="rect">
            <a:avLst/>
          </a:prstGeom>
          <a:noFill/>
          <a:ln>
            <a:noFill/>
          </a:ln>
        </p:spPr>
      </p:pic>
      <p:sp>
        <p:nvSpPr>
          <p:cNvPr id="393" name="Google Shape;393;p30"/>
          <p:cNvSpPr txBox="1"/>
          <p:nvPr/>
        </p:nvSpPr>
        <p:spPr>
          <a:xfrm>
            <a:off x="-833200" y="226800"/>
            <a:ext cx="699600" cy="57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ato"/>
                <a:ea typeface="Lato"/>
                <a:cs typeface="Lato"/>
                <a:sym typeface="Lato"/>
              </a:rPr>
              <a:t>Add a timer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94" name="Google Shape;394;p30"/>
          <p:cNvSpPr/>
          <p:nvPr/>
        </p:nvSpPr>
        <p:spPr>
          <a:xfrm>
            <a:off x="1108175" y="246850"/>
            <a:ext cx="3573600" cy="767100"/>
          </a:xfrm>
          <a:prstGeom prst="roundRect">
            <a:avLst>
              <a:gd name="adj" fmla="val 16667"/>
            </a:avLst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" name="Google Shape;395;p30"/>
          <p:cNvSpPr txBox="1"/>
          <p:nvPr/>
        </p:nvSpPr>
        <p:spPr>
          <a:xfrm>
            <a:off x="1416812" y="315198"/>
            <a:ext cx="3137881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halkboard"/>
                <a:ea typeface="Lilita One"/>
                <a:cs typeface="Chalkboard"/>
                <a:sym typeface="Lilita One"/>
              </a:rPr>
              <a:t>Let’s Learn to Read!</a:t>
            </a:r>
            <a:endParaRPr sz="2400" dirty="0">
              <a:latin typeface="Chalkboard"/>
              <a:ea typeface="Lilita One"/>
              <a:cs typeface="Chalkboard"/>
              <a:sym typeface="Lilita One"/>
            </a:endParaRPr>
          </a:p>
        </p:txBody>
      </p:sp>
      <p:sp>
        <p:nvSpPr>
          <p:cNvPr id="396" name="Google Shape;396;p30"/>
          <p:cNvSpPr/>
          <p:nvPr/>
        </p:nvSpPr>
        <p:spPr>
          <a:xfrm>
            <a:off x="6236500" y="1856200"/>
            <a:ext cx="2210400" cy="156300"/>
          </a:xfrm>
          <a:prstGeom prst="rect">
            <a:avLst/>
          </a:prstGeom>
          <a:solidFill>
            <a:srgbClr val="24E3F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7" name="Google Shape;397;p30"/>
          <p:cNvSpPr/>
          <p:nvPr/>
        </p:nvSpPr>
        <p:spPr>
          <a:xfrm>
            <a:off x="3314850" y="1856200"/>
            <a:ext cx="2210400" cy="156300"/>
          </a:xfrm>
          <a:prstGeom prst="rect">
            <a:avLst/>
          </a:prstGeom>
          <a:solidFill>
            <a:srgbClr val="1EF1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Google Shape;398;p30"/>
          <p:cNvSpPr txBox="1"/>
          <p:nvPr/>
        </p:nvSpPr>
        <p:spPr>
          <a:xfrm>
            <a:off x="254393" y="2062874"/>
            <a:ext cx="2730868" cy="277582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yes, dress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dip, flip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pail, trail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crown, town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 smtClean="0">
                <a:latin typeface="Chalkboard"/>
                <a:ea typeface="Lato"/>
                <a:cs typeface="Chalkboard"/>
                <a:sym typeface="Lato"/>
              </a:rPr>
              <a:t>saw, draw</a:t>
            </a:r>
          </a:p>
        </p:txBody>
      </p:sp>
      <p:sp>
        <p:nvSpPr>
          <p:cNvPr id="399" name="Google Shape;399;p30"/>
          <p:cNvSpPr txBox="1"/>
          <p:nvPr/>
        </p:nvSpPr>
        <p:spPr>
          <a:xfrm>
            <a:off x="6102454" y="1339625"/>
            <a:ext cx="2558946" cy="4510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Snatch the Sound</a:t>
            </a:r>
            <a:endParaRPr sz="2400" b="1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0" name="Google Shape;400;p30"/>
          <p:cNvSpPr txBox="1"/>
          <p:nvPr/>
        </p:nvSpPr>
        <p:spPr>
          <a:xfrm>
            <a:off x="3175000" y="2044700"/>
            <a:ext cx="2588590" cy="2819400"/>
          </a:xfrm>
          <a:prstGeom prst="rect">
            <a:avLst/>
          </a:prstGeom>
          <a:ln>
            <a:solidFill>
              <a:srgbClr val="66FF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monster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mustache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number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husband</a:t>
            </a:r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golden</a:t>
            </a:r>
            <a:endParaRPr lang="en-US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1" name="Google Shape;401;p30"/>
          <p:cNvSpPr txBox="1"/>
          <p:nvPr/>
        </p:nvSpPr>
        <p:spPr>
          <a:xfrm>
            <a:off x="6195384" y="2044700"/>
            <a:ext cx="2547688" cy="280670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ode,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c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ard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r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ise, raise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rill,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g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irl</a:t>
            </a:r>
          </a:p>
          <a:p>
            <a:pPr marL="457200" lvl="0" indent="0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ome, </a:t>
            </a:r>
            <a:r>
              <a:rPr lang="en-US" sz="2800" u="sng" dirty="0" smtClean="0">
                <a:latin typeface="Chalkboard"/>
                <a:ea typeface="Lato"/>
                <a:cs typeface="Chalkboard"/>
                <a:sym typeface="Lato"/>
              </a:rPr>
              <a:t>h</a:t>
            </a:r>
            <a:r>
              <a:rPr lang="en-US" sz="2800" dirty="0" smtClean="0">
                <a:latin typeface="Chalkboard"/>
                <a:ea typeface="Lato"/>
                <a:cs typeface="Chalkboard"/>
                <a:sym typeface="Lato"/>
              </a:rPr>
              <a:t>um</a:t>
            </a:r>
            <a:endParaRPr lang="hu-HU" sz="2800" dirty="0">
              <a:latin typeface="Chalkboard"/>
              <a:ea typeface="Lato"/>
              <a:cs typeface="Chalkboard"/>
              <a:sym typeface="Lato"/>
            </a:endParaRPr>
          </a:p>
        </p:txBody>
      </p:sp>
      <p:sp>
        <p:nvSpPr>
          <p:cNvPr id="402" name="Google Shape;402;p30"/>
          <p:cNvSpPr/>
          <p:nvPr/>
        </p:nvSpPr>
        <p:spPr>
          <a:xfrm>
            <a:off x="393200" y="1856200"/>
            <a:ext cx="2210400" cy="156300"/>
          </a:xfrm>
          <a:prstGeom prst="rect">
            <a:avLst/>
          </a:prstGeom>
          <a:solidFill>
            <a:srgbClr val="FBF25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30"/>
          <p:cNvSpPr txBox="1"/>
          <p:nvPr/>
        </p:nvSpPr>
        <p:spPr>
          <a:xfrm>
            <a:off x="228600" y="1306763"/>
            <a:ext cx="2451100" cy="48235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>
                <a:latin typeface="Chalkboard"/>
                <a:ea typeface="Neucha"/>
                <a:cs typeface="Chalkboard"/>
                <a:sym typeface="Neucha"/>
              </a:rPr>
              <a:t>Rhyme Time</a:t>
            </a:r>
            <a:r>
              <a:rPr lang="en-US" sz="2400" b="1" dirty="0">
                <a:latin typeface="Neucha"/>
                <a:ea typeface="Neucha"/>
                <a:cs typeface="Neucha"/>
                <a:sym typeface="Neucha"/>
              </a:rPr>
              <a:t>!</a:t>
            </a:r>
            <a:endParaRPr sz="2400" b="1" dirty="0">
              <a:latin typeface="Neucha"/>
              <a:ea typeface="Neucha"/>
              <a:cs typeface="Neucha"/>
              <a:sym typeface="Neucha"/>
            </a:endParaRPr>
          </a:p>
        </p:txBody>
      </p:sp>
      <p:pic>
        <p:nvPicPr>
          <p:cNvPr id="405" name="Google Shape;405;p30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940031" y="159314"/>
            <a:ext cx="1005330" cy="1005972"/>
          </a:xfrm>
          <a:prstGeom prst="rect">
            <a:avLst/>
          </a:prstGeom>
          <a:noFill/>
          <a:ln>
            <a:noFill/>
          </a:ln>
        </p:spPr>
      </p:pic>
      <p:sp>
        <p:nvSpPr>
          <p:cNvPr id="406" name="Google Shape;406;p30"/>
          <p:cNvSpPr txBox="1"/>
          <p:nvPr/>
        </p:nvSpPr>
        <p:spPr>
          <a:xfrm>
            <a:off x="6480600" y="435500"/>
            <a:ext cx="1282800" cy="7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latin typeface="Neucha"/>
              <a:ea typeface="Neucha"/>
              <a:cs typeface="Neucha"/>
              <a:sym typeface="Neucha"/>
            </a:endParaRPr>
          </a:p>
        </p:txBody>
      </p:sp>
      <p:sp>
        <p:nvSpPr>
          <p:cNvPr id="407" name="Google Shape;407;p30"/>
          <p:cNvSpPr txBox="1"/>
          <p:nvPr/>
        </p:nvSpPr>
        <p:spPr>
          <a:xfrm>
            <a:off x="7938924" y="385287"/>
            <a:ext cx="1046400" cy="7108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TN Sounds First Vol. 1</a:t>
            </a: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Week </a:t>
            </a:r>
            <a:r>
              <a:rPr lang="en-US" sz="1100" dirty="0">
                <a:latin typeface="Chalkboard"/>
                <a:ea typeface="Neucha"/>
                <a:cs typeface="Chalkboard"/>
                <a:sym typeface="Neucha"/>
              </a:rPr>
              <a:t>7</a:t>
            </a:r>
            <a:endParaRPr lang="en-US" sz="1100" dirty="0" smtClean="0">
              <a:latin typeface="Chalkboard"/>
              <a:ea typeface="Neucha"/>
              <a:cs typeface="Chalkboard"/>
              <a:sym typeface="Neucha"/>
            </a:endParaRPr>
          </a:p>
          <a:p>
            <a:pPr algn="ctr"/>
            <a:r>
              <a:rPr lang="en-US" sz="1100" dirty="0" smtClean="0">
                <a:latin typeface="Chalkboard"/>
                <a:ea typeface="Neucha"/>
                <a:cs typeface="Chalkboard"/>
                <a:sym typeface="Neucha"/>
              </a:rPr>
              <a:t>Day 3</a:t>
            </a:r>
            <a:endParaRPr sz="1100" dirty="0">
              <a:latin typeface="Chalkboard"/>
              <a:ea typeface="Neucha"/>
              <a:cs typeface="Chalkboard"/>
              <a:sym typeface="Neucha"/>
            </a:endParaRPr>
          </a:p>
        </p:txBody>
      </p:sp>
      <p:sp>
        <p:nvSpPr>
          <p:cNvPr id="408" name="Google Shape;408;p30"/>
          <p:cNvSpPr txBox="1"/>
          <p:nvPr/>
        </p:nvSpPr>
        <p:spPr>
          <a:xfrm>
            <a:off x="6321189" y="296029"/>
            <a:ext cx="1470488" cy="773493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8080"/>
                </a:solidFill>
                <a:latin typeface="Chalkboard"/>
                <a:ea typeface="Lilita One"/>
                <a:cs typeface="Chalkboard"/>
                <a:sym typeface="Lilita One"/>
              </a:rPr>
              <a:t>Today’s Lesson</a:t>
            </a:r>
            <a:endParaRPr sz="2000" dirty="0">
              <a:solidFill>
                <a:srgbClr val="008080"/>
              </a:solidFill>
              <a:latin typeface="Chalkboard"/>
              <a:cs typeface="Chalkboard"/>
            </a:endParaRPr>
          </a:p>
        </p:txBody>
      </p:sp>
      <p:sp>
        <p:nvSpPr>
          <p:cNvPr id="26" name="Google Shape;403;p30"/>
          <p:cNvSpPr txBox="1"/>
          <p:nvPr/>
        </p:nvSpPr>
        <p:spPr>
          <a:xfrm>
            <a:off x="2979484" y="1308692"/>
            <a:ext cx="2881794" cy="506100"/>
          </a:xfrm>
          <a:prstGeom prst="rect">
            <a:avLst/>
          </a:prstGeom>
          <a:noFill/>
          <a:ln>
            <a:solidFill>
              <a:srgbClr val="66FFCC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smtClean="0">
                <a:latin typeface="Chalkboard"/>
                <a:ea typeface="Neucha"/>
                <a:cs typeface="Chalkboard"/>
                <a:sym typeface="Neucha"/>
              </a:rPr>
              <a:t>Syllables: Break it Up!</a:t>
            </a:r>
            <a:endParaRPr sz="1800" b="1" dirty="0">
              <a:latin typeface="Chalkboard"/>
              <a:ea typeface="Neucha"/>
              <a:cs typeface="Chalkboard"/>
              <a:sym typeface="Neucha"/>
            </a:endParaRPr>
          </a:p>
        </p:txBody>
      </p:sp>
    </p:spTree>
    <p:extLst>
      <p:ext uri="{BB962C8B-B14F-4D97-AF65-F5344CB8AC3E}">
        <p14:creationId xmlns:p14="http://schemas.microsoft.com/office/powerpoint/2010/main" val="2599813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" grpId="0" animBg="1"/>
      <p:bldP spid="399" grpId="0" animBg="1"/>
      <p:bldP spid="400" grpId="0" animBg="1"/>
      <p:bldP spid="401" grpId="0" animBg="1"/>
      <p:bldP spid="404" grpId="0" animBg="1"/>
      <p:bldP spid="26" grpId="0" animBg="1"/>
    </p:bld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778</Words>
  <Application>Microsoft Macintosh PowerPoint</Application>
  <PresentationFormat>On-screen Show (16:9)</PresentationFormat>
  <Paragraphs>327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SCS Prek</cp:lastModifiedBy>
  <cp:revision>201</cp:revision>
  <dcterms:modified xsi:type="dcterms:W3CDTF">2024-08-01T19:49:02Z</dcterms:modified>
</cp:coreProperties>
</file>