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3" r:id="rId1"/>
  </p:sldMasterIdLst>
  <p:notesMasterIdLst>
    <p:notesMasterId r:id="rId18"/>
  </p:notesMasterIdLst>
  <p:sldIdLst>
    <p:sldId id="443" r:id="rId2"/>
    <p:sldId id="438" r:id="rId3"/>
    <p:sldId id="427" r:id="rId4"/>
    <p:sldId id="448" r:id="rId5"/>
    <p:sldId id="451" r:id="rId6"/>
    <p:sldId id="429" r:id="rId7"/>
    <p:sldId id="450" r:id="rId8"/>
    <p:sldId id="452" r:id="rId9"/>
    <p:sldId id="431" r:id="rId10"/>
    <p:sldId id="432" r:id="rId11"/>
    <p:sldId id="453" r:id="rId12"/>
    <p:sldId id="433" r:id="rId13"/>
    <p:sldId id="434" r:id="rId14"/>
    <p:sldId id="454" r:id="rId15"/>
    <p:sldId id="435" r:id="rId16"/>
    <p:sldId id="436" r:id="rId1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Untitled Section" id="{D973B472-A84D-074B-9581-5258CCF4B0E2}">
          <p14:sldIdLst>
            <p14:sldId id="443"/>
            <p14:sldId id="438"/>
            <p14:sldId id="427"/>
            <p14:sldId id="448"/>
            <p14:sldId id="451"/>
            <p14:sldId id="429"/>
            <p14:sldId id="450"/>
            <p14:sldId id="452"/>
            <p14:sldId id="431"/>
            <p14:sldId id="432"/>
            <p14:sldId id="453"/>
            <p14:sldId id="433"/>
            <p14:sldId id="434"/>
            <p14:sldId id="454"/>
            <p14:sldId id="435"/>
            <p14:sldId id="436"/>
          </p14:sldIdLst>
        </p14:section>
      </p14:sectionLst>
    </p:ex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609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FCF"/>
    <a:srgbClr val="8000FF"/>
    <a:srgbClr val="66FFCC"/>
    <a:srgbClr val="008080"/>
    <a:srgbClr val="00FF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3CB087DD-19A6-4A5E-B2FC-530D6B8E557C}">
  <a:tblStyle styleId="{3CB087DD-19A6-4A5E-B2FC-530D6B8E557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 showComments="0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-120" y="-720"/>
      </p:cViewPr>
      <p:guideLst>
        <p:guide orient="horz" pos="1620"/>
        <p:guide orient="horz" pos="60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555589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4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2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4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5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4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4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4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9443" y="1237534"/>
            <a:ext cx="7163784" cy="1261884"/>
          </a:xfrm>
          <a:prstGeom prst="rect">
            <a:avLst/>
          </a:prstGeom>
          <a:ln w="76200" cmpd="tri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Chalkboard"/>
                <a:cs typeface="Chalkboard"/>
              </a:rPr>
              <a:t>TN Foundational Literacy </a:t>
            </a:r>
          </a:p>
          <a:p>
            <a:pPr algn="ctr"/>
            <a:r>
              <a:rPr lang="en-US" sz="2800" dirty="0" smtClean="0">
                <a:latin typeface="Chalkboard"/>
                <a:cs typeface="Chalkboard"/>
              </a:rPr>
              <a:t>October </a:t>
            </a:r>
            <a:r>
              <a:rPr lang="en-US" sz="2800" smtClean="0">
                <a:latin typeface="Chalkboard"/>
                <a:cs typeface="Chalkboard"/>
              </a:rPr>
              <a:t>21-25, </a:t>
            </a:r>
            <a:r>
              <a:rPr lang="en-US" sz="2800" dirty="0" smtClean="0">
                <a:latin typeface="Chalkboard"/>
                <a:cs typeface="Chalkboard"/>
              </a:rPr>
              <a:t>2024</a:t>
            </a:r>
            <a:endParaRPr lang="en-US" sz="2800" dirty="0">
              <a:latin typeface="Chalkboard"/>
              <a:cs typeface="Chalkboard"/>
            </a:endParaRPr>
          </a:p>
        </p:txBody>
      </p:sp>
      <p:pic>
        <p:nvPicPr>
          <p:cNvPr id="3" name="Picture 2" descr="Student Presenti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1778" y="2787262"/>
            <a:ext cx="2168977" cy="2242254"/>
          </a:xfrm>
          <a:prstGeom prst="rect">
            <a:avLst/>
          </a:prstGeom>
        </p:spPr>
      </p:pic>
      <p:pic>
        <p:nvPicPr>
          <p:cNvPr id="4" name="Picture 3" descr="Children Reading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52" y="2732681"/>
            <a:ext cx="2815568" cy="2175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104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0" name="Google Shape;430;p31"/>
          <p:cNvSpPr txBox="1"/>
          <p:nvPr/>
        </p:nvSpPr>
        <p:spPr>
          <a:xfrm>
            <a:off x="266700" y="2075575"/>
            <a:ext cx="2527300" cy="26838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>
              <a:lnSpc>
                <a:spcPct val="120000"/>
              </a:lnSpc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  po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p</a:t>
            </a:r>
            <a:endParaRPr lang="en-US" sz="2800" u="sng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>
              <a:lnSpc>
                <a:spcPct val="120000"/>
              </a:lnSpc>
            </a:pP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>
              <a:lnSpc>
                <a:spcPct val="120000"/>
              </a:lnSpc>
            </a:pP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  dan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c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e</a:t>
            </a:r>
          </a:p>
          <a:p>
            <a:pPr marL="457200" lvl="0">
              <a:lnSpc>
                <a:spcPct val="120000"/>
              </a:lnSpc>
            </a:pP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>
              <a:lnSpc>
                <a:spcPct val="120000"/>
              </a:lnSpc>
            </a:pP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  jum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p</a:t>
            </a:r>
            <a:endParaRPr lang="hu-HU" sz="2800" u="sng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/>
            <a:endParaRPr lang="hu-HU" sz="2800" u="sng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31" name="Google Shape;431;p31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31"/>
          <p:cNvSpPr txBox="1"/>
          <p:nvPr/>
        </p:nvSpPr>
        <p:spPr>
          <a:xfrm>
            <a:off x="279400" y="1322350"/>
            <a:ext cx="2425700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4582475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4432300" y="1358900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3213100" y="2088275"/>
            <a:ext cx="5435600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b="1" i="1" dirty="0">
                <a:latin typeface="Chalkboard"/>
                <a:cs typeface="Chalkboard"/>
              </a:rPr>
              <a:t>Beautiful </a:t>
            </a:r>
            <a:r>
              <a:rPr lang="en-US" sz="2800" i="1" dirty="0">
                <a:latin typeface="Chalkboard"/>
                <a:cs typeface="Chalkboard"/>
              </a:rPr>
              <a:t>flowers </a:t>
            </a:r>
            <a:r>
              <a:rPr lang="en-US" sz="2800" b="1" i="1" dirty="0">
                <a:latin typeface="Chalkboard"/>
                <a:cs typeface="Chalkboard"/>
              </a:rPr>
              <a:t>blossom </a:t>
            </a:r>
            <a:r>
              <a:rPr lang="en-US" sz="2800" i="1" dirty="0">
                <a:latin typeface="Chalkboard"/>
                <a:cs typeface="Chalkboard"/>
              </a:rPr>
              <a:t>in the </a:t>
            </a:r>
            <a:r>
              <a:rPr lang="en-US" sz="2800" b="1" i="1" dirty="0">
                <a:latin typeface="Chalkboard"/>
                <a:cs typeface="Chalkboard"/>
              </a:rPr>
              <a:t>bright </a:t>
            </a:r>
            <a:r>
              <a:rPr lang="en-US" sz="2800" i="1" dirty="0">
                <a:latin typeface="Chalkboard"/>
                <a:cs typeface="Chalkboard"/>
              </a:rPr>
              <a:t>sun. </a:t>
            </a:r>
            <a:endParaRPr lang="en-US" sz="2800" dirty="0">
              <a:latin typeface="Chalkboard"/>
              <a:cs typeface="Chalkboard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</a:t>
            </a:r>
            <a:r>
              <a:rPr lang="en-US" sz="1100" dirty="0">
                <a:latin typeface="Chalkboard"/>
                <a:ea typeface="Neucha"/>
                <a:cs typeface="Chalkboard"/>
                <a:sym typeface="Neucha"/>
              </a:rPr>
              <a:t>7</a:t>
            </a:r>
            <a:endParaRPr lang="en-US" sz="1100" dirty="0" smtClean="0">
              <a:latin typeface="Chalkboard"/>
              <a:ea typeface="Neucha"/>
              <a:cs typeface="Chalkboard"/>
              <a:sym typeface="Neucha"/>
            </a:endParaRP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3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493" y="3319550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807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" grpId="0" animBg="1"/>
      <p:bldP spid="432" grpId="0" animBg="1"/>
      <p:bldP spid="434" grpId="0" animBg="1"/>
      <p:bldP spid="43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40414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Cc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Kk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Qq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Zz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Ii</a:t>
            </a: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448453" y="2695635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the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and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purple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855620" y="1520778"/>
            <a:ext cx="1936296" cy="246863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8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eight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577617" y="1239400"/>
            <a:ext cx="1920569" cy="261324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purple oval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166649" y="4605093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kind and honest!”</a:t>
            </a:r>
            <a:endParaRPr lang="en-US"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Monday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October 28,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120409" y="4022365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5" name="Oval 4"/>
          <p:cNvSpPr/>
          <p:nvPr/>
        </p:nvSpPr>
        <p:spPr>
          <a:xfrm>
            <a:off x="7022026" y="2902547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7906267" y="2904495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8277547" y="2887798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011620" y="3326200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99242" y="400436"/>
            <a:ext cx="798507" cy="598109"/>
          </a:xfrm>
          <a:prstGeom prst="rect">
            <a:avLst/>
          </a:prstGeom>
        </p:spPr>
      </p:pic>
      <p:sp>
        <p:nvSpPr>
          <p:cNvPr id="34" name="Oval 33"/>
          <p:cNvSpPr/>
          <p:nvPr/>
        </p:nvSpPr>
        <p:spPr>
          <a:xfrm>
            <a:off x="7455584" y="2899789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7465108" y="3334720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7904990" y="3343241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8278526" y="3330136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966526" y="2321800"/>
            <a:ext cx="1118415" cy="701279"/>
          </a:xfrm>
          <a:prstGeom prst="ellipse">
            <a:avLst/>
          </a:prstGeom>
          <a:solidFill>
            <a:srgbClr val="8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69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236500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314850" y="1856200"/>
            <a:ext cx="2210400" cy="156300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241298" y="2047388"/>
            <a:ext cx="2656778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drink, sink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hand, sand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stop, drop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snack, back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vest, chest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soap, rope</a:t>
            </a:r>
            <a:endParaRPr lang="en-US" sz="24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99" name="Google Shape;399;p30"/>
          <p:cNvSpPr txBox="1"/>
          <p:nvPr/>
        </p:nvSpPr>
        <p:spPr>
          <a:xfrm>
            <a:off x="6027250" y="1339625"/>
            <a:ext cx="2634150" cy="45107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75000" y="2044700"/>
            <a:ext cx="2669996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spotlight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bookworm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homesick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skateboard</a:t>
            </a:r>
          </a:p>
        </p:txBody>
      </p:sp>
      <p:sp>
        <p:nvSpPr>
          <p:cNvPr id="401" name="Google Shape;401;p30"/>
          <p:cNvSpPr txBox="1"/>
          <p:nvPr/>
        </p:nvSpPr>
        <p:spPr>
          <a:xfrm>
            <a:off x="6058688" y="2044700"/>
            <a:ext cx="2928604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   </a:t>
            </a:r>
            <a:r>
              <a:rPr lang="en-US" sz="2600" u="sng" dirty="0" smtClean="0">
                <a:latin typeface="Chalkboard"/>
                <a:ea typeface="Lato"/>
                <a:cs typeface="Chalkboard"/>
                <a:sym typeface="Lato"/>
              </a:rPr>
              <a:t>f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lash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6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   </a:t>
            </a:r>
            <a:r>
              <a:rPr lang="en-US" sz="2600" u="sng" dirty="0" smtClean="0">
                <a:latin typeface="Chalkboard"/>
                <a:ea typeface="Lato"/>
                <a:cs typeface="Chalkboard"/>
                <a:sym typeface="Lato"/>
              </a:rPr>
              <a:t>z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oom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6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   </a:t>
            </a:r>
            <a:r>
              <a:rPr lang="en-US" sz="2600" u="sng" dirty="0" smtClean="0">
                <a:latin typeface="Chalkboard"/>
                <a:ea typeface="Lato"/>
                <a:cs typeface="Chalkboard"/>
                <a:sym typeface="Lato"/>
              </a:rPr>
              <a:t>wh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iz</a:t>
            </a:r>
            <a:endParaRPr lang="en-US" sz="26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228600" y="1306763"/>
            <a:ext cx="2451100" cy="48235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</a:t>
            </a:r>
            <a:r>
              <a:rPr lang="en-US" sz="1100" dirty="0">
                <a:latin typeface="Chalkboard"/>
                <a:ea typeface="Neucha"/>
                <a:cs typeface="Chalkboard"/>
                <a:sym typeface="Neucha"/>
              </a:rPr>
              <a:t>7</a:t>
            </a:r>
            <a:endParaRPr lang="en-US" sz="1100" dirty="0" smtClean="0">
              <a:latin typeface="Chalkboard"/>
              <a:ea typeface="Neucha"/>
              <a:cs typeface="Chalkboard"/>
              <a:sym typeface="Neucha"/>
            </a:endParaRP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4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6" name="Google Shape;403;p30"/>
          <p:cNvSpPr txBox="1"/>
          <p:nvPr/>
        </p:nvSpPr>
        <p:spPr>
          <a:xfrm>
            <a:off x="2979484" y="1308692"/>
            <a:ext cx="2881794" cy="506100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latin typeface="Chalkboard"/>
                <a:ea typeface="Neucha"/>
                <a:cs typeface="Chalkboard"/>
                <a:sym typeface="Neucha"/>
              </a:rPr>
              <a:t>Syllables: Break it Up!</a:t>
            </a:r>
            <a:endParaRPr sz="1800" b="1" dirty="0">
              <a:latin typeface="Chalkboard"/>
              <a:ea typeface="Neucha"/>
              <a:cs typeface="Chalkboard"/>
              <a:sym typeface="Neucha"/>
            </a:endParaRPr>
          </a:p>
        </p:txBody>
      </p:sp>
    </p:spTree>
    <p:extLst>
      <p:ext uri="{BB962C8B-B14F-4D97-AF65-F5344CB8AC3E}">
        <p14:creationId xmlns:p14="http://schemas.microsoft.com/office/powerpoint/2010/main" val="1482917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1" grpId="0" animBg="1"/>
      <p:bldP spid="404" grpId="0" animBg="1"/>
      <p:bldP spid="2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0" name="Google Shape;430;p31"/>
          <p:cNvSpPr txBox="1"/>
          <p:nvPr/>
        </p:nvSpPr>
        <p:spPr>
          <a:xfrm>
            <a:off x="217855" y="2075575"/>
            <a:ext cx="2843033" cy="26838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>
              <a:lnSpc>
                <a:spcPct val="120000"/>
              </a:lnSpc>
            </a:pPr>
            <a:r>
              <a:rPr lang="en-US" sz="2600" dirty="0">
                <a:latin typeface="Chalkboard"/>
                <a:ea typeface="Lato"/>
                <a:cs typeface="Chalkboard"/>
                <a:sym typeface="Lato"/>
              </a:rPr>
              <a:t> 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  fla</a:t>
            </a:r>
            <a:r>
              <a:rPr lang="en-US" sz="2600" u="sng" dirty="0" smtClean="0">
                <a:latin typeface="Chalkboard"/>
                <a:ea typeface="Lato"/>
                <a:cs typeface="Chalkboard"/>
                <a:sym typeface="Lato"/>
              </a:rPr>
              <a:t>sh</a:t>
            </a:r>
            <a:endParaRPr lang="en-US" sz="2600" u="sng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>
              <a:lnSpc>
                <a:spcPct val="120000"/>
              </a:lnSpc>
            </a:pPr>
            <a:endParaRPr lang="en-US" sz="2600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>
              <a:lnSpc>
                <a:spcPct val="120000"/>
              </a:lnSpc>
            </a:pPr>
            <a:r>
              <a:rPr lang="en-US" sz="2600" dirty="0">
                <a:latin typeface="Chalkboard"/>
                <a:ea typeface="Lato"/>
                <a:cs typeface="Chalkboard"/>
                <a:sym typeface="Lato"/>
              </a:rPr>
              <a:t>   zoo</a:t>
            </a:r>
            <a:r>
              <a:rPr lang="en-US" sz="2600" u="sng" dirty="0">
                <a:latin typeface="Chalkboard"/>
                <a:ea typeface="Lato"/>
                <a:cs typeface="Chalkboard"/>
                <a:sym typeface="Lato"/>
              </a:rPr>
              <a:t>m</a:t>
            </a:r>
          </a:p>
          <a:p>
            <a:pPr marL="457200" lvl="0">
              <a:lnSpc>
                <a:spcPct val="120000"/>
              </a:lnSpc>
            </a:pPr>
            <a:endParaRPr lang="en-US" sz="2600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>
              <a:lnSpc>
                <a:spcPct val="120000"/>
              </a:lnSpc>
            </a:pPr>
            <a:r>
              <a:rPr lang="en-US" sz="2600" dirty="0">
                <a:latin typeface="Chalkboard"/>
                <a:ea typeface="Lato"/>
                <a:cs typeface="Chalkboard"/>
                <a:sym typeface="Lato"/>
              </a:rPr>
              <a:t>   whi</a:t>
            </a:r>
            <a:r>
              <a:rPr lang="en-US" sz="2600" u="sng" dirty="0">
                <a:latin typeface="Chalkboard"/>
                <a:ea typeface="Lato"/>
                <a:cs typeface="Chalkboard"/>
                <a:sym typeface="Lato"/>
              </a:rPr>
              <a:t>z</a:t>
            </a:r>
          </a:p>
        </p:txBody>
      </p:sp>
      <p:sp>
        <p:nvSpPr>
          <p:cNvPr id="431" name="Google Shape;431;p31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31"/>
          <p:cNvSpPr txBox="1"/>
          <p:nvPr/>
        </p:nvSpPr>
        <p:spPr>
          <a:xfrm>
            <a:off x="279400" y="1322350"/>
            <a:ext cx="2425700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4582475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4432300" y="1358900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3213100" y="2088275"/>
            <a:ext cx="5435600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b="1" i="1" dirty="0">
                <a:latin typeface="Chalkboard"/>
                <a:cs typeface="Chalkboard"/>
              </a:rPr>
              <a:t>Dunk </a:t>
            </a:r>
            <a:r>
              <a:rPr lang="en-US" sz="2800" i="1" dirty="0">
                <a:latin typeface="Chalkboard"/>
                <a:cs typeface="Chalkboard"/>
              </a:rPr>
              <a:t>the </a:t>
            </a:r>
            <a:r>
              <a:rPr lang="en-US" sz="2800" b="1" i="1" dirty="0">
                <a:latin typeface="Chalkboard"/>
                <a:cs typeface="Chalkboard"/>
              </a:rPr>
              <a:t>delicious doughnut </a:t>
            </a:r>
            <a:r>
              <a:rPr lang="en-US" sz="2800" i="1" dirty="0">
                <a:latin typeface="Chalkboard"/>
                <a:cs typeface="Chalkboard"/>
              </a:rPr>
              <a:t>in milk. </a:t>
            </a:r>
            <a:endParaRPr lang="en-US" sz="2800" dirty="0">
              <a:latin typeface="Chalkboard"/>
              <a:cs typeface="Chalkboard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803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</a:t>
            </a:r>
            <a:r>
              <a:rPr lang="en-US" sz="1100" dirty="0">
                <a:latin typeface="Chalkboard"/>
                <a:ea typeface="Neucha"/>
                <a:cs typeface="Chalkboard"/>
                <a:sym typeface="Neucha"/>
              </a:rPr>
              <a:t>7</a:t>
            </a:r>
            <a:endParaRPr lang="en-US" sz="1100" dirty="0" smtClean="0">
              <a:latin typeface="Chalkboard"/>
              <a:ea typeface="Neucha"/>
              <a:cs typeface="Chalkboard"/>
              <a:sym typeface="Neucha"/>
            </a:endParaRP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4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493" y="3319550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110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" grpId="0" animBg="1"/>
      <p:bldP spid="432" grpId="0" animBg="1"/>
      <p:bldP spid="434" grpId="0" animBg="1"/>
      <p:bldP spid="43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40414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Cc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Kk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Qq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Zz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Ii</a:t>
            </a: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448453" y="2695635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the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and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purple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855620" y="1520778"/>
            <a:ext cx="1936296" cy="246863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8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eight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577617" y="1239400"/>
            <a:ext cx="1920569" cy="261324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purple oval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166649" y="4605093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kind and honest!”</a:t>
            </a:r>
            <a:endParaRPr lang="en-US"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Monday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October 28,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120409" y="4022365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5" name="Oval 4"/>
          <p:cNvSpPr/>
          <p:nvPr/>
        </p:nvSpPr>
        <p:spPr>
          <a:xfrm>
            <a:off x="7022026" y="2902547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7906267" y="2904495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8277547" y="2887798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011620" y="3326200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99242" y="400436"/>
            <a:ext cx="798507" cy="598109"/>
          </a:xfrm>
          <a:prstGeom prst="rect">
            <a:avLst/>
          </a:prstGeom>
        </p:spPr>
      </p:pic>
      <p:sp>
        <p:nvSpPr>
          <p:cNvPr id="34" name="Oval 33"/>
          <p:cNvSpPr/>
          <p:nvPr/>
        </p:nvSpPr>
        <p:spPr>
          <a:xfrm>
            <a:off x="7455584" y="2899789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7465108" y="3334720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7904990" y="3343241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8278526" y="3330136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966526" y="2321800"/>
            <a:ext cx="1118415" cy="701279"/>
          </a:xfrm>
          <a:prstGeom prst="ellipse">
            <a:avLst/>
          </a:prstGeom>
          <a:solidFill>
            <a:srgbClr val="8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69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236500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314850" y="1856200"/>
            <a:ext cx="2210400" cy="156300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241299" y="2062874"/>
            <a:ext cx="2705621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wish, dish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flea, knee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frown, town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mutt, nut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mad, glad</a:t>
            </a:r>
            <a:endParaRPr lang="en-US" sz="26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99" name="Google Shape;399;p30"/>
          <p:cNvSpPr txBox="1"/>
          <p:nvPr/>
        </p:nvSpPr>
        <p:spPr>
          <a:xfrm>
            <a:off x="6027250" y="1339625"/>
            <a:ext cx="2634150" cy="45107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74999" y="2044700"/>
            <a:ext cx="2751403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hairstyle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sunflower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wildcat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thunderstorm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headlight</a:t>
            </a:r>
            <a:endParaRPr lang="en-US" sz="26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1" name="Google Shape;401;p30"/>
          <p:cNvSpPr txBox="1"/>
          <p:nvPr/>
        </p:nvSpPr>
        <p:spPr>
          <a:xfrm>
            <a:off x="6058688" y="2044699"/>
            <a:ext cx="2678912" cy="2861511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 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l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ive</a:t>
            </a:r>
          </a:p>
          <a:p>
            <a:pPr marL="45720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 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r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oom</a:t>
            </a:r>
          </a:p>
          <a:p>
            <a:pPr marL="45720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 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r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ight</a:t>
            </a: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228600" y="1306763"/>
            <a:ext cx="2451100" cy="48235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</a:t>
            </a:r>
            <a:r>
              <a:rPr lang="en-US" sz="1100" dirty="0">
                <a:latin typeface="Chalkboard"/>
                <a:ea typeface="Neucha"/>
                <a:cs typeface="Chalkboard"/>
                <a:sym typeface="Neucha"/>
              </a:rPr>
              <a:t>7</a:t>
            </a:r>
            <a:endParaRPr lang="en-US" sz="1100" dirty="0" smtClean="0">
              <a:latin typeface="Chalkboard"/>
              <a:ea typeface="Neucha"/>
              <a:cs typeface="Chalkboard"/>
              <a:sym typeface="Neucha"/>
            </a:endParaRP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5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6" name="Google Shape;403;p30"/>
          <p:cNvSpPr txBox="1"/>
          <p:nvPr/>
        </p:nvSpPr>
        <p:spPr>
          <a:xfrm>
            <a:off x="2979484" y="1308692"/>
            <a:ext cx="2881794" cy="506100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latin typeface="Chalkboard"/>
                <a:ea typeface="Neucha"/>
                <a:cs typeface="Chalkboard"/>
                <a:sym typeface="Neucha"/>
              </a:rPr>
              <a:t>Syllables: Break it Up!</a:t>
            </a:r>
            <a:endParaRPr sz="1800" b="1" dirty="0">
              <a:latin typeface="Chalkboard"/>
              <a:ea typeface="Neucha"/>
              <a:cs typeface="Chalkboard"/>
              <a:sym typeface="Neucha"/>
            </a:endParaRPr>
          </a:p>
        </p:txBody>
      </p:sp>
    </p:spTree>
    <p:extLst>
      <p:ext uri="{BB962C8B-B14F-4D97-AF65-F5344CB8AC3E}">
        <p14:creationId xmlns:p14="http://schemas.microsoft.com/office/powerpoint/2010/main" val="1800788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1" grpId="0" animBg="1"/>
      <p:bldP spid="404" grpId="0" animBg="1"/>
      <p:bldP spid="2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0" name="Google Shape;430;p31"/>
          <p:cNvSpPr txBox="1"/>
          <p:nvPr/>
        </p:nvSpPr>
        <p:spPr>
          <a:xfrm>
            <a:off x="266700" y="2075574"/>
            <a:ext cx="2729064" cy="287074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>
              <a:lnSpc>
                <a:spcPct val="130000"/>
              </a:lnSpc>
            </a:pP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 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 li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v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e</a:t>
            </a: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>
              <a:lnSpc>
                <a:spcPct val="130000"/>
              </a:lnSpc>
            </a:pP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>
              <a:lnSpc>
                <a:spcPct val="130000"/>
              </a:lnSpc>
            </a:pP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  roo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m</a:t>
            </a:r>
          </a:p>
          <a:p>
            <a:pPr marL="457200" lvl="0">
              <a:lnSpc>
                <a:spcPct val="130000"/>
              </a:lnSpc>
            </a:pP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>
              <a:lnSpc>
                <a:spcPct val="130000"/>
              </a:lnSpc>
            </a:pP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  righ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t</a:t>
            </a:r>
          </a:p>
        </p:txBody>
      </p:sp>
      <p:sp>
        <p:nvSpPr>
          <p:cNvPr id="431" name="Google Shape;431;p31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31"/>
          <p:cNvSpPr txBox="1"/>
          <p:nvPr/>
        </p:nvSpPr>
        <p:spPr>
          <a:xfrm>
            <a:off x="279400" y="1322350"/>
            <a:ext cx="2425700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4582475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4432300" y="1358900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3213100" y="2088275"/>
            <a:ext cx="5435600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i="1" dirty="0">
                <a:latin typeface="Chalkboard"/>
                <a:cs typeface="Chalkboard"/>
              </a:rPr>
              <a:t>My </a:t>
            </a:r>
            <a:r>
              <a:rPr lang="en-US" sz="2800" b="1" i="1" dirty="0">
                <a:latin typeface="Chalkboard"/>
                <a:cs typeface="Chalkboard"/>
              </a:rPr>
              <a:t>monster </a:t>
            </a:r>
            <a:r>
              <a:rPr lang="en-US" sz="2800" i="1" dirty="0">
                <a:latin typeface="Chalkboard"/>
                <a:cs typeface="Chalkboard"/>
              </a:rPr>
              <a:t>made a </a:t>
            </a:r>
            <a:r>
              <a:rPr lang="en-US" sz="2800" b="1" i="1" dirty="0">
                <a:latin typeface="Chalkboard"/>
                <a:cs typeface="Chalkboard"/>
              </a:rPr>
              <a:t>mess </a:t>
            </a:r>
            <a:r>
              <a:rPr lang="en-US" sz="2800" i="1" dirty="0">
                <a:latin typeface="Chalkboard"/>
                <a:cs typeface="Chalkboard"/>
              </a:rPr>
              <a:t>in the </a:t>
            </a:r>
            <a:r>
              <a:rPr lang="en-US" sz="2800" b="1" i="1" dirty="0">
                <a:latin typeface="Chalkboard"/>
                <a:cs typeface="Chalkboard"/>
              </a:rPr>
              <a:t>mansion</a:t>
            </a:r>
            <a:r>
              <a:rPr lang="en-US" sz="2800" i="1" dirty="0">
                <a:latin typeface="Chalkboard"/>
                <a:cs typeface="Chalkboard"/>
              </a:rPr>
              <a:t>. </a:t>
            </a:r>
            <a:endParaRPr lang="en-US" sz="2800" dirty="0">
              <a:latin typeface="Chalkboard"/>
              <a:cs typeface="Chalkboard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</a:t>
            </a:r>
            <a:r>
              <a:rPr lang="en-US" sz="1100" dirty="0">
                <a:latin typeface="Chalkboard"/>
                <a:ea typeface="Neucha"/>
                <a:cs typeface="Chalkboard"/>
                <a:sym typeface="Neucha"/>
              </a:rPr>
              <a:t>7</a:t>
            </a:r>
            <a:endParaRPr lang="en-US" sz="1100" dirty="0" smtClean="0">
              <a:latin typeface="Chalkboard"/>
              <a:ea typeface="Neucha"/>
              <a:cs typeface="Chalkboard"/>
              <a:sym typeface="Neucha"/>
            </a:endParaRP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5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493" y="3319550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389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" grpId="0" animBg="1"/>
      <p:bldP spid="432" grpId="0" animBg="1"/>
      <p:bldP spid="434" grpId="0" animBg="1"/>
      <p:bldP spid="43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40414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Cc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Kk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Qq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Zz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Ii</a:t>
            </a: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448453" y="2695635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the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and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purple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855620" y="1520778"/>
            <a:ext cx="1936296" cy="246863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8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eight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577617" y="1239400"/>
            <a:ext cx="1920569" cy="261324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purple oval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166649" y="4605093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kind and honest!”</a:t>
            </a:r>
            <a:endParaRPr lang="en-US"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Monday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October 28,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120409" y="4022365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5" name="Oval 4"/>
          <p:cNvSpPr/>
          <p:nvPr/>
        </p:nvSpPr>
        <p:spPr>
          <a:xfrm>
            <a:off x="7022026" y="2902547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7906267" y="2904495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8277547" y="2887798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011620" y="3326200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99242" y="400436"/>
            <a:ext cx="798507" cy="598109"/>
          </a:xfrm>
          <a:prstGeom prst="rect">
            <a:avLst/>
          </a:prstGeom>
        </p:spPr>
      </p:pic>
      <p:sp>
        <p:nvSpPr>
          <p:cNvPr id="34" name="Oval 33"/>
          <p:cNvSpPr/>
          <p:nvPr/>
        </p:nvSpPr>
        <p:spPr>
          <a:xfrm>
            <a:off x="7455584" y="2899789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7465108" y="3334720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7904990" y="3343241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8278526" y="3330136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966526" y="2321800"/>
            <a:ext cx="1118415" cy="701279"/>
          </a:xfrm>
          <a:prstGeom prst="ellipse">
            <a:avLst/>
          </a:prstGeom>
          <a:solidFill>
            <a:srgbClr val="8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487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236500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314850" y="1856200"/>
            <a:ext cx="2210400" cy="156300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241299" y="2062874"/>
            <a:ext cx="2591651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fill, chill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stash, cash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boss, moss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goat, float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niece, geese</a:t>
            </a:r>
            <a:endParaRPr lang="en-US" sz="26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99" name="Google Shape;399;p30"/>
          <p:cNvSpPr txBox="1"/>
          <p:nvPr/>
        </p:nvSpPr>
        <p:spPr>
          <a:xfrm>
            <a:off x="6027250" y="1339625"/>
            <a:ext cx="2634150" cy="45107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75000" y="2044700"/>
            <a:ext cx="2459444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sunrise</a:t>
            </a:r>
          </a:p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starfish</a:t>
            </a:r>
          </a:p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headphones</a:t>
            </a:r>
          </a:p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eyeball</a:t>
            </a:r>
          </a:p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cowgirl</a:t>
            </a:r>
          </a:p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 smtClean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1" name="Google Shape;401;p30"/>
          <p:cNvSpPr txBox="1"/>
          <p:nvPr/>
        </p:nvSpPr>
        <p:spPr>
          <a:xfrm>
            <a:off x="6058688" y="2044700"/>
            <a:ext cx="2678912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b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all</a:t>
            </a:r>
          </a:p>
          <a:p>
            <a:pPr lvl="0" algn="ctr">
              <a:lnSpc>
                <a:spcPct val="120000"/>
              </a:lnSpc>
            </a:pPr>
            <a:endParaRPr lang="en-US" sz="2800" dirty="0" smtClean="0">
              <a:latin typeface="Chalkboard"/>
              <a:ea typeface="Lato"/>
              <a:cs typeface="Chalkboard"/>
              <a:sym typeface="Lato"/>
            </a:endParaRPr>
          </a:p>
          <a:p>
            <a:pPr lvl="0" algn="ctr">
              <a:lnSpc>
                <a:spcPct val="120000"/>
              </a:lnSpc>
            </a:pP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w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ith</a:t>
            </a:r>
          </a:p>
          <a:p>
            <a:pPr lvl="0" algn="ctr">
              <a:lnSpc>
                <a:spcPct val="120000"/>
              </a:lnSpc>
            </a:pPr>
            <a:endParaRPr lang="en-US" sz="2800" dirty="0" smtClean="0">
              <a:latin typeface="Chalkboard"/>
              <a:ea typeface="Lato"/>
              <a:cs typeface="Chalkboard"/>
              <a:sym typeface="Lato"/>
            </a:endParaRPr>
          </a:p>
          <a:p>
            <a:pPr lvl="0" algn="ctr">
              <a:lnSpc>
                <a:spcPct val="120000"/>
              </a:lnSpc>
            </a:pP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m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itt</a:t>
            </a:r>
          </a:p>
          <a:p>
            <a:pPr lvl="0" algn="ctr">
              <a:lnSpc>
                <a:spcPct val="120000"/>
              </a:lnSpc>
            </a:pPr>
            <a:endParaRPr lang="en-US" sz="2800" u="sng" dirty="0">
              <a:latin typeface="Chalkboard"/>
              <a:ea typeface="Lato"/>
              <a:cs typeface="Chalkboard"/>
              <a:sym typeface="Lato"/>
            </a:endParaRPr>
          </a:p>
          <a:p>
            <a:pPr lvl="0" algn="ctr">
              <a:lnSpc>
                <a:spcPct val="120000"/>
              </a:lnSpc>
            </a:pPr>
            <a:endParaRPr lang="en-US" sz="28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3" name="Google Shape;403;p30"/>
          <p:cNvSpPr txBox="1"/>
          <p:nvPr/>
        </p:nvSpPr>
        <p:spPr>
          <a:xfrm>
            <a:off x="2914358" y="1145858"/>
            <a:ext cx="2881794" cy="506100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latin typeface="Chalkboard"/>
                <a:ea typeface="Neucha"/>
                <a:cs typeface="Chalkboard"/>
                <a:sym typeface="Neucha"/>
              </a:rPr>
              <a:t>Syllables: Break it Up!</a:t>
            </a:r>
            <a:endParaRPr sz="18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4" name="Google Shape;404;p30"/>
          <p:cNvSpPr txBox="1"/>
          <p:nvPr/>
        </p:nvSpPr>
        <p:spPr>
          <a:xfrm>
            <a:off x="228600" y="1306763"/>
            <a:ext cx="2451100" cy="48235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</a:t>
            </a:r>
            <a:r>
              <a:rPr lang="en-US" sz="1100" dirty="0">
                <a:latin typeface="Chalkboard"/>
                <a:ea typeface="Neucha"/>
                <a:cs typeface="Chalkboard"/>
                <a:sym typeface="Neucha"/>
              </a:rPr>
              <a:t>7</a:t>
            </a:r>
            <a:endParaRPr lang="en-US" sz="1100" dirty="0" smtClean="0">
              <a:latin typeface="Chalkboard"/>
              <a:ea typeface="Neucha"/>
              <a:cs typeface="Chalkboard"/>
              <a:sym typeface="Neucha"/>
            </a:endParaRP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1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502593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1" grpId="0" animBg="1"/>
      <p:bldP spid="403" grpId="0" animBg="1"/>
      <p:bldP spid="40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lang="en-US"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0" name="Google Shape;430;p31"/>
          <p:cNvSpPr txBox="1"/>
          <p:nvPr/>
        </p:nvSpPr>
        <p:spPr>
          <a:xfrm>
            <a:off x="319073" y="2101759"/>
            <a:ext cx="2527300" cy="26838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ba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ll</a:t>
            </a:r>
          </a:p>
          <a:p>
            <a:pPr lvl="0" algn="ctr">
              <a:lnSpc>
                <a:spcPct val="120000"/>
              </a:lnSpc>
            </a:pP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  <a:p>
            <a:pPr lvl="0" algn="ctr">
              <a:lnSpc>
                <a:spcPct val="120000"/>
              </a:lnSpc>
            </a:pP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wi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th</a:t>
            </a:r>
          </a:p>
          <a:p>
            <a:pPr lvl="0" algn="ctr">
              <a:lnSpc>
                <a:spcPct val="120000"/>
              </a:lnSpc>
            </a:pP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  <a:p>
            <a:pPr lvl="0" algn="ctr">
              <a:lnSpc>
                <a:spcPct val="120000"/>
              </a:lnSpc>
            </a:pP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mi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tt</a:t>
            </a:r>
          </a:p>
          <a:p>
            <a:pPr marL="457200" lvl="0"/>
            <a:endParaRPr lang="en-US" sz="2800" dirty="0">
              <a:latin typeface="Lato"/>
              <a:ea typeface="Lato"/>
              <a:cs typeface="Lato"/>
              <a:sym typeface="Lato"/>
            </a:endParaRPr>
          </a:p>
          <a:p>
            <a:pPr lvl="0" algn="ctr"/>
            <a:endParaRPr lang="en-US" sz="2800" u="sng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31" name="Google Shape;431;p31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31"/>
          <p:cNvSpPr txBox="1"/>
          <p:nvPr/>
        </p:nvSpPr>
        <p:spPr>
          <a:xfrm>
            <a:off x="279400" y="1322350"/>
            <a:ext cx="2425700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4582475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4432300" y="1358900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3213100" y="2088275"/>
            <a:ext cx="5435600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Wacky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, </a:t>
            </a: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wild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 Willy wants </a:t>
            </a: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watermelon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.</a:t>
            </a:r>
            <a:endParaRPr sz="2800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806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7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1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493" y="3319550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842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" grpId="0" animBg="1"/>
      <p:bldP spid="432" grpId="0" animBg="1"/>
      <p:bldP spid="434" grpId="0" animBg="1"/>
      <p:bldP spid="4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40414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Cc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Kk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Qq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Zz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Ii</a:t>
            </a: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448453" y="2695635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the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and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purple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855620" y="1520778"/>
            <a:ext cx="1936296" cy="246863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8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eight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577617" y="1239400"/>
            <a:ext cx="1920569" cy="261324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purple oval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166649" y="4605093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kind and honest!”</a:t>
            </a:r>
            <a:endParaRPr lang="en-US"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Monday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October 28,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120409" y="4022365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5" name="Oval 4"/>
          <p:cNvSpPr/>
          <p:nvPr/>
        </p:nvSpPr>
        <p:spPr>
          <a:xfrm>
            <a:off x="7022026" y="2902547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7906267" y="2904495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8277547" y="2887798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011620" y="3326200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99242" y="400436"/>
            <a:ext cx="798507" cy="598109"/>
          </a:xfrm>
          <a:prstGeom prst="rect">
            <a:avLst/>
          </a:prstGeom>
        </p:spPr>
      </p:pic>
      <p:sp>
        <p:nvSpPr>
          <p:cNvPr id="34" name="Oval 33"/>
          <p:cNvSpPr/>
          <p:nvPr/>
        </p:nvSpPr>
        <p:spPr>
          <a:xfrm>
            <a:off x="7455584" y="2899789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7465108" y="3334720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7904990" y="3343241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8278526" y="3330136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966526" y="2321800"/>
            <a:ext cx="1118415" cy="701279"/>
          </a:xfrm>
          <a:prstGeom prst="ellipse">
            <a:avLst/>
          </a:prstGeom>
          <a:solidFill>
            <a:srgbClr val="8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69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236500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314850" y="1856200"/>
            <a:ext cx="2210400" cy="156300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183307" y="2062874"/>
            <a:ext cx="2698488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shed, bed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tot, cot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bug, rug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nab, cab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big, gig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99" name="Google Shape;399;p30"/>
          <p:cNvSpPr txBox="1"/>
          <p:nvPr/>
        </p:nvSpPr>
        <p:spPr>
          <a:xfrm>
            <a:off x="6118848" y="1339625"/>
            <a:ext cx="2467745" cy="45107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75000" y="2044700"/>
            <a:ext cx="2572308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nightgown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woodchuck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driveway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doorknob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newspaper</a:t>
            </a: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1" name="Google Shape;401;p30"/>
          <p:cNvSpPr txBox="1"/>
          <p:nvPr/>
        </p:nvSpPr>
        <p:spPr>
          <a:xfrm>
            <a:off x="6118848" y="2044700"/>
            <a:ext cx="2717677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   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d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og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   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s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its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   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r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ug</a:t>
            </a:r>
            <a:endParaRPr lang="hu-HU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228600" y="1306763"/>
            <a:ext cx="2451100" cy="48235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</a:t>
            </a:r>
            <a:r>
              <a:rPr lang="en-US" sz="1100" dirty="0">
                <a:latin typeface="Chalkboard"/>
                <a:ea typeface="Neucha"/>
                <a:cs typeface="Chalkboard"/>
                <a:sym typeface="Neucha"/>
              </a:rPr>
              <a:t>7</a:t>
            </a:r>
            <a:endParaRPr lang="en-US" sz="1100" dirty="0" smtClean="0">
              <a:latin typeface="Chalkboard"/>
              <a:ea typeface="Neucha"/>
              <a:cs typeface="Chalkboard"/>
              <a:sym typeface="Neucha"/>
            </a:endParaRP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2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6" name="Google Shape;403;p30"/>
          <p:cNvSpPr txBox="1"/>
          <p:nvPr/>
        </p:nvSpPr>
        <p:spPr>
          <a:xfrm>
            <a:off x="2914358" y="1308692"/>
            <a:ext cx="2881794" cy="506100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latin typeface="Chalkboard"/>
                <a:ea typeface="Neucha"/>
                <a:cs typeface="Chalkboard"/>
                <a:sym typeface="Neucha"/>
              </a:rPr>
              <a:t>Syllables: Break it Up!</a:t>
            </a:r>
            <a:endParaRPr sz="1800" b="1" dirty="0">
              <a:latin typeface="Chalkboard"/>
              <a:ea typeface="Neucha"/>
              <a:cs typeface="Chalkboard"/>
              <a:sym typeface="Neucha"/>
            </a:endParaRPr>
          </a:p>
        </p:txBody>
      </p:sp>
    </p:spTree>
    <p:extLst>
      <p:ext uri="{BB962C8B-B14F-4D97-AF65-F5344CB8AC3E}">
        <p14:creationId xmlns:p14="http://schemas.microsoft.com/office/powerpoint/2010/main" val="2726000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1" grpId="0" animBg="1"/>
      <p:bldP spid="404" grpId="0" animBg="1"/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lang="en-US"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0" name="Google Shape;430;p31"/>
          <p:cNvSpPr txBox="1"/>
          <p:nvPr/>
        </p:nvSpPr>
        <p:spPr>
          <a:xfrm>
            <a:off x="319073" y="2101759"/>
            <a:ext cx="2527300" cy="26838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>
              <a:lnSpc>
                <a:spcPct val="120000"/>
              </a:lnSpc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    do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g</a:t>
            </a:r>
            <a:endParaRPr lang="en-US" sz="2800" u="sng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>
              <a:lnSpc>
                <a:spcPct val="120000"/>
              </a:lnSpc>
            </a:pP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>
              <a:lnSpc>
                <a:spcPct val="120000"/>
              </a:lnSpc>
            </a:pP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    sit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s</a:t>
            </a:r>
          </a:p>
          <a:p>
            <a:pPr marL="457200" lvl="0">
              <a:lnSpc>
                <a:spcPct val="120000"/>
              </a:lnSpc>
            </a:pP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>
              <a:lnSpc>
                <a:spcPct val="120000"/>
              </a:lnSpc>
            </a:pP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    ru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g</a:t>
            </a:r>
            <a:endParaRPr lang="hu-HU" sz="2800" u="sng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/>
            <a:endParaRPr lang="en-US" sz="2800" dirty="0">
              <a:latin typeface="Lato"/>
              <a:ea typeface="Lato"/>
              <a:cs typeface="Lato"/>
              <a:sym typeface="Lato"/>
            </a:endParaRPr>
          </a:p>
          <a:p>
            <a:pPr lvl="0" algn="ctr"/>
            <a:endParaRPr lang="en-US" sz="2800" u="sng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31" name="Google Shape;431;p31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31"/>
          <p:cNvSpPr txBox="1"/>
          <p:nvPr/>
        </p:nvSpPr>
        <p:spPr>
          <a:xfrm>
            <a:off x="279400" y="1322350"/>
            <a:ext cx="2425700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4582475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4432300" y="1358900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3213100" y="2088275"/>
            <a:ext cx="5435600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b="1" i="1" dirty="0">
                <a:latin typeface="Chalkboard"/>
                <a:cs typeface="Chalkboard"/>
              </a:rPr>
              <a:t>Creepy, crawly critters </a:t>
            </a:r>
            <a:r>
              <a:rPr lang="en-US" sz="2800" i="1" dirty="0">
                <a:latin typeface="Chalkboard"/>
                <a:cs typeface="Chalkboard"/>
              </a:rPr>
              <a:t>keep crying. </a:t>
            </a:r>
            <a:endParaRPr lang="en-US" sz="2800" dirty="0">
              <a:latin typeface="Chalkboard"/>
              <a:cs typeface="Chalkboard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806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7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2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493" y="3319550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412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" grpId="0" animBg="1"/>
      <p:bldP spid="432" grpId="0" animBg="1"/>
      <p:bldP spid="434" grpId="0" animBg="1"/>
      <p:bldP spid="4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40414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Cc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Kk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Qq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Zz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Ii</a:t>
            </a: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448453" y="2695635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the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and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purple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855620" y="1520778"/>
            <a:ext cx="1936296" cy="246863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8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eight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577617" y="1239400"/>
            <a:ext cx="1920569" cy="261324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purple oval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166649" y="4605093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kind and honest!”</a:t>
            </a:r>
            <a:endParaRPr lang="en-US"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Monday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October 28,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120409" y="4022365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5" name="Oval 4"/>
          <p:cNvSpPr/>
          <p:nvPr/>
        </p:nvSpPr>
        <p:spPr>
          <a:xfrm>
            <a:off x="7022026" y="2902547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7906267" y="2904495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8277547" y="2887798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011620" y="3326200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99242" y="400436"/>
            <a:ext cx="798507" cy="598109"/>
          </a:xfrm>
          <a:prstGeom prst="rect">
            <a:avLst/>
          </a:prstGeom>
        </p:spPr>
      </p:pic>
      <p:sp>
        <p:nvSpPr>
          <p:cNvPr id="34" name="Oval 33"/>
          <p:cNvSpPr/>
          <p:nvPr/>
        </p:nvSpPr>
        <p:spPr>
          <a:xfrm>
            <a:off x="7455584" y="2899789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7465108" y="3334720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7904990" y="3343241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8278526" y="3330136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966526" y="2321800"/>
            <a:ext cx="1118415" cy="701279"/>
          </a:xfrm>
          <a:prstGeom prst="ellipse">
            <a:avLst/>
          </a:prstGeom>
          <a:solidFill>
            <a:srgbClr val="8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69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236500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314850" y="1856200"/>
            <a:ext cx="2210400" cy="156300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254393" y="2062874"/>
            <a:ext cx="2730868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pick, stick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ran, van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pug, mug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smock, sock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feel, steal</a:t>
            </a:r>
          </a:p>
        </p:txBody>
      </p:sp>
      <p:sp>
        <p:nvSpPr>
          <p:cNvPr id="399" name="Google Shape;399;p30"/>
          <p:cNvSpPr txBox="1"/>
          <p:nvPr/>
        </p:nvSpPr>
        <p:spPr>
          <a:xfrm>
            <a:off x="6102454" y="1339625"/>
            <a:ext cx="2558946" cy="45107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75000" y="2044700"/>
            <a:ext cx="2588590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clipboard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highway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pothole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earthquake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scarecrow</a:t>
            </a: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1" name="Google Shape;401;p30"/>
          <p:cNvSpPr txBox="1"/>
          <p:nvPr/>
        </p:nvSpPr>
        <p:spPr>
          <a:xfrm>
            <a:off x="6195384" y="2044700"/>
            <a:ext cx="2547688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 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p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op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 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d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ance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 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j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ump</a:t>
            </a:r>
            <a:endParaRPr lang="hu-HU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228600" y="1306763"/>
            <a:ext cx="2451100" cy="48235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</a:t>
            </a:r>
            <a:r>
              <a:rPr lang="en-US" sz="1100" dirty="0">
                <a:latin typeface="Chalkboard"/>
                <a:ea typeface="Neucha"/>
                <a:cs typeface="Chalkboard"/>
                <a:sym typeface="Neucha"/>
              </a:rPr>
              <a:t>7</a:t>
            </a:r>
            <a:endParaRPr lang="en-US" sz="1100" dirty="0" smtClean="0">
              <a:latin typeface="Chalkboard"/>
              <a:ea typeface="Neucha"/>
              <a:cs typeface="Chalkboard"/>
              <a:sym typeface="Neucha"/>
            </a:endParaRP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3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6" name="Google Shape;403;p30"/>
          <p:cNvSpPr txBox="1"/>
          <p:nvPr/>
        </p:nvSpPr>
        <p:spPr>
          <a:xfrm>
            <a:off x="2979484" y="1308692"/>
            <a:ext cx="2881794" cy="506100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latin typeface="Chalkboard"/>
                <a:ea typeface="Neucha"/>
                <a:cs typeface="Chalkboard"/>
                <a:sym typeface="Neucha"/>
              </a:rPr>
              <a:t>Syllables: Break it Up!</a:t>
            </a:r>
            <a:endParaRPr sz="1800" b="1" dirty="0">
              <a:latin typeface="Chalkboard"/>
              <a:ea typeface="Neucha"/>
              <a:cs typeface="Chalkboard"/>
              <a:sym typeface="Neucha"/>
            </a:endParaRPr>
          </a:p>
        </p:txBody>
      </p:sp>
    </p:spTree>
    <p:extLst>
      <p:ext uri="{BB962C8B-B14F-4D97-AF65-F5344CB8AC3E}">
        <p14:creationId xmlns:p14="http://schemas.microsoft.com/office/powerpoint/2010/main" val="2599813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1" grpId="0" animBg="1"/>
      <p:bldP spid="404" grpId="0" animBg="1"/>
      <p:bldP spid="26" grpId="0" animBg="1"/>
    </p:bld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1586</TotalTime>
  <Words>708</Words>
  <Application>Microsoft Macintosh PowerPoint</Application>
  <PresentationFormat>On-screen Show (16:9)</PresentationFormat>
  <Paragraphs>333</Paragraphs>
  <Slides>16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SCS Prek</cp:lastModifiedBy>
  <cp:revision>175</cp:revision>
  <dcterms:modified xsi:type="dcterms:W3CDTF">2024-08-01T19:50:28Z</dcterms:modified>
</cp:coreProperties>
</file>