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heme/themeOverride1.xml" ContentType="application/vnd.openxmlformats-officedocument.themeOverride+xml"/>
  <Override PartName="/ppt/notesSlides/notesSlide23.xml" ContentType="application/vnd.openxmlformats-officedocument.presentationml.notesSlide+xml"/>
  <Override PartName="/ppt/theme/themeOverride2.xml" ContentType="application/vnd.openxmlformats-officedocument.themeOverride+xml"/>
  <Override PartName="/ppt/notesSlides/notesSlide24.xml" ContentType="application/vnd.openxmlformats-officedocument.presentationml.notesSlide+xml"/>
  <Override PartName="/ppt/theme/themeOverride3.xml" ContentType="application/vnd.openxmlformats-officedocument.themeOverr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56" r:id="rId2"/>
    <p:sldId id="257" r:id="rId3"/>
    <p:sldId id="258" r:id="rId4"/>
    <p:sldId id="372" r:id="rId5"/>
    <p:sldId id="262" r:id="rId6"/>
    <p:sldId id="346" r:id="rId7"/>
    <p:sldId id="283" r:id="rId8"/>
    <p:sldId id="341" r:id="rId9"/>
    <p:sldId id="374" r:id="rId10"/>
    <p:sldId id="376" r:id="rId11"/>
    <p:sldId id="377" r:id="rId12"/>
    <p:sldId id="279" r:id="rId13"/>
    <p:sldId id="284" r:id="rId14"/>
    <p:sldId id="275" r:id="rId15"/>
    <p:sldId id="361" r:id="rId16"/>
    <p:sldId id="364" r:id="rId17"/>
    <p:sldId id="363" r:id="rId18"/>
    <p:sldId id="362" r:id="rId19"/>
    <p:sldId id="276" r:id="rId20"/>
    <p:sldId id="365" r:id="rId21"/>
    <p:sldId id="281" r:id="rId22"/>
    <p:sldId id="367" r:id="rId23"/>
    <p:sldId id="378" r:id="rId24"/>
    <p:sldId id="285" r:id="rId25"/>
    <p:sldId id="286" r:id="rId26"/>
    <p:sldId id="310" r:id="rId27"/>
    <p:sldId id="352" r:id="rId28"/>
    <p:sldId id="368" r:id="rId29"/>
    <p:sldId id="298" r:id="rId30"/>
    <p:sldId id="369" r:id="rId31"/>
    <p:sldId id="301" r:id="rId32"/>
    <p:sldId id="370" r:id="rId33"/>
    <p:sldId id="305" r:id="rId34"/>
    <p:sldId id="268" r:id="rId35"/>
    <p:sldId id="267" r:id="rId36"/>
    <p:sldId id="371" r:id="rId37"/>
    <p:sldId id="347" r:id="rId38"/>
    <p:sldId id="342" r:id="rId39"/>
    <p:sldId id="343" r:id="rId40"/>
    <p:sldId id="360" r:id="rId41"/>
    <p:sldId id="348" r:id="rId42"/>
    <p:sldId id="349" r:id="rId43"/>
    <p:sldId id="350" r:id="rId44"/>
    <p:sldId id="344" r:id="rId45"/>
    <p:sldId id="345" r:id="rId46"/>
    <p:sldId id="351" r:id="rId47"/>
    <p:sldId id="359" r:id="rId48"/>
    <p:sldId id="313" r:id="rId49"/>
    <p:sldId id="312"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13" autoAdjust="0"/>
    <p:restoredTop sz="94709" autoAdjust="0"/>
  </p:normalViewPr>
  <p:slideViewPr>
    <p:cSldViewPr>
      <p:cViewPr varScale="1">
        <p:scale>
          <a:sx n="56" d="100"/>
          <a:sy n="56" d="100"/>
        </p:scale>
        <p:origin x="44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7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DBD8D-A54B-674D-907F-79C71E78FE1C}" type="doc">
      <dgm:prSet loTypeId="urn:microsoft.com/office/officeart/2005/8/layout/bProcess4" loCatId="" qsTypeId="urn:microsoft.com/office/officeart/2005/8/quickstyle/simple2" qsCatId="simple" csTypeId="urn:microsoft.com/office/officeart/2005/8/colors/colorful4" csCatId="colorful" phldr="1"/>
      <dgm:spPr/>
      <dgm:t>
        <a:bodyPr/>
        <a:lstStyle/>
        <a:p>
          <a:endParaRPr lang="en-US"/>
        </a:p>
      </dgm:t>
    </dgm:pt>
    <dgm:pt modelId="{5F6C01C7-F69F-4341-97FE-6E55AB97F27B}">
      <dgm:prSet phldrT="[Text]"/>
      <dgm:spPr/>
      <dgm:t>
        <a:bodyPr/>
        <a:lstStyle/>
        <a:p>
          <a:pPr algn="ctr"/>
          <a:r>
            <a:rPr lang="en-US" b="1" dirty="0">
              <a:latin typeface="Candara"/>
              <a:cs typeface="Candara"/>
            </a:rPr>
            <a:t>1</a:t>
          </a:r>
          <a:r>
            <a:rPr lang="en-US" dirty="0">
              <a:latin typeface="Candara"/>
              <a:cs typeface="Candara"/>
            </a:rPr>
            <a:t>. Student accumulates 5 unexcused absences</a:t>
          </a:r>
        </a:p>
      </dgm:t>
    </dgm:pt>
    <dgm:pt modelId="{B81E9B24-C3B7-F84E-8383-F9F2580A43FD}" type="parTrans" cxnId="{2365DB98-EDF0-544D-A029-D56D6D7E83BA}">
      <dgm:prSet/>
      <dgm:spPr/>
      <dgm:t>
        <a:bodyPr/>
        <a:lstStyle/>
        <a:p>
          <a:endParaRPr lang="en-US"/>
        </a:p>
      </dgm:t>
    </dgm:pt>
    <dgm:pt modelId="{56D7B68E-8C1B-0B40-A2D8-182D420F7153}" type="sibTrans" cxnId="{2365DB98-EDF0-544D-A029-D56D6D7E83BA}">
      <dgm:prSet/>
      <dgm:spPr/>
      <dgm:t>
        <a:bodyPr/>
        <a:lstStyle/>
        <a:p>
          <a:endParaRPr lang="en-US"/>
        </a:p>
      </dgm:t>
    </dgm:pt>
    <dgm:pt modelId="{AF75FEB3-0C08-5243-A9B2-39A3BEC86BB7}">
      <dgm:prSet phldrT="[Text]"/>
      <dgm:spPr/>
      <dgm:t>
        <a:bodyPr/>
        <a:lstStyle/>
        <a:p>
          <a:r>
            <a:rPr lang="en-US" b="1" dirty="0">
              <a:latin typeface="Candara"/>
              <a:cs typeface="Candara"/>
            </a:rPr>
            <a:t>2</a:t>
          </a:r>
          <a:r>
            <a:rPr lang="en-US" dirty="0">
              <a:latin typeface="Candara"/>
              <a:cs typeface="Candara"/>
            </a:rPr>
            <a:t>. Principal notification by       e-mail</a:t>
          </a:r>
        </a:p>
      </dgm:t>
    </dgm:pt>
    <dgm:pt modelId="{AEA37F7B-FE48-F849-A744-8FE15E567106}" type="parTrans" cxnId="{259C5A7A-A4F7-7D43-AB3C-DCA2C4342E70}">
      <dgm:prSet/>
      <dgm:spPr/>
      <dgm:t>
        <a:bodyPr/>
        <a:lstStyle/>
        <a:p>
          <a:endParaRPr lang="en-US"/>
        </a:p>
      </dgm:t>
    </dgm:pt>
    <dgm:pt modelId="{13C89F39-E47E-5046-BD32-03F98CF53012}" type="sibTrans" cxnId="{259C5A7A-A4F7-7D43-AB3C-DCA2C4342E70}">
      <dgm:prSet/>
      <dgm:spPr/>
      <dgm:t>
        <a:bodyPr/>
        <a:lstStyle/>
        <a:p>
          <a:endParaRPr lang="en-US"/>
        </a:p>
      </dgm:t>
    </dgm:pt>
    <dgm:pt modelId="{A16F8F96-A9CA-7D44-BF6B-131FEF2019B9}">
      <dgm:prSet phldrT="[Text]"/>
      <dgm:spPr/>
      <dgm:t>
        <a:bodyPr/>
        <a:lstStyle/>
        <a:p>
          <a:r>
            <a:rPr lang="en-US" b="1" dirty="0">
              <a:latin typeface="Candara"/>
              <a:cs typeface="Candara"/>
            </a:rPr>
            <a:t>3</a:t>
          </a:r>
          <a:r>
            <a:rPr lang="en-US" dirty="0">
              <a:latin typeface="Candara"/>
              <a:cs typeface="Candara"/>
            </a:rPr>
            <a:t>. Parent notification of meeting</a:t>
          </a:r>
        </a:p>
      </dgm:t>
    </dgm:pt>
    <dgm:pt modelId="{24FCF34E-026C-D642-B200-6C2204A4A360}" type="parTrans" cxnId="{671CDB17-3ADE-D54B-8CAA-7435DFFDE255}">
      <dgm:prSet/>
      <dgm:spPr/>
      <dgm:t>
        <a:bodyPr/>
        <a:lstStyle/>
        <a:p>
          <a:endParaRPr lang="en-US"/>
        </a:p>
      </dgm:t>
    </dgm:pt>
    <dgm:pt modelId="{56BE819A-8E32-8244-90E4-77320E3509CD}" type="sibTrans" cxnId="{671CDB17-3ADE-D54B-8CAA-7435DFFDE255}">
      <dgm:prSet/>
      <dgm:spPr/>
      <dgm:t>
        <a:bodyPr/>
        <a:lstStyle/>
        <a:p>
          <a:endParaRPr lang="en-US"/>
        </a:p>
      </dgm:t>
    </dgm:pt>
    <dgm:pt modelId="{5B037C3A-B9E2-6644-B10D-59C33FFF9F5C}">
      <dgm:prSet phldrT="[Text]" custT="1"/>
      <dgm:spPr/>
      <dgm:t>
        <a:bodyPr/>
        <a:lstStyle/>
        <a:p>
          <a:r>
            <a:rPr lang="en-US" sz="1500" b="1" dirty="0">
              <a:latin typeface="Candara"/>
              <a:cs typeface="Candara"/>
            </a:rPr>
            <a:t>4. </a:t>
          </a:r>
          <a:r>
            <a:rPr lang="en-US" sz="1200" dirty="0">
              <a:latin typeface="Candara"/>
              <a:cs typeface="Candara"/>
            </a:rPr>
            <a:t>Administrator and Counselor hold SART meeting, parent signs PSAP*</a:t>
          </a:r>
        </a:p>
      </dgm:t>
    </dgm:pt>
    <dgm:pt modelId="{50FD5351-383F-D44F-A44C-D154FE67591C}" type="parTrans" cxnId="{AD0030F9-AE67-3042-8CEB-DF26E5CED66F}">
      <dgm:prSet/>
      <dgm:spPr/>
      <dgm:t>
        <a:bodyPr/>
        <a:lstStyle/>
        <a:p>
          <a:endParaRPr lang="en-US"/>
        </a:p>
      </dgm:t>
    </dgm:pt>
    <dgm:pt modelId="{376D605C-E32D-AB42-B8D3-725D9313BE08}" type="sibTrans" cxnId="{AD0030F9-AE67-3042-8CEB-DF26E5CED66F}">
      <dgm:prSet/>
      <dgm:spPr/>
      <dgm:t>
        <a:bodyPr/>
        <a:lstStyle/>
        <a:p>
          <a:endParaRPr lang="en-US"/>
        </a:p>
      </dgm:t>
    </dgm:pt>
    <dgm:pt modelId="{B20281A4-4F07-B640-9114-A424AA4BB897}">
      <dgm:prSet phldrT="[Text]" custT="1"/>
      <dgm:spPr/>
      <dgm:t>
        <a:bodyPr/>
        <a:lstStyle/>
        <a:p>
          <a:r>
            <a:rPr lang="en-US" sz="1500" b="1" dirty="0">
              <a:latin typeface="Candara"/>
              <a:cs typeface="Candara"/>
            </a:rPr>
            <a:t>5.</a:t>
          </a:r>
          <a:r>
            <a:rPr lang="en-US" sz="1400" b="1" dirty="0">
              <a:latin typeface="Candara"/>
              <a:cs typeface="Candara"/>
            </a:rPr>
            <a:t> </a:t>
          </a:r>
          <a:r>
            <a:rPr lang="en-US" sz="1400" dirty="0">
              <a:latin typeface="Candara"/>
              <a:cs typeface="Candara"/>
            </a:rPr>
            <a:t>Meeting documented in SMS Discipline Module by administration</a:t>
          </a:r>
          <a:endParaRPr lang="en-US" sz="1400" dirty="0"/>
        </a:p>
      </dgm:t>
    </dgm:pt>
    <dgm:pt modelId="{7043FD2E-870A-3744-945A-2DEEAE2C3D68}" type="parTrans" cxnId="{84A2ABF3-4742-DF45-BC97-8D04BFE53788}">
      <dgm:prSet/>
      <dgm:spPr/>
      <dgm:t>
        <a:bodyPr/>
        <a:lstStyle/>
        <a:p>
          <a:endParaRPr lang="en-US"/>
        </a:p>
      </dgm:t>
    </dgm:pt>
    <dgm:pt modelId="{7E846095-233F-724A-BEF2-EEB06C6D5B7A}" type="sibTrans" cxnId="{84A2ABF3-4742-DF45-BC97-8D04BFE53788}">
      <dgm:prSet/>
      <dgm:spPr/>
      <dgm:t>
        <a:bodyPr/>
        <a:lstStyle/>
        <a:p>
          <a:endParaRPr lang="en-US"/>
        </a:p>
      </dgm:t>
    </dgm:pt>
    <dgm:pt modelId="{6D912DF7-90A6-5C42-8563-1ED5128E3C99}">
      <dgm:prSet phldrT="[Text]"/>
      <dgm:spPr/>
      <dgm:t>
        <a:bodyPr/>
        <a:lstStyle/>
        <a:p>
          <a:r>
            <a:rPr lang="en-US" b="1" dirty="0">
              <a:latin typeface="Candara"/>
              <a:cs typeface="Candara"/>
            </a:rPr>
            <a:t>6. </a:t>
          </a:r>
          <a:r>
            <a:rPr lang="en-US" dirty="0">
              <a:latin typeface="Candara"/>
              <a:cs typeface="Candara"/>
            </a:rPr>
            <a:t>Student name placed on SART  Watch List</a:t>
          </a:r>
          <a:endParaRPr lang="en-US" dirty="0"/>
        </a:p>
      </dgm:t>
    </dgm:pt>
    <dgm:pt modelId="{DE1F7543-8BDD-1744-8BAA-9C125F726A73}" type="parTrans" cxnId="{5A0ED6BA-B4DD-9A46-982A-4BAEAB47D656}">
      <dgm:prSet/>
      <dgm:spPr/>
      <dgm:t>
        <a:bodyPr/>
        <a:lstStyle/>
        <a:p>
          <a:endParaRPr lang="en-US"/>
        </a:p>
      </dgm:t>
    </dgm:pt>
    <dgm:pt modelId="{7E7EA784-7D51-4F47-92FE-AC3D98F133E6}" type="sibTrans" cxnId="{5A0ED6BA-B4DD-9A46-982A-4BAEAB47D656}">
      <dgm:prSet/>
      <dgm:spPr/>
      <dgm:t>
        <a:bodyPr/>
        <a:lstStyle/>
        <a:p>
          <a:endParaRPr lang="en-US"/>
        </a:p>
      </dgm:t>
    </dgm:pt>
    <dgm:pt modelId="{9049DBF6-1B09-2746-8BDF-27F1B77A6D9B}">
      <dgm:prSet phldrT="[Text]"/>
      <dgm:spPr/>
      <dgm:t>
        <a:bodyPr/>
        <a:lstStyle/>
        <a:p>
          <a:r>
            <a:rPr lang="en-US" b="1" dirty="0">
              <a:latin typeface="Candara"/>
              <a:cs typeface="Candara"/>
            </a:rPr>
            <a:t>7. </a:t>
          </a:r>
          <a:r>
            <a:rPr lang="en-US" dirty="0">
              <a:latin typeface="Candara"/>
              <a:cs typeface="Candara"/>
            </a:rPr>
            <a:t>SART Watch List monitored by support team</a:t>
          </a:r>
          <a:endParaRPr lang="en-US" dirty="0"/>
        </a:p>
      </dgm:t>
    </dgm:pt>
    <dgm:pt modelId="{7305F1DB-4940-9B45-B200-2B68A1C1B2AA}" type="parTrans" cxnId="{151A4986-F064-794A-A41A-BD66D2F8DEC3}">
      <dgm:prSet/>
      <dgm:spPr/>
      <dgm:t>
        <a:bodyPr/>
        <a:lstStyle/>
        <a:p>
          <a:endParaRPr lang="en-US"/>
        </a:p>
      </dgm:t>
    </dgm:pt>
    <dgm:pt modelId="{70B61E19-A6BE-0F4F-A353-8F5D468E25C8}" type="sibTrans" cxnId="{151A4986-F064-794A-A41A-BD66D2F8DEC3}">
      <dgm:prSet/>
      <dgm:spPr/>
      <dgm:t>
        <a:bodyPr/>
        <a:lstStyle/>
        <a:p>
          <a:endParaRPr lang="en-US"/>
        </a:p>
      </dgm:t>
    </dgm:pt>
    <dgm:pt modelId="{E5963BCD-8DA2-9540-BE62-56CC4BACDE2F}">
      <dgm:prSet phldrT="[Text]"/>
      <dgm:spPr/>
      <dgm:t>
        <a:bodyPr/>
        <a:lstStyle/>
        <a:p>
          <a:r>
            <a:rPr lang="en-US" b="1" dirty="0">
              <a:latin typeface="Candara"/>
              <a:cs typeface="Candara"/>
            </a:rPr>
            <a:t>8. </a:t>
          </a:r>
          <a:r>
            <a:rPr lang="en-US" dirty="0">
              <a:latin typeface="Candara"/>
              <a:cs typeface="Candara"/>
            </a:rPr>
            <a:t>Re-offenders are reported to Truancy	</a:t>
          </a:r>
          <a:endParaRPr lang="en-US" dirty="0"/>
        </a:p>
      </dgm:t>
    </dgm:pt>
    <dgm:pt modelId="{8C4F0B55-A986-2B4C-A2BD-2BAB0EE3C0C8}" type="parTrans" cxnId="{4A2E3DC6-4500-5149-B081-BF4CEB50B1D6}">
      <dgm:prSet/>
      <dgm:spPr/>
      <dgm:t>
        <a:bodyPr/>
        <a:lstStyle/>
        <a:p>
          <a:endParaRPr lang="en-US"/>
        </a:p>
      </dgm:t>
    </dgm:pt>
    <dgm:pt modelId="{0250F6DD-C801-9648-B02A-93CEF2A137C3}" type="sibTrans" cxnId="{4A2E3DC6-4500-5149-B081-BF4CEB50B1D6}">
      <dgm:prSet/>
      <dgm:spPr/>
      <dgm:t>
        <a:bodyPr/>
        <a:lstStyle/>
        <a:p>
          <a:endParaRPr lang="en-US"/>
        </a:p>
      </dgm:t>
    </dgm:pt>
    <dgm:pt modelId="{2731A275-8EF4-A343-982A-83880B2BC752}">
      <dgm:prSet phldrT="[Text]"/>
      <dgm:spPr/>
      <dgm:t>
        <a:bodyPr/>
        <a:lstStyle/>
        <a:p>
          <a:r>
            <a:rPr lang="en-US" b="1" dirty="0">
              <a:latin typeface="Candara"/>
              <a:cs typeface="Candara"/>
            </a:rPr>
            <a:t>9. </a:t>
          </a:r>
          <a:r>
            <a:rPr lang="en-US" dirty="0">
              <a:latin typeface="Candara"/>
              <a:cs typeface="Candara"/>
            </a:rPr>
            <a:t>Truancy Office  sends invitation to SARB meeting. </a:t>
          </a:r>
          <a:endParaRPr lang="en-US" dirty="0"/>
        </a:p>
      </dgm:t>
    </dgm:pt>
    <dgm:pt modelId="{EB24E557-8803-EB45-9F99-9A68C3A2237C}" type="parTrans" cxnId="{87504084-85E6-0E48-9318-E9BEBBE68BB3}">
      <dgm:prSet/>
      <dgm:spPr/>
      <dgm:t>
        <a:bodyPr/>
        <a:lstStyle/>
        <a:p>
          <a:endParaRPr lang="en-US"/>
        </a:p>
      </dgm:t>
    </dgm:pt>
    <dgm:pt modelId="{0BAE220B-EC9F-AC4A-8ECB-A71AE7F5FA7A}" type="sibTrans" cxnId="{87504084-85E6-0E48-9318-E9BEBBE68BB3}">
      <dgm:prSet/>
      <dgm:spPr/>
      <dgm:t>
        <a:bodyPr/>
        <a:lstStyle/>
        <a:p>
          <a:endParaRPr lang="en-US"/>
        </a:p>
      </dgm:t>
    </dgm:pt>
    <dgm:pt modelId="{FAF5FA26-1BD3-3541-BF30-DE38A4C84848}" type="pres">
      <dgm:prSet presAssocID="{3FFDBD8D-A54B-674D-907F-79C71E78FE1C}" presName="Name0" presStyleCnt="0">
        <dgm:presLayoutVars>
          <dgm:dir/>
          <dgm:resizeHandles/>
        </dgm:presLayoutVars>
      </dgm:prSet>
      <dgm:spPr/>
      <dgm:t>
        <a:bodyPr/>
        <a:lstStyle/>
        <a:p>
          <a:endParaRPr lang="en-US"/>
        </a:p>
      </dgm:t>
    </dgm:pt>
    <dgm:pt modelId="{7BDB8236-4FD1-6848-8EAC-D76F45800A5A}" type="pres">
      <dgm:prSet presAssocID="{5F6C01C7-F69F-4341-97FE-6E55AB97F27B}" presName="compNode" presStyleCnt="0"/>
      <dgm:spPr/>
    </dgm:pt>
    <dgm:pt modelId="{EE31D754-42B8-AA44-8BA8-15332532ACC0}" type="pres">
      <dgm:prSet presAssocID="{5F6C01C7-F69F-4341-97FE-6E55AB97F27B}" presName="dummyConnPt" presStyleCnt="0"/>
      <dgm:spPr/>
    </dgm:pt>
    <dgm:pt modelId="{21FB2745-6787-8241-9F64-524ED122ACA2}" type="pres">
      <dgm:prSet presAssocID="{5F6C01C7-F69F-4341-97FE-6E55AB97F27B}" presName="node" presStyleLbl="node1" presStyleIdx="0" presStyleCnt="9">
        <dgm:presLayoutVars>
          <dgm:bulletEnabled val="1"/>
        </dgm:presLayoutVars>
      </dgm:prSet>
      <dgm:spPr/>
      <dgm:t>
        <a:bodyPr/>
        <a:lstStyle/>
        <a:p>
          <a:endParaRPr lang="en-US"/>
        </a:p>
      </dgm:t>
    </dgm:pt>
    <dgm:pt modelId="{5697EF1F-3087-494E-BB5F-10A096AABC92}" type="pres">
      <dgm:prSet presAssocID="{56D7B68E-8C1B-0B40-A2D8-182D420F7153}" presName="sibTrans" presStyleLbl="bgSibTrans2D1" presStyleIdx="0" presStyleCnt="8"/>
      <dgm:spPr/>
      <dgm:t>
        <a:bodyPr/>
        <a:lstStyle/>
        <a:p>
          <a:endParaRPr lang="en-US"/>
        </a:p>
      </dgm:t>
    </dgm:pt>
    <dgm:pt modelId="{A1FA527C-15A6-9D44-8E01-C59F012ACCC2}" type="pres">
      <dgm:prSet presAssocID="{AF75FEB3-0C08-5243-A9B2-39A3BEC86BB7}" presName="compNode" presStyleCnt="0"/>
      <dgm:spPr/>
    </dgm:pt>
    <dgm:pt modelId="{6D6775A6-C196-D04C-8693-3F3DD8385369}" type="pres">
      <dgm:prSet presAssocID="{AF75FEB3-0C08-5243-A9B2-39A3BEC86BB7}" presName="dummyConnPt" presStyleCnt="0"/>
      <dgm:spPr/>
    </dgm:pt>
    <dgm:pt modelId="{6E6E36C2-F0E4-EE4D-B65F-F603377C89E2}" type="pres">
      <dgm:prSet presAssocID="{AF75FEB3-0C08-5243-A9B2-39A3BEC86BB7}" presName="node" presStyleLbl="node1" presStyleIdx="1" presStyleCnt="9">
        <dgm:presLayoutVars>
          <dgm:bulletEnabled val="1"/>
        </dgm:presLayoutVars>
      </dgm:prSet>
      <dgm:spPr/>
      <dgm:t>
        <a:bodyPr/>
        <a:lstStyle/>
        <a:p>
          <a:endParaRPr lang="en-US"/>
        </a:p>
      </dgm:t>
    </dgm:pt>
    <dgm:pt modelId="{8C0060FE-F505-9A4C-8699-EFC0F9421267}" type="pres">
      <dgm:prSet presAssocID="{13C89F39-E47E-5046-BD32-03F98CF53012}" presName="sibTrans" presStyleLbl="bgSibTrans2D1" presStyleIdx="1" presStyleCnt="8"/>
      <dgm:spPr/>
      <dgm:t>
        <a:bodyPr/>
        <a:lstStyle/>
        <a:p>
          <a:endParaRPr lang="en-US"/>
        </a:p>
      </dgm:t>
    </dgm:pt>
    <dgm:pt modelId="{DD4130F2-4BCE-C44B-A7BC-938A673C446B}" type="pres">
      <dgm:prSet presAssocID="{A16F8F96-A9CA-7D44-BF6B-131FEF2019B9}" presName="compNode" presStyleCnt="0"/>
      <dgm:spPr/>
    </dgm:pt>
    <dgm:pt modelId="{64B50B05-590F-8242-9923-C22FD9BA7E20}" type="pres">
      <dgm:prSet presAssocID="{A16F8F96-A9CA-7D44-BF6B-131FEF2019B9}" presName="dummyConnPt" presStyleCnt="0"/>
      <dgm:spPr/>
    </dgm:pt>
    <dgm:pt modelId="{287319E1-2FCA-2947-B1B0-63F55C7D03DE}" type="pres">
      <dgm:prSet presAssocID="{A16F8F96-A9CA-7D44-BF6B-131FEF2019B9}" presName="node" presStyleLbl="node1" presStyleIdx="2" presStyleCnt="9">
        <dgm:presLayoutVars>
          <dgm:bulletEnabled val="1"/>
        </dgm:presLayoutVars>
      </dgm:prSet>
      <dgm:spPr/>
      <dgm:t>
        <a:bodyPr/>
        <a:lstStyle/>
        <a:p>
          <a:endParaRPr lang="en-US"/>
        </a:p>
      </dgm:t>
    </dgm:pt>
    <dgm:pt modelId="{C942F1E3-1ED0-AB4F-81BF-2E1BEBE99759}" type="pres">
      <dgm:prSet presAssocID="{56BE819A-8E32-8244-90E4-77320E3509CD}" presName="sibTrans" presStyleLbl="bgSibTrans2D1" presStyleIdx="2" presStyleCnt="8"/>
      <dgm:spPr/>
      <dgm:t>
        <a:bodyPr/>
        <a:lstStyle/>
        <a:p>
          <a:endParaRPr lang="en-US"/>
        </a:p>
      </dgm:t>
    </dgm:pt>
    <dgm:pt modelId="{9E385E92-2F82-7445-8BB0-A2FA263DB6D7}" type="pres">
      <dgm:prSet presAssocID="{5B037C3A-B9E2-6644-B10D-59C33FFF9F5C}" presName="compNode" presStyleCnt="0"/>
      <dgm:spPr/>
    </dgm:pt>
    <dgm:pt modelId="{B021DE5D-6293-344E-B6AC-F3EEDB6569B0}" type="pres">
      <dgm:prSet presAssocID="{5B037C3A-B9E2-6644-B10D-59C33FFF9F5C}" presName="dummyConnPt" presStyleCnt="0"/>
      <dgm:spPr/>
    </dgm:pt>
    <dgm:pt modelId="{F1A1DA83-028E-7A42-B73F-44AB072355F1}" type="pres">
      <dgm:prSet presAssocID="{5B037C3A-B9E2-6644-B10D-59C33FFF9F5C}" presName="node" presStyleLbl="node1" presStyleIdx="3" presStyleCnt="9">
        <dgm:presLayoutVars>
          <dgm:bulletEnabled val="1"/>
        </dgm:presLayoutVars>
      </dgm:prSet>
      <dgm:spPr/>
      <dgm:t>
        <a:bodyPr/>
        <a:lstStyle/>
        <a:p>
          <a:endParaRPr lang="en-US"/>
        </a:p>
      </dgm:t>
    </dgm:pt>
    <dgm:pt modelId="{044739E9-B666-8A4D-8A40-666752C7A223}" type="pres">
      <dgm:prSet presAssocID="{376D605C-E32D-AB42-B8D3-725D9313BE08}" presName="sibTrans" presStyleLbl="bgSibTrans2D1" presStyleIdx="3" presStyleCnt="8"/>
      <dgm:spPr/>
      <dgm:t>
        <a:bodyPr/>
        <a:lstStyle/>
        <a:p>
          <a:endParaRPr lang="en-US"/>
        </a:p>
      </dgm:t>
    </dgm:pt>
    <dgm:pt modelId="{7F70E35A-D1C7-0B42-BA0E-D91AB898A1DC}" type="pres">
      <dgm:prSet presAssocID="{B20281A4-4F07-B640-9114-A424AA4BB897}" presName="compNode" presStyleCnt="0"/>
      <dgm:spPr/>
    </dgm:pt>
    <dgm:pt modelId="{5D0F44A8-7EDF-384A-B241-4C4293AA9935}" type="pres">
      <dgm:prSet presAssocID="{B20281A4-4F07-B640-9114-A424AA4BB897}" presName="dummyConnPt" presStyleCnt="0"/>
      <dgm:spPr/>
    </dgm:pt>
    <dgm:pt modelId="{50D2DBE2-A000-3C48-9872-145614B76DFD}" type="pres">
      <dgm:prSet presAssocID="{B20281A4-4F07-B640-9114-A424AA4BB897}" presName="node" presStyleLbl="node1" presStyleIdx="4" presStyleCnt="9">
        <dgm:presLayoutVars>
          <dgm:bulletEnabled val="1"/>
        </dgm:presLayoutVars>
      </dgm:prSet>
      <dgm:spPr/>
      <dgm:t>
        <a:bodyPr/>
        <a:lstStyle/>
        <a:p>
          <a:endParaRPr lang="en-US"/>
        </a:p>
      </dgm:t>
    </dgm:pt>
    <dgm:pt modelId="{2F614F4A-0C86-F148-BA98-2ACA80DE1658}" type="pres">
      <dgm:prSet presAssocID="{7E846095-233F-724A-BEF2-EEB06C6D5B7A}" presName="sibTrans" presStyleLbl="bgSibTrans2D1" presStyleIdx="4" presStyleCnt="8"/>
      <dgm:spPr/>
      <dgm:t>
        <a:bodyPr/>
        <a:lstStyle/>
        <a:p>
          <a:endParaRPr lang="en-US"/>
        </a:p>
      </dgm:t>
    </dgm:pt>
    <dgm:pt modelId="{F36492DE-FAFE-9C41-892E-2C312AF17768}" type="pres">
      <dgm:prSet presAssocID="{6D912DF7-90A6-5C42-8563-1ED5128E3C99}" presName="compNode" presStyleCnt="0"/>
      <dgm:spPr/>
    </dgm:pt>
    <dgm:pt modelId="{D8EA194E-985A-3D46-8149-68E9AA2A51A1}" type="pres">
      <dgm:prSet presAssocID="{6D912DF7-90A6-5C42-8563-1ED5128E3C99}" presName="dummyConnPt" presStyleCnt="0"/>
      <dgm:spPr/>
    </dgm:pt>
    <dgm:pt modelId="{02F2A5CE-B007-474C-A71D-D4EF9967E4B2}" type="pres">
      <dgm:prSet presAssocID="{6D912DF7-90A6-5C42-8563-1ED5128E3C99}" presName="node" presStyleLbl="node1" presStyleIdx="5" presStyleCnt="9">
        <dgm:presLayoutVars>
          <dgm:bulletEnabled val="1"/>
        </dgm:presLayoutVars>
      </dgm:prSet>
      <dgm:spPr/>
      <dgm:t>
        <a:bodyPr/>
        <a:lstStyle/>
        <a:p>
          <a:endParaRPr lang="en-US"/>
        </a:p>
      </dgm:t>
    </dgm:pt>
    <dgm:pt modelId="{70FA2C04-8D67-954C-B67A-CB7F5D803EE8}" type="pres">
      <dgm:prSet presAssocID="{7E7EA784-7D51-4F47-92FE-AC3D98F133E6}" presName="sibTrans" presStyleLbl="bgSibTrans2D1" presStyleIdx="5" presStyleCnt="8"/>
      <dgm:spPr/>
      <dgm:t>
        <a:bodyPr/>
        <a:lstStyle/>
        <a:p>
          <a:endParaRPr lang="en-US"/>
        </a:p>
      </dgm:t>
    </dgm:pt>
    <dgm:pt modelId="{057A4D93-C606-C143-A8BF-BB79733229D9}" type="pres">
      <dgm:prSet presAssocID="{9049DBF6-1B09-2746-8BDF-27F1B77A6D9B}" presName="compNode" presStyleCnt="0"/>
      <dgm:spPr/>
    </dgm:pt>
    <dgm:pt modelId="{A39D553B-C44F-3243-89A2-057C8923EB8A}" type="pres">
      <dgm:prSet presAssocID="{9049DBF6-1B09-2746-8BDF-27F1B77A6D9B}" presName="dummyConnPt" presStyleCnt="0"/>
      <dgm:spPr/>
    </dgm:pt>
    <dgm:pt modelId="{F5F23EF1-7293-C448-A34A-B38942731804}" type="pres">
      <dgm:prSet presAssocID="{9049DBF6-1B09-2746-8BDF-27F1B77A6D9B}" presName="node" presStyleLbl="node1" presStyleIdx="6" presStyleCnt="9">
        <dgm:presLayoutVars>
          <dgm:bulletEnabled val="1"/>
        </dgm:presLayoutVars>
      </dgm:prSet>
      <dgm:spPr/>
      <dgm:t>
        <a:bodyPr/>
        <a:lstStyle/>
        <a:p>
          <a:endParaRPr lang="en-US"/>
        </a:p>
      </dgm:t>
    </dgm:pt>
    <dgm:pt modelId="{D20FBE7F-61B6-7A43-B1E6-6A2548FC9BAD}" type="pres">
      <dgm:prSet presAssocID="{70B61E19-A6BE-0F4F-A353-8F5D468E25C8}" presName="sibTrans" presStyleLbl="bgSibTrans2D1" presStyleIdx="6" presStyleCnt="8"/>
      <dgm:spPr/>
      <dgm:t>
        <a:bodyPr/>
        <a:lstStyle/>
        <a:p>
          <a:endParaRPr lang="en-US"/>
        </a:p>
      </dgm:t>
    </dgm:pt>
    <dgm:pt modelId="{1891C96F-5928-8D4E-B8E4-A371B8A4EA6B}" type="pres">
      <dgm:prSet presAssocID="{E5963BCD-8DA2-9540-BE62-56CC4BACDE2F}" presName="compNode" presStyleCnt="0"/>
      <dgm:spPr/>
    </dgm:pt>
    <dgm:pt modelId="{D349E266-3FA1-0545-B8AE-E4EE228D92E6}" type="pres">
      <dgm:prSet presAssocID="{E5963BCD-8DA2-9540-BE62-56CC4BACDE2F}" presName="dummyConnPt" presStyleCnt="0"/>
      <dgm:spPr/>
    </dgm:pt>
    <dgm:pt modelId="{4B9418CA-1A67-AF47-9483-627E5DD3A7C3}" type="pres">
      <dgm:prSet presAssocID="{E5963BCD-8DA2-9540-BE62-56CC4BACDE2F}" presName="node" presStyleLbl="node1" presStyleIdx="7" presStyleCnt="9">
        <dgm:presLayoutVars>
          <dgm:bulletEnabled val="1"/>
        </dgm:presLayoutVars>
      </dgm:prSet>
      <dgm:spPr/>
      <dgm:t>
        <a:bodyPr/>
        <a:lstStyle/>
        <a:p>
          <a:endParaRPr lang="en-US"/>
        </a:p>
      </dgm:t>
    </dgm:pt>
    <dgm:pt modelId="{1379459E-923E-AF41-A5C1-AD3B2831D4F4}" type="pres">
      <dgm:prSet presAssocID="{0250F6DD-C801-9648-B02A-93CEF2A137C3}" presName="sibTrans" presStyleLbl="bgSibTrans2D1" presStyleIdx="7" presStyleCnt="8"/>
      <dgm:spPr/>
      <dgm:t>
        <a:bodyPr/>
        <a:lstStyle/>
        <a:p>
          <a:endParaRPr lang="en-US"/>
        </a:p>
      </dgm:t>
    </dgm:pt>
    <dgm:pt modelId="{F8B446EA-8350-1041-96ED-88E9479F08D5}" type="pres">
      <dgm:prSet presAssocID="{2731A275-8EF4-A343-982A-83880B2BC752}" presName="compNode" presStyleCnt="0"/>
      <dgm:spPr/>
    </dgm:pt>
    <dgm:pt modelId="{0CD578DF-BFAE-7245-80E3-662B777FF3C6}" type="pres">
      <dgm:prSet presAssocID="{2731A275-8EF4-A343-982A-83880B2BC752}" presName="dummyConnPt" presStyleCnt="0"/>
      <dgm:spPr/>
    </dgm:pt>
    <dgm:pt modelId="{2796C198-EBD1-CC40-819D-F42780528A31}" type="pres">
      <dgm:prSet presAssocID="{2731A275-8EF4-A343-982A-83880B2BC752}" presName="node" presStyleLbl="node1" presStyleIdx="8" presStyleCnt="9">
        <dgm:presLayoutVars>
          <dgm:bulletEnabled val="1"/>
        </dgm:presLayoutVars>
      </dgm:prSet>
      <dgm:spPr/>
      <dgm:t>
        <a:bodyPr/>
        <a:lstStyle/>
        <a:p>
          <a:endParaRPr lang="en-US"/>
        </a:p>
      </dgm:t>
    </dgm:pt>
  </dgm:ptLst>
  <dgm:cxnLst>
    <dgm:cxn modelId="{674672CD-799F-B949-ABD3-6D84CF9E6803}" type="presOf" srcId="{70B61E19-A6BE-0F4F-A353-8F5D468E25C8}" destId="{D20FBE7F-61B6-7A43-B1E6-6A2548FC9BAD}" srcOrd="0" destOrd="0" presId="urn:microsoft.com/office/officeart/2005/8/layout/bProcess4"/>
    <dgm:cxn modelId="{43C706E8-DBF7-3E47-9D7A-111021CF11E8}" type="presOf" srcId="{6D912DF7-90A6-5C42-8563-1ED5128E3C99}" destId="{02F2A5CE-B007-474C-A71D-D4EF9967E4B2}" srcOrd="0" destOrd="0" presId="urn:microsoft.com/office/officeart/2005/8/layout/bProcess4"/>
    <dgm:cxn modelId="{259C5A7A-A4F7-7D43-AB3C-DCA2C4342E70}" srcId="{3FFDBD8D-A54B-674D-907F-79C71E78FE1C}" destId="{AF75FEB3-0C08-5243-A9B2-39A3BEC86BB7}" srcOrd="1" destOrd="0" parTransId="{AEA37F7B-FE48-F849-A744-8FE15E567106}" sibTransId="{13C89F39-E47E-5046-BD32-03F98CF53012}"/>
    <dgm:cxn modelId="{FE79E656-88EB-7D45-AC30-31BF3B45D17F}" type="presOf" srcId="{7E846095-233F-724A-BEF2-EEB06C6D5B7A}" destId="{2F614F4A-0C86-F148-BA98-2ACA80DE1658}" srcOrd="0" destOrd="0" presId="urn:microsoft.com/office/officeart/2005/8/layout/bProcess4"/>
    <dgm:cxn modelId="{4A2E3DC6-4500-5149-B081-BF4CEB50B1D6}" srcId="{3FFDBD8D-A54B-674D-907F-79C71E78FE1C}" destId="{E5963BCD-8DA2-9540-BE62-56CC4BACDE2F}" srcOrd="7" destOrd="0" parTransId="{8C4F0B55-A986-2B4C-A2BD-2BAB0EE3C0C8}" sibTransId="{0250F6DD-C801-9648-B02A-93CEF2A137C3}"/>
    <dgm:cxn modelId="{1EAEE338-5618-B54A-9038-EC48E5029B48}" type="presOf" srcId="{E5963BCD-8DA2-9540-BE62-56CC4BACDE2F}" destId="{4B9418CA-1A67-AF47-9483-627E5DD3A7C3}" srcOrd="0" destOrd="0" presId="urn:microsoft.com/office/officeart/2005/8/layout/bProcess4"/>
    <dgm:cxn modelId="{85AA3AE3-27F1-844D-ADA6-78149C61DA49}" type="presOf" srcId="{3FFDBD8D-A54B-674D-907F-79C71E78FE1C}" destId="{FAF5FA26-1BD3-3541-BF30-DE38A4C84848}" srcOrd="0" destOrd="0" presId="urn:microsoft.com/office/officeart/2005/8/layout/bProcess4"/>
    <dgm:cxn modelId="{0F4B6A27-120D-C44A-86E6-B0839C3A8CB8}" type="presOf" srcId="{A16F8F96-A9CA-7D44-BF6B-131FEF2019B9}" destId="{287319E1-2FCA-2947-B1B0-63F55C7D03DE}" srcOrd="0" destOrd="0" presId="urn:microsoft.com/office/officeart/2005/8/layout/bProcess4"/>
    <dgm:cxn modelId="{8ECB14B7-E0F2-AB42-9F53-6EF030A9C514}" type="presOf" srcId="{7E7EA784-7D51-4F47-92FE-AC3D98F133E6}" destId="{70FA2C04-8D67-954C-B67A-CB7F5D803EE8}" srcOrd="0" destOrd="0" presId="urn:microsoft.com/office/officeart/2005/8/layout/bProcess4"/>
    <dgm:cxn modelId="{87504084-85E6-0E48-9318-E9BEBBE68BB3}" srcId="{3FFDBD8D-A54B-674D-907F-79C71E78FE1C}" destId="{2731A275-8EF4-A343-982A-83880B2BC752}" srcOrd="8" destOrd="0" parTransId="{EB24E557-8803-EB45-9F99-9A68C3A2237C}" sibTransId="{0BAE220B-EC9F-AC4A-8ECB-A71AE7F5FA7A}"/>
    <dgm:cxn modelId="{671CDB17-3ADE-D54B-8CAA-7435DFFDE255}" srcId="{3FFDBD8D-A54B-674D-907F-79C71E78FE1C}" destId="{A16F8F96-A9CA-7D44-BF6B-131FEF2019B9}" srcOrd="2" destOrd="0" parTransId="{24FCF34E-026C-D642-B200-6C2204A4A360}" sibTransId="{56BE819A-8E32-8244-90E4-77320E3509CD}"/>
    <dgm:cxn modelId="{94AABF28-E887-D14A-BCA9-E23D6E433A6A}" type="presOf" srcId="{9049DBF6-1B09-2746-8BDF-27F1B77A6D9B}" destId="{F5F23EF1-7293-C448-A34A-B38942731804}" srcOrd="0" destOrd="0" presId="urn:microsoft.com/office/officeart/2005/8/layout/bProcess4"/>
    <dgm:cxn modelId="{5A0ED6BA-B4DD-9A46-982A-4BAEAB47D656}" srcId="{3FFDBD8D-A54B-674D-907F-79C71E78FE1C}" destId="{6D912DF7-90A6-5C42-8563-1ED5128E3C99}" srcOrd="5" destOrd="0" parTransId="{DE1F7543-8BDD-1744-8BAA-9C125F726A73}" sibTransId="{7E7EA784-7D51-4F47-92FE-AC3D98F133E6}"/>
    <dgm:cxn modelId="{151A4986-F064-794A-A41A-BD66D2F8DEC3}" srcId="{3FFDBD8D-A54B-674D-907F-79C71E78FE1C}" destId="{9049DBF6-1B09-2746-8BDF-27F1B77A6D9B}" srcOrd="6" destOrd="0" parTransId="{7305F1DB-4940-9B45-B200-2B68A1C1B2AA}" sibTransId="{70B61E19-A6BE-0F4F-A353-8F5D468E25C8}"/>
    <dgm:cxn modelId="{205F6BAB-646D-814C-9446-9A17F3FA1760}" type="presOf" srcId="{5B037C3A-B9E2-6644-B10D-59C33FFF9F5C}" destId="{F1A1DA83-028E-7A42-B73F-44AB072355F1}" srcOrd="0" destOrd="0" presId="urn:microsoft.com/office/officeart/2005/8/layout/bProcess4"/>
    <dgm:cxn modelId="{922C5C6E-72E6-444E-9789-4EDCE677395E}" type="presOf" srcId="{56D7B68E-8C1B-0B40-A2D8-182D420F7153}" destId="{5697EF1F-3087-494E-BB5F-10A096AABC92}" srcOrd="0" destOrd="0" presId="urn:microsoft.com/office/officeart/2005/8/layout/bProcess4"/>
    <dgm:cxn modelId="{A5B06477-7A36-DE46-A16A-E36A778D2E45}" type="presOf" srcId="{B20281A4-4F07-B640-9114-A424AA4BB897}" destId="{50D2DBE2-A000-3C48-9872-145614B76DFD}" srcOrd="0" destOrd="0" presId="urn:microsoft.com/office/officeart/2005/8/layout/bProcess4"/>
    <dgm:cxn modelId="{DC3B4568-FA67-334D-8023-3B3FA3632412}" type="presOf" srcId="{AF75FEB3-0C08-5243-A9B2-39A3BEC86BB7}" destId="{6E6E36C2-F0E4-EE4D-B65F-F603377C89E2}" srcOrd="0" destOrd="0" presId="urn:microsoft.com/office/officeart/2005/8/layout/bProcess4"/>
    <dgm:cxn modelId="{74EA8295-A705-EF42-9D2A-846DE1979A9F}" type="presOf" srcId="{0250F6DD-C801-9648-B02A-93CEF2A137C3}" destId="{1379459E-923E-AF41-A5C1-AD3B2831D4F4}" srcOrd="0" destOrd="0" presId="urn:microsoft.com/office/officeart/2005/8/layout/bProcess4"/>
    <dgm:cxn modelId="{EECFD5A6-8D89-3B47-85C6-96BDECDF5EE6}" type="presOf" srcId="{13C89F39-E47E-5046-BD32-03F98CF53012}" destId="{8C0060FE-F505-9A4C-8699-EFC0F9421267}" srcOrd="0" destOrd="0" presId="urn:microsoft.com/office/officeart/2005/8/layout/bProcess4"/>
    <dgm:cxn modelId="{4428572B-3777-8343-AAC9-5F51888C6FFB}" type="presOf" srcId="{5F6C01C7-F69F-4341-97FE-6E55AB97F27B}" destId="{21FB2745-6787-8241-9F64-524ED122ACA2}" srcOrd="0" destOrd="0" presId="urn:microsoft.com/office/officeart/2005/8/layout/bProcess4"/>
    <dgm:cxn modelId="{12F453A5-C9D9-914E-B688-63CDDDDBB8AC}" type="presOf" srcId="{2731A275-8EF4-A343-982A-83880B2BC752}" destId="{2796C198-EBD1-CC40-819D-F42780528A31}" srcOrd="0" destOrd="0" presId="urn:microsoft.com/office/officeart/2005/8/layout/bProcess4"/>
    <dgm:cxn modelId="{2365DB98-EDF0-544D-A029-D56D6D7E83BA}" srcId="{3FFDBD8D-A54B-674D-907F-79C71E78FE1C}" destId="{5F6C01C7-F69F-4341-97FE-6E55AB97F27B}" srcOrd="0" destOrd="0" parTransId="{B81E9B24-C3B7-F84E-8383-F9F2580A43FD}" sibTransId="{56D7B68E-8C1B-0B40-A2D8-182D420F7153}"/>
    <dgm:cxn modelId="{84A2ABF3-4742-DF45-BC97-8D04BFE53788}" srcId="{3FFDBD8D-A54B-674D-907F-79C71E78FE1C}" destId="{B20281A4-4F07-B640-9114-A424AA4BB897}" srcOrd="4" destOrd="0" parTransId="{7043FD2E-870A-3744-945A-2DEEAE2C3D68}" sibTransId="{7E846095-233F-724A-BEF2-EEB06C6D5B7A}"/>
    <dgm:cxn modelId="{66970924-CDF5-2F44-9BC0-BD50E0762EB5}" type="presOf" srcId="{376D605C-E32D-AB42-B8D3-725D9313BE08}" destId="{044739E9-B666-8A4D-8A40-666752C7A223}" srcOrd="0" destOrd="0" presId="urn:microsoft.com/office/officeart/2005/8/layout/bProcess4"/>
    <dgm:cxn modelId="{A92CDA81-5A8D-F541-AEA3-E627ADCC7EE5}" type="presOf" srcId="{56BE819A-8E32-8244-90E4-77320E3509CD}" destId="{C942F1E3-1ED0-AB4F-81BF-2E1BEBE99759}" srcOrd="0" destOrd="0" presId="urn:microsoft.com/office/officeart/2005/8/layout/bProcess4"/>
    <dgm:cxn modelId="{AD0030F9-AE67-3042-8CEB-DF26E5CED66F}" srcId="{3FFDBD8D-A54B-674D-907F-79C71E78FE1C}" destId="{5B037C3A-B9E2-6644-B10D-59C33FFF9F5C}" srcOrd="3" destOrd="0" parTransId="{50FD5351-383F-D44F-A44C-D154FE67591C}" sibTransId="{376D605C-E32D-AB42-B8D3-725D9313BE08}"/>
    <dgm:cxn modelId="{01745BFD-999E-DB40-857D-CA220A5DE479}" type="presParOf" srcId="{FAF5FA26-1BD3-3541-BF30-DE38A4C84848}" destId="{7BDB8236-4FD1-6848-8EAC-D76F45800A5A}" srcOrd="0" destOrd="0" presId="urn:microsoft.com/office/officeart/2005/8/layout/bProcess4"/>
    <dgm:cxn modelId="{2C95FD94-33A5-6847-B1EE-356DBE62A18E}" type="presParOf" srcId="{7BDB8236-4FD1-6848-8EAC-D76F45800A5A}" destId="{EE31D754-42B8-AA44-8BA8-15332532ACC0}" srcOrd="0" destOrd="0" presId="urn:microsoft.com/office/officeart/2005/8/layout/bProcess4"/>
    <dgm:cxn modelId="{13D5DBDA-9950-6D4B-83E2-6D489F519CC2}" type="presParOf" srcId="{7BDB8236-4FD1-6848-8EAC-D76F45800A5A}" destId="{21FB2745-6787-8241-9F64-524ED122ACA2}" srcOrd="1" destOrd="0" presId="urn:microsoft.com/office/officeart/2005/8/layout/bProcess4"/>
    <dgm:cxn modelId="{49ACD7A4-0AA0-BF4C-B6CD-13761D2E8B10}" type="presParOf" srcId="{FAF5FA26-1BD3-3541-BF30-DE38A4C84848}" destId="{5697EF1F-3087-494E-BB5F-10A096AABC92}" srcOrd="1" destOrd="0" presId="urn:microsoft.com/office/officeart/2005/8/layout/bProcess4"/>
    <dgm:cxn modelId="{4AA8AC49-1169-0042-A006-287434E5B094}" type="presParOf" srcId="{FAF5FA26-1BD3-3541-BF30-DE38A4C84848}" destId="{A1FA527C-15A6-9D44-8E01-C59F012ACCC2}" srcOrd="2" destOrd="0" presId="urn:microsoft.com/office/officeart/2005/8/layout/bProcess4"/>
    <dgm:cxn modelId="{869CEC35-359A-F445-BFCF-FC84464A661C}" type="presParOf" srcId="{A1FA527C-15A6-9D44-8E01-C59F012ACCC2}" destId="{6D6775A6-C196-D04C-8693-3F3DD8385369}" srcOrd="0" destOrd="0" presId="urn:microsoft.com/office/officeart/2005/8/layout/bProcess4"/>
    <dgm:cxn modelId="{E8A03FB2-D1A3-D546-82EE-FFDA0367975D}" type="presParOf" srcId="{A1FA527C-15A6-9D44-8E01-C59F012ACCC2}" destId="{6E6E36C2-F0E4-EE4D-B65F-F603377C89E2}" srcOrd="1" destOrd="0" presId="urn:microsoft.com/office/officeart/2005/8/layout/bProcess4"/>
    <dgm:cxn modelId="{EF2D2D39-1CF0-DA4A-82E6-F60C1F03CE27}" type="presParOf" srcId="{FAF5FA26-1BD3-3541-BF30-DE38A4C84848}" destId="{8C0060FE-F505-9A4C-8699-EFC0F9421267}" srcOrd="3" destOrd="0" presId="urn:microsoft.com/office/officeart/2005/8/layout/bProcess4"/>
    <dgm:cxn modelId="{E47A6EA0-0BC3-C146-B08B-9AF7EF4E37D6}" type="presParOf" srcId="{FAF5FA26-1BD3-3541-BF30-DE38A4C84848}" destId="{DD4130F2-4BCE-C44B-A7BC-938A673C446B}" srcOrd="4" destOrd="0" presId="urn:microsoft.com/office/officeart/2005/8/layout/bProcess4"/>
    <dgm:cxn modelId="{B818564A-2829-084D-B10A-EED51263783C}" type="presParOf" srcId="{DD4130F2-4BCE-C44B-A7BC-938A673C446B}" destId="{64B50B05-590F-8242-9923-C22FD9BA7E20}" srcOrd="0" destOrd="0" presId="urn:microsoft.com/office/officeart/2005/8/layout/bProcess4"/>
    <dgm:cxn modelId="{B62DCF63-3B02-1641-825C-E5D73223FD7B}" type="presParOf" srcId="{DD4130F2-4BCE-C44B-A7BC-938A673C446B}" destId="{287319E1-2FCA-2947-B1B0-63F55C7D03DE}" srcOrd="1" destOrd="0" presId="urn:microsoft.com/office/officeart/2005/8/layout/bProcess4"/>
    <dgm:cxn modelId="{5EA403CF-64BA-124F-B5CF-410861E6E55E}" type="presParOf" srcId="{FAF5FA26-1BD3-3541-BF30-DE38A4C84848}" destId="{C942F1E3-1ED0-AB4F-81BF-2E1BEBE99759}" srcOrd="5" destOrd="0" presId="urn:microsoft.com/office/officeart/2005/8/layout/bProcess4"/>
    <dgm:cxn modelId="{2BD9C0F8-1B14-8948-909F-518732E116AE}" type="presParOf" srcId="{FAF5FA26-1BD3-3541-BF30-DE38A4C84848}" destId="{9E385E92-2F82-7445-8BB0-A2FA263DB6D7}" srcOrd="6" destOrd="0" presId="urn:microsoft.com/office/officeart/2005/8/layout/bProcess4"/>
    <dgm:cxn modelId="{A21A79B3-1CB2-DB42-BE73-7000C9CD0E13}" type="presParOf" srcId="{9E385E92-2F82-7445-8BB0-A2FA263DB6D7}" destId="{B021DE5D-6293-344E-B6AC-F3EEDB6569B0}" srcOrd="0" destOrd="0" presId="urn:microsoft.com/office/officeart/2005/8/layout/bProcess4"/>
    <dgm:cxn modelId="{0C694C9C-FA4F-D047-83A6-3EDCA11FA262}" type="presParOf" srcId="{9E385E92-2F82-7445-8BB0-A2FA263DB6D7}" destId="{F1A1DA83-028E-7A42-B73F-44AB072355F1}" srcOrd="1" destOrd="0" presId="urn:microsoft.com/office/officeart/2005/8/layout/bProcess4"/>
    <dgm:cxn modelId="{13A411A5-C1D6-3A40-9F4D-0BB60B7E23FF}" type="presParOf" srcId="{FAF5FA26-1BD3-3541-BF30-DE38A4C84848}" destId="{044739E9-B666-8A4D-8A40-666752C7A223}" srcOrd="7" destOrd="0" presId="urn:microsoft.com/office/officeart/2005/8/layout/bProcess4"/>
    <dgm:cxn modelId="{33344606-ABCD-F24F-BFFA-A2EBC2A39CFF}" type="presParOf" srcId="{FAF5FA26-1BD3-3541-BF30-DE38A4C84848}" destId="{7F70E35A-D1C7-0B42-BA0E-D91AB898A1DC}" srcOrd="8" destOrd="0" presId="urn:microsoft.com/office/officeart/2005/8/layout/bProcess4"/>
    <dgm:cxn modelId="{117C6986-DB0E-E24A-9FF9-F5BB12CDF62B}" type="presParOf" srcId="{7F70E35A-D1C7-0B42-BA0E-D91AB898A1DC}" destId="{5D0F44A8-7EDF-384A-B241-4C4293AA9935}" srcOrd="0" destOrd="0" presId="urn:microsoft.com/office/officeart/2005/8/layout/bProcess4"/>
    <dgm:cxn modelId="{4D4168C8-7537-C14C-B057-EDB8B6CD918E}" type="presParOf" srcId="{7F70E35A-D1C7-0B42-BA0E-D91AB898A1DC}" destId="{50D2DBE2-A000-3C48-9872-145614B76DFD}" srcOrd="1" destOrd="0" presId="urn:microsoft.com/office/officeart/2005/8/layout/bProcess4"/>
    <dgm:cxn modelId="{B903DB38-58D5-8C47-9326-9FEEBFCE7E23}" type="presParOf" srcId="{FAF5FA26-1BD3-3541-BF30-DE38A4C84848}" destId="{2F614F4A-0C86-F148-BA98-2ACA80DE1658}" srcOrd="9" destOrd="0" presId="urn:microsoft.com/office/officeart/2005/8/layout/bProcess4"/>
    <dgm:cxn modelId="{4A2C2D24-0C38-B04E-9238-5BFE6F31054D}" type="presParOf" srcId="{FAF5FA26-1BD3-3541-BF30-DE38A4C84848}" destId="{F36492DE-FAFE-9C41-892E-2C312AF17768}" srcOrd="10" destOrd="0" presId="urn:microsoft.com/office/officeart/2005/8/layout/bProcess4"/>
    <dgm:cxn modelId="{82DB5934-0A55-FD47-BB71-C72ADE325376}" type="presParOf" srcId="{F36492DE-FAFE-9C41-892E-2C312AF17768}" destId="{D8EA194E-985A-3D46-8149-68E9AA2A51A1}" srcOrd="0" destOrd="0" presId="urn:microsoft.com/office/officeart/2005/8/layout/bProcess4"/>
    <dgm:cxn modelId="{7DDB89D9-6616-5A46-A6D6-04D1AF2DC8C0}" type="presParOf" srcId="{F36492DE-FAFE-9C41-892E-2C312AF17768}" destId="{02F2A5CE-B007-474C-A71D-D4EF9967E4B2}" srcOrd="1" destOrd="0" presId="urn:microsoft.com/office/officeart/2005/8/layout/bProcess4"/>
    <dgm:cxn modelId="{7B06C599-EB8D-BF4D-B747-0C65470FA682}" type="presParOf" srcId="{FAF5FA26-1BD3-3541-BF30-DE38A4C84848}" destId="{70FA2C04-8D67-954C-B67A-CB7F5D803EE8}" srcOrd="11" destOrd="0" presId="urn:microsoft.com/office/officeart/2005/8/layout/bProcess4"/>
    <dgm:cxn modelId="{2226BB29-2AB3-384D-B0B2-A4A332CE43AD}" type="presParOf" srcId="{FAF5FA26-1BD3-3541-BF30-DE38A4C84848}" destId="{057A4D93-C606-C143-A8BF-BB79733229D9}" srcOrd="12" destOrd="0" presId="urn:microsoft.com/office/officeart/2005/8/layout/bProcess4"/>
    <dgm:cxn modelId="{1CD6FBA9-1BD2-E744-AFF6-AB636508BEA1}" type="presParOf" srcId="{057A4D93-C606-C143-A8BF-BB79733229D9}" destId="{A39D553B-C44F-3243-89A2-057C8923EB8A}" srcOrd="0" destOrd="0" presId="urn:microsoft.com/office/officeart/2005/8/layout/bProcess4"/>
    <dgm:cxn modelId="{0A584CB4-4F6C-B345-87F1-F0CB690F8C4A}" type="presParOf" srcId="{057A4D93-C606-C143-A8BF-BB79733229D9}" destId="{F5F23EF1-7293-C448-A34A-B38942731804}" srcOrd="1" destOrd="0" presId="urn:microsoft.com/office/officeart/2005/8/layout/bProcess4"/>
    <dgm:cxn modelId="{523874F0-9351-E44B-A45B-291FE2A83E72}" type="presParOf" srcId="{FAF5FA26-1BD3-3541-BF30-DE38A4C84848}" destId="{D20FBE7F-61B6-7A43-B1E6-6A2548FC9BAD}" srcOrd="13" destOrd="0" presId="urn:microsoft.com/office/officeart/2005/8/layout/bProcess4"/>
    <dgm:cxn modelId="{503EA26F-BA88-1C46-959F-344A833342A2}" type="presParOf" srcId="{FAF5FA26-1BD3-3541-BF30-DE38A4C84848}" destId="{1891C96F-5928-8D4E-B8E4-A371B8A4EA6B}" srcOrd="14" destOrd="0" presId="urn:microsoft.com/office/officeart/2005/8/layout/bProcess4"/>
    <dgm:cxn modelId="{EE7FF72D-9A1B-F041-AA07-D89BAC042267}" type="presParOf" srcId="{1891C96F-5928-8D4E-B8E4-A371B8A4EA6B}" destId="{D349E266-3FA1-0545-B8AE-E4EE228D92E6}" srcOrd="0" destOrd="0" presId="urn:microsoft.com/office/officeart/2005/8/layout/bProcess4"/>
    <dgm:cxn modelId="{040D44D8-80B4-B54D-A443-767803D8D093}" type="presParOf" srcId="{1891C96F-5928-8D4E-B8E4-A371B8A4EA6B}" destId="{4B9418CA-1A67-AF47-9483-627E5DD3A7C3}" srcOrd="1" destOrd="0" presId="urn:microsoft.com/office/officeart/2005/8/layout/bProcess4"/>
    <dgm:cxn modelId="{A5BC43A0-2BA7-1345-866E-B91A24EAD358}" type="presParOf" srcId="{FAF5FA26-1BD3-3541-BF30-DE38A4C84848}" destId="{1379459E-923E-AF41-A5C1-AD3B2831D4F4}" srcOrd="15" destOrd="0" presId="urn:microsoft.com/office/officeart/2005/8/layout/bProcess4"/>
    <dgm:cxn modelId="{13771AB6-2CBA-D24D-929F-3B006238BC8D}" type="presParOf" srcId="{FAF5FA26-1BD3-3541-BF30-DE38A4C84848}" destId="{F8B446EA-8350-1041-96ED-88E9479F08D5}" srcOrd="16" destOrd="0" presId="urn:microsoft.com/office/officeart/2005/8/layout/bProcess4"/>
    <dgm:cxn modelId="{AF43ED22-F4B6-064B-91C0-21C0BD60F313}" type="presParOf" srcId="{F8B446EA-8350-1041-96ED-88E9479F08D5}" destId="{0CD578DF-BFAE-7245-80E3-662B777FF3C6}" srcOrd="0" destOrd="0" presId="urn:microsoft.com/office/officeart/2005/8/layout/bProcess4"/>
    <dgm:cxn modelId="{D2F0E943-7358-7345-AF2D-0C296C019B65}" type="presParOf" srcId="{F8B446EA-8350-1041-96ED-88E9479F08D5}" destId="{2796C198-EBD1-CC40-819D-F42780528A31}"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66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66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7C1A59D-FE61-4DD6-98C9-5F4F16AFC559}" type="slidenum">
              <a:rPr lang="en-US"/>
              <a:pPr/>
              <a:t>‹#›</a:t>
            </a:fld>
            <a:endParaRPr lang="en-US"/>
          </a:p>
        </p:txBody>
      </p:sp>
    </p:spTree>
    <p:extLst>
      <p:ext uri="{BB962C8B-B14F-4D97-AF65-F5344CB8AC3E}">
        <p14:creationId xmlns:p14="http://schemas.microsoft.com/office/powerpoint/2010/main" val="86169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96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59E54CD-A1A8-4374-AD4F-BB2BBF3539FC}" type="slidenum">
              <a:rPr lang="en-US"/>
              <a:pPr/>
              <a:t>‹#›</a:t>
            </a:fld>
            <a:endParaRPr lang="en-US"/>
          </a:p>
        </p:txBody>
      </p:sp>
    </p:spTree>
    <p:extLst>
      <p:ext uri="{BB962C8B-B14F-4D97-AF65-F5344CB8AC3E}">
        <p14:creationId xmlns:p14="http://schemas.microsoft.com/office/powerpoint/2010/main" val="22903724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F6C457-B350-4A96-B481-13DDFC39D7A4}" type="slidenum">
              <a:rPr lang="en-US"/>
              <a:pPr/>
              <a:t>1</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73583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14170E-796B-4A6C-A6EE-80416085E632}" type="slidenum">
              <a:rPr lang="en-US"/>
              <a:pPr/>
              <a:t>14</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50553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B68CF5-173A-4297-A9D8-A89762A7F311}" type="slidenum">
              <a:rPr lang="en-US"/>
              <a:pPr/>
              <a:t>19</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11911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05EA8-4730-495F-8D3D-9E890FC1CC12}" type="slidenum">
              <a:rPr lang="en-US"/>
              <a:pPr/>
              <a:t>21</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88291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9E54CD-A1A8-4374-AD4F-BB2BBF3539FC}" type="slidenum">
              <a:rPr lang="en-US" smtClean="0"/>
              <a:pPr/>
              <a:t>23</a:t>
            </a:fld>
            <a:endParaRPr lang="en-US"/>
          </a:p>
        </p:txBody>
      </p:sp>
    </p:spTree>
    <p:extLst>
      <p:ext uri="{BB962C8B-B14F-4D97-AF65-F5344CB8AC3E}">
        <p14:creationId xmlns:p14="http://schemas.microsoft.com/office/powerpoint/2010/main" val="47296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FB83FE-33A9-4B34-813B-4F4E4EADC79D}" type="slidenum">
              <a:rPr lang="en-US"/>
              <a:pPr/>
              <a:t>24</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7530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5020A1-7A6B-4FA6-A237-B08F8F03793E}" type="slidenum">
              <a:rPr lang="en-US"/>
              <a:pPr/>
              <a:t>25</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55187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927D6-E6C0-4001-A23D-30FCAAFFE4E3}" type="slidenum">
              <a:rPr lang="en-US"/>
              <a:pPr/>
              <a:t>26</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33106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187678-0544-4D4C-B2D3-57FB133CF799}" type="slidenum">
              <a:rPr lang="en-US"/>
              <a:pPr/>
              <a:t>28</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01182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72C862-A36B-44ED-BBE4-2F7AA51FF9B2}" type="slidenum">
              <a:rPr lang="en-US"/>
              <a:pPr/>
              <a:t>29</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4415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72C862-A36B-44ED-BBE4-2F7AA51FF9B2}" type="slidenum">
              <a:rPr lang="en-US"/>
              <a:pPr/>
              <a:t>30</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13402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8473CB-68DE-449B-9E84-88547073370C}" type="slidenum">
              <a:rPr lang="en-US"/>
              <a:pPr/>
              <a:t>2</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26434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34E4B7-CD6F-4C44-AE55-553B217E7441}" type="slidenum">
              <a:rPr lang="en-US"/>
              <a:pPr/>
              <a:t>31</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87384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34E4B7-CD6F-4C44-AE55-553B217E7441}" type="slidenum">
              <a:rPr lang="en-US"/>
              <a:pPr/>
              <a:t>32</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933669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29CEB5-105F-4FEC-95DE-1240200CC4C5}" type="slidenum">
              <a:rPr lang="en-US"/>
              <a:pPr/>
              <a:t>33</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3211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793F45-B355-4BB3-B708-DE80C99F51D8}" type="slidenum">
              <a:rPr lang="en-US"/>
              <a:pPr/>
              <a:t>34</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395917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A3D967-3480-433D-9B3B-9334E32EFEDB}" type="slidenum">
              <a:rPr lang="en-US"/>
              <a:pPr/>
              <a:t>35</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598307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EE9FEA-176D-4F91-A09F-48C1E78CFE8C}" type="slidenum">
              <a:rPr lang="en-US"/>
              <a:pPr/>
              <a:t>36</a:t>
            </a:fld>
            <a:endParaRPr 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581147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EDDCD-8142-4821-A4BD-1FB703DCBC1E}" type="slidenum">
              <a:rPr lang="en-US"/>
              <a:pPr/>
              <a:t>38</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062165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1516F-5A29-4767-A2C5-7D75FBFEA10D}" type="slidenum">
              <a:rPr lang="en-US"/>
              <a:pPr/>
              <a:t>39</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811686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EDDCD-8142-4821-A4BD-1FB703DCBC1E}" type="slidenum">
              <a:rPr lang="en-US"/>
              <a:pPr/>
              <a:t>44</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561223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1516F-5A29-4767-A2C5-7D75FBFEA10D}" type="slidenum">
              <a:rPr lang="en-US"/>
              <a:pPr/>
              <a:t>45</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81168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EF4A0C-53B2-488E-AE87-FB44D193B711}" type="slidenum">
              <a:rPr lang="en-US"/>
              <a:pPr/>
              <a:t>3</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656866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4EB3BB-97E0-41A1-93E6-5323D4E2AD18}" type="slidenum">
              <a:rPr lang="en-US"/>
              <a:pPr/>
              <a:t>48</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197546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A64637-0B86-4A79-9F63-5EA933B2B47E}" type="slidenum">
              <a:rPr lang="en-US"/>
              <a:pPr/>
              <a:t>49</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07883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81A413-2B2D-40BC-BCBF-C9C4F4853F33}" type="slidenum">
              <a:rPr lang="en-US"/>
              <a:pPr/>
              <a:t>5</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19794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EDDCD-8142-4821-A4BD-1FB703DCBC1E}" type="slidenum">
              <a:rPr lang="en-US"/>
              <a:pPr/>
              <a:t>7</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5288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1516F-5A29-4767-A2C5-7D75FBFEA10D}" type="slidenum">
              <a:rPr lang="en-US"/>
              <a:pPr/>
              <a:t>8</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81168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52C70-4052-4D07-A339-06FEDCC71D27}" type="slidenum">
              <a:rPr lang="en-US"/>
              <a:pPr/>
              <a:t>9</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34734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EB945E-E820-431F-936C-1602B81E6763}" type="slidenum">
              <a:rPr lang="en-US"/>
              <a:pPr/>
              <a:t>12</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07373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6E2A2C-AE62-4AB3-98B2-83E7B68B539C}" type="slidenum">
              <a:rPr lang="en-US"/>
              <a:pPr/>
              <a:t>13</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42279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dirty="0"/>
              <a:t>Revised 3/17</a:t>
            </a:r>
          </a:p>
        </p:txBody>
      </p:sp>
      <p:sp>
        <p:nvSpPr>
          <p:cNvPr id="6" name="Slide Number Placeholder 5"/>
          <p:cNvSpPr>
            <a:spLocks noGrp="1"/>
          </p:cNvSpPr>
          <p:nvPr>
            <p:ph type="sldNum" sz="quarter" idx="12"/>
          </p:nvPr>
        </p:nvSpPr>
        <p:spPr/>
        <p:txBody>
          <a:bodyPr/>
          <a:lstStyle>
            <a:lvl1pPr>
              <a:defRPr/>
            </a:lvl1pPr>
          </a:lstStyle>
          <a:p>
            <a:fld id="{624B5A6A-6AC9-49CB-A49E-F5221E40232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dirty="0"/>
              <a:t>Revised 3/17</a:t>
            </a:r>
          </a:p>
        </p:txBody>
      </p:sp>
      <p:sp>
        <p:nvSpPr>
          <p:cNvPr id="6" name="Slide Number Placeholder 5"/>
          <p:cNvSpPr>
            <a:spLocks noGrp="1"/>
          </p:cNvSpPr>
          <p:nvPr>
            <p:ph type="sldNum" sz="quarter" idx="12"/>
          </p:nvPr>
        </p:nvSpPr>
        <p:spPr/>
        <p:txBody>
          <a:bodyPr/>
          <a:lstStyle>
            <a:lvl1pPr>
              <a:defRPr/>
            </a:lvl1pPr>
          </a:lstStyle>
          <a:p>
            <a:fld id="{D611C315-1AB7-4EF3-A030-0602B484D70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dirty="0"/>
              <a:t>Revised 3/17</a:t>
            </a:r>
          </a:p>
        </p:txBody>
      </p:sp>
      <p:sp>
        <p:nvSpPr>
          <p:cNvPr id="6" name="Slide Number Placeholder 5"/>
          <p:cNvSpPr>
            <a:spLocks noGrp="1"/>
          </p:cNvSpPr>
          <p:nvPr>
            <p:ph type="sldNum" sz="quarter" idx="12"/>
          </p:nvPr>
        </p:nvSpPr>
        <p:spPr/>
        <p:txBody>
          <a:bodyPr/>
          <a:lstStyle>
            <a:lvl1pPr>
              <a:defRPr/>
            </a:lvl1pPr>
          </a:lstStyle>
          <a:p>
            <a:fld id="{6C634011-9186-49D1-9736-BBDCEAD3DBE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dirty="0"/>
              <a:t>Revised 3/17</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792658A3-3BF0-460E-8150-B4D91F511DCF}"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r>
              <a:rPr lang="en-US" dirty="0"/>
              <a:t>Revised 3/17</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52BFECAC-E34F-44E8-9AD2-C54800E8DC3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SmartArt Placeholder 2"/>
          <p:cNvSpPr>
            <a:spLocks noGrp="1"/>
          </p:cNvSpPr>
          <p:nvPr>
            <p:ph type="dgm"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r>
              <a:rPr lang="en-US" dirty="0"/>
              <a:t>Revised 3/17</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01B14AD8-0052-461B-AEBF-8D065CA90A8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dirty="0"/>
              <a:t>Revised 3/17</a:t>
            </a:r>
          </a:p>
        </p:txBody>
      </p:sp>
      <p:sp>
        <p:nvSpPr>
          <p:cNvPr id="6" name="Slide Number Placeholder 5"/>
          <p:cNvSpPr>
            <a:spLocks noGrp="1"/>
          </p:cNvSpPr>
          <p:nvPr>
            <p:ph type="sldNum" sz="quarter" idx="12"/>
          </p:nvPr>
        </p:nvSpPr>
        <p:spPr/>
        <p:txBody>
          <a:bodyPr/>
          <a:lstStyle>
            <a:lvl1pPr>
              <a:defRPr/>
            </a:lvl1pPr>
          </a:lstStyle>
          <a:p>
            <a:fld id="{E6C7BE77-9EF0-4727-A441-64BE836E1D4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dirty="0"/>
              <a:t>Revised 3/17</a:t>
            </a:r>
          </a:p>
        </p:txBody>
      </p:sp>
      <p:sp>
        <p:nvSpPr>
          <p:cNvPr id="6" name="Slide Number Placeholder 5"/>
          <p:cNvSpPr>
            <a:spLocks noGrp="1"/>
          </p:cNvSpPr>
          <p:nvPr>
            <p:ph type="sldNum" sz="quarter" idx="12"/>
          </p:nvPr>
        </p:nvSpPr>
        <p:spPr/>
        <p:txBody>
          <a:bodyPr/>
          <a:lstStyle>
            <a:lvl1pPr>
              <a:defRPr/>
            </a:lvl1pPr>
          </a:lstStyle>
          <a:p>
            <a:fld id="{5FF03C7B-4F1A-49F6-A486-CADF3733AE3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dirty="0"/>
              <a:t>Revised 3/17</a:t>
            </a:r>
          </a:p>
        </p:txBody>
      </p:sp>
      <p:sp>
        <p:nvSpPr>
          <p:cNvPr id="7" name="Slide Number Placeholder 6"/>
          <p:cNvSpPr>
            <a:spLocks noGrp="1"/>
          </p:cNvSpPr>
          <p:nvPr>
            <p:ph type="sldNum" sz="quarter" idx="12"/>
          </p:nvPr>
        </p:nvSpPr>
        <p:spPr/>
        <p:txBody>
          <a:bodyPr/>
          <a:lstStyle>
            <a:lvl1pPr>
              <a:defRPr/>
            </a:lvl1pPr>
          </a:lstStyle>
          <a:p>
            <a:fld id="{2D983DCB-F676-4DEE-B595-8C7807FE642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dirty="0"/>
              <a:t>Revised 3/17</a:t>
            </a:r>
          </a:p>
        </p:txBody>
      </p:sp>
      <p:sp>
        <p:nvSpPr>
          <p:cNvPr id="9" name="Slide Number Placeholder 8"/>
          <p:cNvSpPr>
            <a:spLocks noGrp="1"/>
          </p:cNvSpPr>
          <p:nvPr>
            <p:ph type="sldNum" sz="quarter" idx="12"/>
          </p:nvPr>
        </p:nvSpPr>
        <p:spPr/>
        <p:txBody>
          <a:bodyPr/>
          <a:lstStyle>
            <a:lvl1pPr>
              <a:defRPr/>
            </a:lvl1pPr>
          </a:lstStyle>
          <a:p>
            <a:fld id="{E7DB9B95-25FE-48C1-BEF0-370375B525C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dirty="0"/>
              <a:t>Revised 3/17</a:t>
            </a:r>
          </a:p>
        </p:txBody>
      </p:sp>
      <p:sp>
        <p:nvSpPr>
          <p:cNvPr id="5" name="Slide Number Placeholder 4"/>
          <p:cNvSpPr>
            <a:spLocks noGrp="1"/>
          </p:cNvSpPr>
          <p:nvPr>
            <p:ph type="sldNum" sz="quarter" idx="12"/>
          </p:nvPr>
        </p:nvSpPr>
        <p:spPr/>
        <p:txBody>
          <a:bodyPr/>
          <a:lstStyle>
            <a:lvl1pPr>
              <a:defRPr/>
            </a:lvl1pPr>
          </a:lstStyle>
          <a:p>
            <a:fld id="{6556FCBF-7E0F-4C84-80C1-C3F2859F403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dirty="0"/>
              <a:t>Revised 3/17</a:t>
            </a:r>
          </a:p>
        </p:txBody>
      </p:sp>
      <p:sp>
        <p:nvSpPr>
          <p:cNvPr id="4" name="Slide Number Placeholder 3"/>
          <p:cNvSpPr>
            <a:spLocks noGrp="1"/>
          </p:cNvSpPr>
          <p:nvPr>
            <p:ph type="sldNum" sz="quarter" idx="12"/>
          </p:nvPr>
        </p:nvSpPr>
        <p:spPr/>
        <p:txBody>
          <a:bodyPr/>
          <a:lstStyle>
            <a:lvl1pPr>
              <a:defRPr/>
            </a:lvl1pPr>
          </a:lstStyle>
          <a:p>
            <a:fld id="{646F0E9C-94B1-4F22-91C8-3DE6075CDF9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dirty="0"/>
              <a:t>Revised 3/17</a:t>
            </a:r>
          </a:p>
        </p:txBody>
      </p:sp>
      <p:sp>
        <p:nvSpPr>
          <p:cNvPr id="7" name="Slide Number Placeholder 6"/>
          <p:cNvSpPr>
            <a:spLocks noGrp="1"/>
          </p:cNvSpPr>
          <p:nvPr>
            <p:ph type="sldNum" sz="quarter" idx="12"/>
          </p:nvPr>
        </p:nvSpPr>
        <p:spPr/>
        <p:txBody>
          <a:bodyPr/>
          <a:lstStyle>
            <a:lvl1pPr>
              <a:defRPr/>
            </a:lvl1pPr>
          </a:lstStyle>
          <a:p>
            <a:fld id="{D9FB75E0-1A83-4213-8F69-5F6D990F1EE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dirty="0"/>
              <a:t>Revised 3/17</a:t>
            </a:r>
          </a:p>
        </p:txBody>
      </p:sp>
      <p:sp>
        <p:nvSpPr>
          <p:cNvPr id="7" name="Slide Number Placeholder 6"/>
          <p:cNvSpPr>
            <a:spLocks noGrp="1"/>
          </p:cNvSpPr>
          <p:nvPr>
            <p:ph type="sldNum" sz="quarter" idx="12"/>
          </p:nvPr>
        </p:nvSpPr>
        <p:spPr/>
        <p:txBody>
          <a:bodyPr/>
          <a:lstStyle>
            <a:lvl1pPr>
              <a:defRPr/>
            </a:lvl1pPr>
          </a:lstStyle>
          <a:p>
            <a:fld id="{585EDFEB-AFC0-449C-B055-54B77E24B71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Revised 3/17</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FD31693-0EA0-4494-A952-D7E7E9B2920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2.e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scsk12.org/Policy_Manual/pm/6000/6046_Harassment_Intimidation_Bullying_Cyberbullying.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8" Type="http://schemas.openxmlformats.org/officeDocument/2006/relationships/hyperlink" Target="http://www.attendanceworks.org/" TargetMode="External"/><Relationship Id="rId3" Type="http://schemas.openxmlformats.org/officeDocument/2006/relationships/hyperlink" Target="http://www.pbisworld.com/" TargetMode="External"/><Relationship Id="rId7" Type="http://schemas.openxmlformats.org/officeDocument/2006/relationships/hyperlink" Target="http://miblsi.cenmi.or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www.pbis.org" TargetMode="External"/><Relationship Id="rId5" Type="http://schemas.openxmlformats.org/officeDocument/2006/relationships/hyperlink" Target="http://www.pbismaryland.org" TargetMode="External"/><Relationship Id="rId4" Type="http://schemas.openxmlformats.org/officeDocument/2006/relationships/hyperlink" Target="http://riseprojectmemphis.org" TargetMode="External"/><Relationship Id="rId9" Type="http://schemas.openxmlformats.org/officeDocument/2006/relationships/hyperlink" Target="https://www.tn.gov/education/topic/graduation-requirements"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494453"/>
            <a:ext cx="8305800" cy="3429000"/>
          </a:xfrm>
        </p:spPr>
        <p:txBody>
          <a:bodyPr/>
          <a:lstStyle/>
          <a:p>
            <a:r>
              <a:rPr lang="en-US" dirty="0"/>
              <a:t/>
            </a:r>
            <a:br>
              <a:rPr lang="en-US" dirty="0"/>
            </a:br>
            <a:r>
              <a:rPr lang="en-US" dirty="0"/>
              <a:t/>
            </a:r>
            <a:br>
              <a:rPr lang="en-US" dirty="0"/>
            </a:br>
            <a:r>
              <a:rPr lang="en-US" dirty="0"/>
              <a:t>Kate Bond Elementary</a:t>
            </a:r>
            <a:br>
              <a:rPr lang="en-US" dirty="0"/>
            </a:br>
            <a:r>
              <a:rPr lang="en-US" dirty="0"/>
              <a:t>PBIS SCHOOL-WIDE DISCIPLINE  PLAN</a:t>
            </a:r>
            <a:br>
              <a:rPr lang="en-US" dirty="0"/>
            </a:br>
            <a:r>
              <a:rPr lang="en-US" dirty="0"/>
              <a:t>2017-18</a:t>
            </a:r>
            <a:br>
              <a:rPr lang="en-US" dirty="0"/>
            </a:br>
            <a:r>
              <a:rPr lang="en-US" dirty="0"/>
              <a:t> </a:t>
            </a:r>
            <a:br>
              <a:rPr lang="en-US" dirty="0"/>
            </a:br>
            <a:endParaRPr lang="en-US" dirty="0"/>
          </a:p>
        </p:txBody>
      </p:sp>
      <p:sp>
        <p:nvSpPr>
          <p:cNvPr id="6" name="Footer Placeholder 4"/>
          <p:cNvSpPr>
            <a:spLocks noGrp="1"/>
          </p:cNvSpPr>
          <p:nvPr>
            <p:ph type="ftr" sz="quarter" idx="11"/>
          </p:nvPr>
        </p:nvSpPr>
        <p:spPr/>
        <p:txBody>
          <a:bodyPr/>
          <a:lstStyle/>
          <a:p>
            <a:r>
              <a:rPr lang="en-US" dirty="0"/>
              <a:t>Revised 3/17</a:t>
            </a:r>
          </a:p>
        </p:txBody>
      </p:sp>
      <p:sp>
        <p:nvSpPr>
          <p:cNvPr id="7" name="Slide Number Placeholder 5"/>
          <p:cNvSpPr>
            <a:spLocks noGrp="1"/>
          </p:cNvSpPr>
          <p:nvPr>
            <p:ph type="sldNum" sz="quarter" idx="12"/>
          </p:nvPr>
        </p:nvSpPr>
        <p:spPr/>
        <p:txBody>
          <a:bodyPr/>
          <a:lstStyle/>
          <a:p>
            <a:fld id="{E34B9378-7137-47A7-A9AA-78730D0FA3B1}" type="slidenum">
              <a:rPr lang="en-US" smtClean="0"/>
              <a:pPr/>
              <a:t>1</a:t>
            </a:fld>
            <a:endParaRPr lang="en-US" dirty="0"/>
          </a:p>
        </p:txBody>
      </p:sp>
      <p:pic>
        <p:nvPicPr>
          <p:cNvPr id="156675" name="Picture 3" descr="C:\Documents and Settings\ndtanns\Local Settings\Temporary Internet Files\Content.IE5\NQEC71WU\MC900439450[1].jpg"/>
          <p:cNvPicPr>
            <a:picLocks noChangeAspect="1" noChangeArrowheads="1"/>
          </p:cNvPicPr>
          <p:nvPr/>
        </p:nvPicPr>
        <p:blipFill>
          <a:blip r:embed="rId3" cstate="print"/>
          <a:srcRect/>
          <a:stretch>
            <a:fillRect/>
          </a:stretch>
        </p:blipFill>
        <p:spPr bwMode="auto">
          <a:xfrm>
            <a:off x="0" y="3962400"/>
            <a:ext cx="2133601" cy="2062481"/>
          </a:xfrm>
          <a:prstGeom prst="rect">
            <a:avLst/>
          </a:prstGeom>
          <a:noFill/>
        </p:spPr>
      </p:pic>
      <p:sp>
        <p:nvSpPr>
          <p:cNvPr id="3" name="TextBox 2"/>
          <p:cNvSpPr txBox="1"/>
          <p:nvPr/>
        </p:nvSpPr>
        <p:spPr>
          <a:xfrm>
            <a:off x="8487833" y="4974167"/>
            <a:ext cx="184666" cy="369332"/>
          </a:xfrm>
          <a:prstGeom prst="rect">
            <a:avLst/>
          </a:prstGeom>
          <a:noFill/>
        </p:spPr>
        <p:txBody>
          <a:bodyPr wrap="none" rtlCol="0">
            <a:spAutoFit/>
          </a:bodyPr>
          <a:lstStyle/>
          <a:p>
            <a:endParaRPr lang="en-US" dirty="0"/>
          </a:p>
        </p:txBody>
      </p:sp>
      <p:sp>
        <p:nvSpPr>
          <p:cNvPr id="10" name="Rectangle 3"/>
          <p:cNvSpPr>
            <a:spLocks noGrp="1" noChangeArrowheads="1"/>
          </p:cNvSpPr>
          <p:nvPr>
            <p:ph type="subTitle" idx="1"/>
          </p:nvPr>
        </p:nvSpPr>
        <p:spPr>
          <a:xfrm>
            <a:off x="2133601" y="4097867"/>
            <a:ext cx="5867400" cy="1752600"/>
          </a:xfrm>
        </p:spPr>
        <p:txBody>
          <a:bodyPr/>
          <a:lstStyle/>
          <a:p>
            <a:pPr eaLnBrk="1" hangingPunct="1"/>
            <a:r>
              <a:rPr lang="en-US" altLang="en-US" dirty="0">
                <a:latin typeface="Times New Roman" panose="02020603050405020304" pitchFamily="18" charset="0"/>
                <a:cs typeface="Times New Roman" panose="02020603050405020304" pitchFamily="18" charset="0"/>
              </a:rPr>
              <a:t>2727 Kate Bond Road</a:t>
            </a:r>
          </a:p>
          <a:p>
            <a:pPr eaLnBrk="1" hangingPunct="1"/>
            <a:r>
              <a:rPr lang="en-US" altLang="en-US" dirty="0">
                <a:latin typeface="Times New Roman" panose="02020603050405020304" pitchFamily="18" charset="0"/>
                <a:cs typeface="Times New Roman" panose="02020603050405020304" pitchFamily="18" charset="0"/>
              </a:rPr>
              <a:t>Memphis, Tennessee </a:t>
            </a:r>
          </a:p>
          <a:p>
            <a:pPr eaLnBrk="1" hangingPunct="1"/>
            <a:r>
              <a:rPr lang="en-US" altLang="en-US" dirty="0">
                <a:latin typeface="Times New Roman" panose="02020603050405020304" pitchFamily="18" charset="0"/>
                <a:cs typeface="Times New Roman" panose="02020603050405020304" pitchFamily="18" charset="0"/>
              </a:rPr>
              <a:t>38133</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926730"/>
          </a:xfrm>
        </p:spPr>
        <p:txBody>
          <a:bodyPr/>
          <a:lstStyle/>
          <a:p>
            <a:r>
              <a:rPr lang="en-US" dirty="0"/>
              <a:t>School Data</a:t>
            </a:r>
          </a:p>
        </p:txBody>
      </p:sp>
      <p:sp>
        <p:nvSpPr>
          <p:cNvPr id="2" name="Footer Placeholder 1"/>
          <p:cNvSpPr>
            <a:spLocks noGrp="1"/>
          </p:cNvSpPr>
          <p:nvPr>
            <p:ph type="ftr" sz="quarter" idx="11"/>
          </p:nvPr>
        </p:nvSpPr>
        <p:spPr/>
        <p:txBody>
          <a:bodyPr/>
          <a:lstStyle/>
          <a:p>
            <a:r>
              <a:rPr lang="en-US"/>
              <a:t>Revised 3/17</a:t>
            </a:r>
            <a:endParaRPr lang="en-US" dirty="0"/>
          </a:p>
        </p:txBody>
      </p:sp>
      <p:sp>
        <p:nvSpPr>
          <p:cNvPr id="3" name="Slide Number Placeholder 2"/>
          <p:cNvSpPr>
            <a:spLocks noGrp="1"/>
          </p:cNvSpPr>
          <p:nvPr>
            <p:ph type="sldNum" sz="quarter" idx="12"/>
          </p:nvPr>
        </p:nvSpPr>
        <p:spPr/>
        <p:txBody>
          <a:bodyPr/>
          <a:lstStyle/>
          <a:p>
            <a:fld id="{646F0E9C-94B1-4F22-91C8-3DE6075CDF9E}" type="slidenum">
              <a:rPr lang="en-US" smtClean="0"/>
              <a:pPr/>
              <a:t>10</a:t>
            </a:fld>
            <a:endParaRPr lang="en-US"/>
          </a:p>
        </p:txBody>
      </p:sp>
      <p:pic>
        <p:nvPicPr>
          <p:cNvPr id="4" name="Picture 3"/>
          <p:cNvPicPr>
            <a:picLocks noChangeAspect="1"/>
          </p:cNvPicPr>
          <p:nvPr/>
        </p:nvPicPr>
        <p:blipFill>
          <a:blip r:embed="rId2"/>
          <a:stretch>
            <a:fillRect/>
          </a:stretch>
        </p:blipFill>
        <p:spPr>
          <a:xfrm>
            <a:off x="228600" y="1348496"/>
            <a:ext cx="1676400" cy="4784557"/>
          </a:xfrm>
          <a:prstGeom prst="rect">
            <a:avLst/>
          </a:prstGeom>
        </p:spPr>
      </p:pic>
      <p:pic>
        <p:nvPicPr>
          <p:cNvPr id="5" name="Picture 4"/>
          <p:cNvPicPr>
            <a:picLocks noChangeAspect="1"/>
          </p:cNvPicPr>
          <p:nvPr/>
        </p:nvPicPr>
        <p:blipFill>
          <a:blip r:embed="rId3"/>
          <a:stretch>
            <a:fillRect/>
          </a:stretch>
        </p:blipFill>
        <p:spPr>
          <a:xfrm>
            <a:off x="1964155" y="1354913"/>
            <a:ext cx="1588168" cy="4784558"/>
          </a:xfrm>
          <a:prstGeom prst="rect">
            <a:avLst/>
          </a:prstGeom>
        </p:spPr>
      </p:pic>
      <p:pic>
        <p:nvPicPr>
          <p:cNvPr id="8" name="Picture 7"/>
          <p:cNvPicPr>
            <a:picLocks noChangeAspect="1"/>
          </p:cNvPicPr>
          <p:nvPr/>
        </p:nvPicPr>
        <p:blipFill>
          <a:blip r:embed="rId4"/>
          <a:stretch>
            <a:fillRect/>
          </a:stretch>
        </p:blipFill>
        <p:spPr>
          <a:xfrm>
            <a:off x="3651583" y="1307122"/>
            <a:ext cx="1598195" cy="4784558"/>
          </a:xfrm>
          <a:prstGeom prst="rect">
            <a:avLst/>
          </a:prstGeom>
        </p:spPr>
      </p:pic>
      <p:pic>
        <p:nvPicPr>
          <p:cNvPr id="9" name="Picture 8"/>
          <p:cNvPicPr>
            <a:picLocks noChangeAspect="1"/>
          </p:cNvPicPr>
          <p:nvPr/>
        </p:nvPicPr>
        <p:blipFill>
          <a:blip r:embed="rId5"/>
          <a:stretch>
            <a:fillRect/>
          </a:stretch>
        </p:blipFill>
        <p:spPr>
          <a:xfrm>
            <a:off x="5448299" y="1342440"/>
            <a:ext cx="1624262" cy="4890753"/>
          </a:xfrm>
          <a:prstGeom prst="rect">
            <a:avLst/>
          </a:prstGeom>
        </p:spPr>
      </p:pic>
      <p:pic>
        <p:nvPicPr>
          <p:cNvPr id="10" name="Picture 9"/>
          <p:cNvPicPr>
            <a:picLocks noChangeAspect="1"/>
          </p:cNvPicPr>
          <p:nvPr/>
        </p:nvPicPr>
        <p:blipFill>
          <a:blip r:embed="rId6"/>
          <a:stretch>
            <a:fillRect/>
          </a:stretch>
        </p:blipFill>
        <p:spPr>
          <a:xfrm>
            <a:off x="7198893" y="2971800"/>
            <a:ext cx="1798722" cy="978771"/>
          </a:xfrm>
          <a:prstGeom prst="rect">
            <a:avLst/>
          </a:prstGeom>
        </p:spPr>
      </p:pic>
    </p:spTree>
    <p:extLst>
      <p:ext uri="{BB962C8B-B14F-4D97-AF65-F5344CB8AC3E}">
        <p14:creationId xmlns:p14="http://schemas.microsoft.com/office/powerpoint/2010/main" val="1654865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Behavior &amp; Attendance Data</a:t>
            </a:r>
          </a:p>
        </p:txBody>
      </p:sp>
      <p:sp>
        <p:nvSpPr>
          <p:cNvPr id="4" name="Footer Placeholder 3"/>
          <p:cNvSpPr>
            <a:spLocks noGrp="1"/>
          </p:cNvSpPr>
          <p:nvPr>
            <p:ph type="ftr" sz="quarter" idx="11"/>
          </p:nvPr>
        </p:nvSpPr>
        <p:spPr/>
        <p:txBody>
          <a:bodyPr/>
          <a:lstStyle/>
          <a:p>
            <a:r>
              <a:rPr lang="en-US"/>
              <a:t>Revised 3/17</a:t>
            </a:r>
            <a:endParaRPr lang="en-US" dirty="0"/>
          </a:p>
        </p:txBody>
      </p:sp>
      <p:sp>
        <p:nvSpPr>
          <p:cNvPr id="5" name="Slide Number Placeholder 4"/>
          <p:cNvSpPr>
            <a:spLocks noGrp="1"/>
          </p:cNvSpPr>
          <p:nvPr>
            <p:ph type="sldNum" sz="quarter" idx="12"/>
          </p:nvPr>
        </p:nvSpPr>
        <p:spPr/>
        <p:txBody>
          <a:bodyPr/>
          <a:lstStyle/>
          <a:p>
            <a:fld id="{E6C7BE77-9EF0-4727-A441-64BE836E1D4D}" type="slidenum">
              <a:rPr lang="en-US" smtClean="0"/>
              <a:pPr/>
              <a:t>11</a:t>
            </a:fld>
            <a:endParaRPr lang="en-US"/>
          </a:p>
        </p:txBody>
      </p:sp>
      <p:pic>
        <p:nvPicPr>
          <p:cNvPr id="7" name="Picture 6"/>
          <p:cNvPicPr>
            <a:picLocks noChangeAspect="1"/>
          </p:cNvPicPr>
          <p:nvPr/>
        </p:nvPicPr>
        <p:blipFill>
          <a:blip r:embed="rId2"/>
          <a:stretch>
            <a:fillRect/>
          </a:stretch>
        </p:blipFill>
        <p:spPr>
          <a:xfrm>
            <a:off x="838200" y="1752600"/>
            <a:ext cx="1752600" cy="4267200"/>
          </a:xfrm>
          <a:prstGeom prst="rect">
            <a:avLst/>
          </a:prstGeom>
        </p:spPr>
      </p:pic>
      <p:pic>
        <p:nvPicPr>
          <p:cNvPr id="8" name="Picture 7"/>
          <p:cNvPicPr>
            <a:picLocks noChangeAspect="1"/>
          </p:cNvPicPr>
          <p:nvPr/>
        </p:nvPicPr>
        <p:blipFill>
          <a:blip r:embed="rId3"/>
          <a:stretch>
            <a:fillRect/>
          </a:stretch>
        </p:blipFill>
        <p:spPr>
          <a:xfrm>
            <a:off x="3787942" y="1697832"/>
            <a:ext cx="1600200" cy="4267199"/>
          </a:xfrm>
          <a:prstGeom prst="rect">
            <a:avLst/>
          </a:prstGeom>
        </p:spPr>
      </p:pic>
      <p:pic>
        <p:nvPicPr>
          <p:cNvPr id="9" name="Picture 8"/>
          <p:cNvPicPr>
            <a:picLocks noChangeAspect="1"/>
          </p:cNvPicPr>
          <p:nvPr/>
        </p:nvPicPr>
        <p:blipFill>
          <a:blip r:embed="rId4"/>
          <a:stretch>
            <a:fillRect/>
          </a:stretch>
        </p:blipFill>
        <p:spPr>
          <a:xfrm>
            <a:off x="6553200" y="1697832"/>
            <a:ext cx="1447800" cy="4321967"/>
          </a:xfrm>
          <a:prstGeom prst="rect">
            <a:avLst/>
          </a:prstGeom>
        </p:spPr>
      </p:pic>
    </p:spTree>
    <p:extLst>
      <p:ext uri="{BB962C8B-B14F-4D97-AF65-F5344CB8AC3E}">
        <p14:creationId xmlns:p14="http://schemas.microsoft.com/office/powerpoint/2010/main" val="2636825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A273FB26-C358-46FE-AB1D-9641E398C3F9}" type="slidenum">
              <a:rPr lang="en-US"/>
              <a:pPr/>
              <a:t>12</a:t>
            </a:fld>
            <a:endParaRPr lang="en-US"/>
          </a:p>
        </p:txBody>
      </p:sp>
      <p:sp>
        <p:nvSpPr>
          <p:cNvPr id="27650" name="Rectangle 2"/>
          <p:cNvSpPr>
            <a:spLocks noGrp="1" noChangeArrowheads="1"/>
          </p:cNvSpPr>
          <p:nvPr>
            <p:ph type="title"/>
          </p:nvPr>
        </p:nvSpPr>
        <p:spPr>
          <a:xfrm>
            <a:off x="457200" y="274637"/>
            <a:ext cx="8229600" cy="1603375"/>
          </a:xfrm>
        </p:spPr>
        <p:txBody>
          <a:bodyPr/>
          <a:lstStyle/>
          <a:p>
            <a:r>
              <a:rPr lang="en-US" altLang="en-US" sz="4000" dirty="0">
                <a:latin typeface="Baskerville Old Face" panose="02020602080505020303" pitchFamily="18" charset="0"/>
              </a:rPr>
              <a:t>Kate Bond Elementary</a:t>
            </a:r>
            <a:br>
              <a:rPr lang="en-US" altLang="en-US" sz="4000" dirty="0">
                <a:latin typeface="Baskerville Old Face" panose="02020602080505020303" pitchFamily="18" charset="0"/>
              </a:rPr>
            </a:br>
            <a:r>
              <a:rPr lang="en-US" altLang="en-US" sz="4000" dirty="0">
                <a:latin typeface="Baskerville Old Face" panose="02020602080505020303" pitchFamily="18" charset="0"/>
              </a:rPr>
              <a:t>School Rules</a:t>
            </a:r>
            <a:endParaRPr lang="en-US" sz="4000" i="1" dirty="0"/>
          </a:p>
        </p:txBody>
      </p:sp>
      <p:sp>
        <p:nvSpPr>
          <p:cNvPr id="27651" name="Rectangle 3"/>
          <p:cNvSpPr>
            <a:spLocks noGrp="1" noChangeArrowheads="1"/>
          </p:cNvSpPr>
          <p:nvPr>
            <p:ph type="body" idx="1"/>
          </p:nvPr>
        </p:nvSpPr>
        <p:spPr>
          <a:xfrm>
            <a:off x="228600" y="2209800"/>
            <a:ext cx="8686800" cy="3932238"/>
          </a:xfrm>
        </p:spPr>
        <p:txBody>
          <a:bodyPr/>
          <a:lstStyle/>
          <a:p>
            <a:pPr algn="ctr" eaLnBrk="1" hangingPunct="1">
              <a:lnSpc>
                <a:spcPct val="90000"/>
              </a:lnSpc>
              <a:buFontTx/>
              <a:buNone/>
            </a:pPr>
            <a:r>
              <a:rPr lang="en-US" altLang="en-US" sz="3600" i="1" dirty="0">
                <a:latin typeface="Times New Roman" panose="02020603050405020304" pitchFamily="18" charset="0"/>
                <a:cs typeface="Times New Roman" panose="02020603050405020304" pitchFamily="18" charset="0"/>
              </a:rPr>
              <a:t>KATIE’S CODE OF CONDUCT:</a:t>
            </a:r>
            <a:endParaRPr lang="en-US" altLang="en-US" sz="3600" dirty="0">
              <a:latin typeface="Times New Roman" panose="02020603050405020304" pitchFamily="18" charset="0"/>
              <a:cs typeface="Times New Roman" panose="02020603050405020304" pitchFamily="18" charset="0"/>
            </a:endParaRPr>
          </a:p>
          <a:p>
            <a:pPr eaLnBrk="1" hangingPunct="1">
              <a:lnSpc>
                <a:spcPct val="90000"/>
              </a:lnSpc>
              <a:buFontTx/>
              <a:buNone/>
            </a:pPr>
            <a:endParaRPr lang="en-US" altLang="en-US" sz="2400" dirty="0">
              <a:latin typeface="Times New Roman" panose="02020603050405020304" pitchFamily="18" charset="0"/>
              <a:cs typeface="Times New Roman" panose="02020603050405020304" pitchFamily="18" charset="0"/>
            </a:endParaRPr>
          </a:p>
          <a:p>
            <a:pPr algn="ctr" eaLnBrk="1" hangingPunct="1">
              <a:lnSpc>
                <a:spcPct val="90000"/>
              </a:lnSpc>
              <a:buFont typeface="Wingdings" panose="05000000000000000000" pitchFamily="2" charset="2"/>
              <a:buChar char="Ø"/>
            </a:pPr>
            <a:r>
              <a:rPr lang="en-US" altLang="en-US" sz="2400" dirty="0">
                <a:latin typeface="Times New Roman" panose="02020603050405020304" pitchFamily="18" charset="0"/>
                <a:cs typeface="Times New Roman" panose="02020603050405020304" pitchFamily="18" charset="0"/>
              </a:rPr>
              <a:t>BE RESPONSIBLE</a:t>
            </a:r>
          </a:p>
          <a:p>
            <a:pPr algn="ctr" eaLnBrk="1" hangingPunct="1">
              <a:lnSpc>
                <a:spcPct val="90000"/>
              </a:lnSpc>
              <a:buFont typeface="Wingdings" panose="05000000000000000000" pitchFamily="2" charset="2"/>
              <a:buChar char="Ø"/>
            </a:pPr>
            <a:endParaRPr lang="en-US" altLang="en-US" sz="2400" dirty="0">
              <a:latin typeface="Times New Roman" panose="02020603050405020304" pitchFamily="18" charset="0"/>
              <a:cs typeface="Times New Roman" panose="02020603050405020304" pitchFamily="18" charset="0"/>
            </a:endParaRPr>
          </a:p>
          <a:p>
            <a:pPr algn="ctr" eaLnBrk="1" hangingPunct="1">
              <a:lnSpc>
                <a:spcPct val="90000"/>
              </a:lnSpc>
              <a:buFont typeface="Wingdings" panose="05000000000000000000" pitchFamily="2" charset="2"/>
              <a:buChar char="Ø"/>
            </a:pPr>
            <a:r>
              <a:rPr lang="en-US" altLang="en-US" sz="2400" dirty="0">
                <a:latin typeface="Times New Roman" panose="02020603050405020304" pitchFamily="18" charset="0"/>
                <a:cs typeface="Times New Roman" panose="02020603050405020304" pitchFamily="18" charset="0"/>
              </a:rPr>
              <a:t>BE RESPECTFUL</a:t>
            </a:r>
          </a:p>
          <a:p>
            <a:pPr algn="ctr" eaLnBrk="1" hangingPunct="1">
              <a:lnSpc>
                <a:spcPct val="90000"/>
              </a:lnSpc>
              <a:buFont typeface="Wingdings" panose="05000000000000000000" pitchFamily="2" charset="2"/>
              <a:buChar char="Ø"/>
            </a:pPr>
            <a:endParaRPr lang="en-US" altLang="en-US" sz="2400" dirty="0">
              <a:latin typeface="Times New Roman" panose="02020603050405020304" pitchFamily="18" charset="0"/>
              <a:cs typeface="Times New Roman" panose="02020603050405020304" pitchFamily="18" charset="0"/>
            </a:endParaRPr>
          </a:p>
          <a:p>
            <a:pPr algn="ctr" eaLnBrk="1" hangingPunct="1">
              <a:lnSpc>
                <a:spcPct val="90000"/>
              </a:lnSpc>
              <a:buFont typeface="Wingdings" panose="05000000000000000000" pitchFamily="2" charset="2"/>
              <a:buChar char="Ø"/>
            </a:pPr>
            <a:r>
              <a:rPr lang="en-US" altLang="en-US" sz="2400" dirty="0">
                <a:latin typeface="Times New Roman" panose="02020603050405020304" pitchFamily="18" charset="0"/>
                <a:cs typeface="Times New Roman" panose="02020603050405020304" pitchFamily="18" charset="0"/>
              </a:rPr>
              <a:t>BE SAFE</a:t>
            </a:r>
          </a:p>
          <a:p>
            <a:pPr algn="ctr" eaLnBrk="1" hangingPunct="1">
              <a:lnSpc>
                <a:spcPct val="90000"/>
              </a:lnSpc>
              <a:buFont typeface="Wingdings" panose="05000000000000000000" pitchFamily="2" charset="2"/>
              <a:buChar char="Ø"/>
            </a:pPr>
            <a:endParaRPr lang="en-US" altLang="en-US" sz="2400" dirty="0">
              <a:latin typeface="Times New Roman" panose="02020603050405020304" pitchFamily="18" charset="0"/>
              <a:cs typeface="Times New Roman" panose="02020603050405020304" pitchFamily="18" charset="0"/>
            </a:endParaRPr>
          </a:p>
          <a:p>
            <a:pPr algn="ctr" eaLnBrk="1" hangingPunct="1">
              <a:lnSpc>
                <a:spcPct val="90000"/>
              </a:lnSpc>
              <a:buFont typeface="Wingdings" panose="05000000000000000000" pitchFamily="2" charset="2"/>
              <a:buChar char="Ø"/>
            </a:pPr>
            <a:r>
              <a:rPr lang="en-US" altLang="en-US" sz="2400" dirty="0">
                <a:latin typeface="Times New Roman" panose="02020603050405020304" pitchFamily="18" charset="0"/>
                <a:cs typeface="Times New Roman" panose="02020603050405020304" pitchFamily="18" charset="0"/>
              </a:rPr>
              <a:t>BE PREPARED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ooter Placeholder 4"/>
          <p:cNvSpPr>
            <a:spLocks noGrp="1"/>
          </p:cNvSpPr>
          <p:nvPr>
            <p:ph type="ftr" sz="quarter" idx="11"/>
          </p:nvPr>
        </p:nvSpPr>
        <p:spPr>
          <a:xfrm>
            <a:off x="3124200" y="6519746"/>
            <a:ext cx="2895600" cy="338253"/>
          </a:xfrm>
        </p:spPr>
        <p:txBody>
          <a:bodyPr/>
          <a:lstStyle/>
          <a:p>
            <a:r>
              <a:rPr lang="en-US" dirty="0"/>
              <a:t>Revised 3/17</a:t>
            </a:r>
          </a:p>
        </p:txBody>
      </p:sp>
      <p:sp>
        <p:nvSpPr>
          <p:cNvPr id="49" name="Slide Number Placeholder 5"/>
          <p:cNvSpPr>
            <a:spLocks noGrp="1"/>
          </p:cNvSpPr>
          <p:nvPr>
            <p:ph type="sldNum" sz="quarter" idx="12"/>
          </p:nvPr>
        </p:nvSpPr>
        <p:spPr>
          <a:xfrm>
            <a:off x="6858000" y="6557845"/>
            <a:ext cx="2133600" cy="262054"/>
          </a:xfrm>
        </p:spPr>
        <p:txBody>
          <a:bodyPr/>
          <a:lstStyle/>
          <a:p>
            <a:fld id="{0F1C8251-A576-476C-A99C-DFB25C4BDCF6}" type="slidenum">
              <a:rPr lang="en-US"/>
              <a:pPr/>
              <a:t>13</a:t>
            </a:fld>
            <a:endParaRPr lang="en-US"/>
          </a:p>
        </p:txBody>
      </p:sp>
      <p:sp>
        <p:nvSpPr>
          <p:cNvPr id="36868" name="Rectangle 1028"/>
          <p:cNvSpPr>
            <a:spLocks noGrp="1" noChangeArrowheads="1"/>
          </p:cNvSpPr>
          <p:nvPr>
            <p:ph type="title"/>
          </p:nvPr>
        </p:nvSpPr>
        <p:spPr>
          <a:xfrm>
            <a:off x="457200" y="152400"/>
            <a:ext cx="8229600" cy="609600"/>
          </a:xfrm>
        </p:spPr>
        <p:txBody>
          <a:bodyPr/>
          <a:lstStyle/>
          <a:p>
            <a:r>
              <a:rPr lang="en-US" sz="2800" dirty="0"/>
              <a:t/>
            </a:r>
            <a:br>
              <a:rPr lang="en-US" sz="2800" dirty="0"/>
            </a:br>
            <a:r>
              <a:rPr lang="en-US" sz="2800" dirty="0"/>
              <a:t>Behavioral Expectation Matrix</a:t>
            </a:r>
            <a:br>
              <a:rPr lang="en-US" sz="2800" dirty="0"/>
            </a:br>
            <a:endParaRPr lang="en-US" sz="2800" i="1" dirty="0"/>
          </a:p>
        </p:txBody>
      </p:sp>
      <p:graphicFrame>
        <p:nvGraphicFramePr>
          <p:cNvPr id="36914" name="Group 1074"/>
          <p:cNvGraphicFramePr>
            <a:graphicFrameLocks noGrp="1"/>
          </p:cNvGraphicFramePr>
          <p:nvPr>
            <p:ph idx="1"/>
            <p:extLst>
              <p:ext uri="{D42A27DB-BD31-4B8C-83A1-F6EECF244321}">
                <p14:modId xmlns:p14="http://schemas.microsoft.com/office/powerpoint/2010/main" val="254974787"/>
              </p:ext>
            </p:extLst>
          </p:nvPr>
        </p:nvGraphicFramePr>
        <p:xfrm>
          <a:off x="285749" y="870689"/>
          <a:ext cx="8572501" cy="5660780"/>
        </p:xfrm>
        <a:graphic>
          <a:graphicData uri="http://schemas.openxmlformats.org/drawingml/2006/table">
            <a:tbl>
              <a:tblPr/>
              <a:tblGrid>
                <a:gridCol w="1385076">
                  <a:extLst>
                    <a:ext uri="{9D8B030D-6E8A-4147-A177-3AD203B41FA5}">
                      <a16:colId xmlns:a16="http://schemas.microsoft.com/office/drawing/2014/main" xmlns="" val="20000"/>
                    </a:ext>
                  </a:extLst>
                </a:gridCol>
                <a:gridCol w="1272773">
                  <a:extLst>
                    <a:ext uri="{9D8B030D-6E8A-4147-A177-3AD203B41FA5}">
                      <a16:colId xmlns:a16="http://schemas.microsoft.com/office/drawing/2014/main" xmlns="" val="20001"/>
                    </a:ext>
                  </a:extLst>
                </a:gridCol>
                <a:gridCol w="1497380">
                  <a:extLst>
                    <a:ext uri="{9D8B030D-6E8A-4147-A177-3AD203B41FA5}">
                      <a16:colId xmlns:a16="http://schemas.microsoft.com/office/drawing/2014/main" xmlns="" val="20002"/>
                    </a:ext>
                  </a:extLst>
                </a:gridCol>
                <a:gridCol w="1422511">
                  <a:extLst>
                    <a:ext uri="{9D8B030D-6E8A-4147-A177-3AD203B41FA5}">
                      <a16:colId xmlns:a16="http://schemas.microsoft.com/office/drawing/2014/main" xmlns="" val="20003"/>
                    </a:ext>
                  </a:extLst>
                </a:gridCol>
                <a:gridCol w="1347642">
                  <a:extLst>
                    <a:ext uri="{9D8B030D-6E8A-4147-A177-3AD203B41FA5}">
                      <a16:colId xmlns:a16="http://schemas.microsoft.com/office/drawing/2014/main" xmlns="" val="20004"/>
                    </a:ext>
                  </a:extLst>
                </a:gridCol>
                <a:gridCol w="1647119">
                  <a:extLst>
                    <a:ext uri="{9D8B030D-6E8A-4147-A177-3AD203B41FA5}">
                      <a16:colId xmlns:a16="http://schemas.microsoft.com/office/drawing/2014/main" xmlns="" val="20005"/>
                    </a:ext>
                  </a:extLst>
                </a:gridCol>
              </a:tblGrid>
              <a:tr h="626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outerShdw blurRad="38100" dist="38100" dir="2700000" algn="tl">
                              <a:srgbClr val="000000">
                                <a:alpha val="43137"/>
                              </a:srgbClr>
                            </a:outerShdw>
                          </a:effectLst>
                          <a:latin typeface="Arial" charset="0"/>
                        </a:rPr>
                        <a:t>School Wide  Rules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Classroom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Cafeteria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Hallway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Restroom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rPr>
                        <a:t>Bus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380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 Respectful</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Listen</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 polite and use good manners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Follow rules</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Follow the “High Five” rules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 polite to staff</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Express appreciation</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Walk in line</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Follow noise zones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Keep hands to self</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 quick and quiet</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Knock first</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Wait your turn</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Walk to the bus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Wait your turn to board</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Sit quietly and listen to driver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75034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 Responsible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Take care of classroom and equipment have supplies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Complete homework and classwork</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Follow the “High Five” rules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Get all you need as you pass through the line</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Take care of your own food and supplies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Walk in line and wait to discard trash</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Show others proper behavior</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Follow noise zones</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Wait your turn</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Take care of toileting needs quickly and quietly</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Wash hands before exiting</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Walk to bus in designated areas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Follow bus rules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Set a good example</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1236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 Safe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Keep hands, feet and objects to self walk</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Use supplies properly</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Walk</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Follow the “High Five” rules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Stay in line</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Use utensils only for eating</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Walk</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Stay in line</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Keep hands and feet to self</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Look where you are going</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Wait your turn</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Keep feet on floor</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Clean up any trash and leave restroom orderly</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Walk to your bus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Wait in line</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Carry all backpacks properly</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143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 Prepared</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Have necessary supplies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Complete all homework</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Learn daily schedules</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Get all supplies as you pass through the line</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Remember lunch money or lunch box</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Learn and follow noise zones</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Carry backpacks carefully</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Wear clothing that is easy to unfasten</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Use restroom with class or have hall pass</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Have backpack ready</a:t>
                      </a:r>
                    </a:p>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en-US"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Listen for bus number or color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EA0135C4-C24A-4A8D-835E-E003EBEA871F}" type="slidenum">
              <a:rPr lang="en-US"/>
              <a:pPr/>
              <a:t>14</a:t>
            </a:fld>
            <a:endParaRPr lang="en-US"/>
          </a:p>
        </p:txBody>
      </p:sp>
      <p:sp>
        <p:nvSpPr>
          <p:cNvPr id="21506" name="Rectangle 2"/>
          <p:cNvSpPr>
            <a:spLocks noGrp="1" noChangeArrowheads="1"/>
          </p:cNvSpPr>
          <p:nvPr>
            <p:ph type="title"/>
          </p:nvPr>
        </p:nvSpPr>
        <p:spPr>
          <a:xfrm>
            <a:off x="457200" y="274638"/>
            <a:ext cx="8229600" cy="1020762"/>
          </a:xfrm>
        </p:spPr>
        <p:txBody>
          <a:bodyPr/>
          <a:lstStyle/>
          <a:p>
            <a:r>
              <a:rPr lang="en-US" sz="2800" dirty="0"/>
              <a:t>School Procedures</a:t>
            </a:r>
            <a:br>
              <a:rPr lang="en-US" sz="2800" dirty="0"/>
            </a:br>
            <a:endParaRPr lang="en-US" sz="2800" dirty="0"/>
          </a:p>
        </p:txBody>
      </p:sp>
      <p:sp>
        <p:nvSpPr>
          <p:cNvPr id="21507" name="Rectangle 3"/>
          <p:cNvSpPr>
            <a:spLocks noGrp="1" noChangeArrowheads="1"/>
          </p:cNvSpPr>
          <p:nvPr>
            <p:ph type="body" idx="1"/>
          </p:nvPr>
        </p:nvSpPr>
        <p:spPr>
          <a:xfrm>
            <a:off x="381000" y="1143000"/>
            <a:ext cx="8229600" cy="5105400"/>
          </a:xfrm>
        </p:spPr>
        <p:txBody>
          <a:bodyPr/>
          <a:lstStyle/>
          <a:p>
            <a:pPr marL="0" indent="0">
              <a:lnSpc>
                <a:spcPct val="90000"/>
              </a:lnSpc>
              <a:buNone/>
            </a:pPr>
            <a:r>
              <a:rPr lang="en-US" dirty="0"/>
              <a:t>List school procedures for the following:</a:t>
            </a:r>
          </a:p>
          <a:p>
            <a:pPr>
              <a:lnSpc>
                <a:spcPct val="90000"/>
              </a:lnSpc>
            </a:pPr>
            <a:r>
              <a:rPr lang="en-US" sz="2800" dirty="0"/>
              <a:t>Entering school</a:t>
            </a:r>
          </a:p>
          <a:p>
            <a:pPr>
              <a:lnSpc>
                <a:spcPct val="90000"/>
              </a:lnSpc>
            </a:pPr>
            <a:r>
              <a:rPr lang="en-US" sz="2800" dirty="0"/>
              <a:t>Closing of school/buses</a:t>
            </a:r>
          </a:p>
          <a:p>
            <a:pPr>
              <a:lnSpc>
                <a:spcPct val="90000"/>
              </a:lnSpc>
            </a:pPr>
            <a:r>
              <a:rPr lang="en-US" sz="2800" dirty="0"/>
              <a:t>Passing Classes</a:t>
            </a:r>
          </a:p>
          <a:p>
            <a:pPr>
              <a:lnSpc>
                <a:spcPct val="90000"/>
              </a:lnSpc>
            </a:pPr>
            <a:r>
              <a:rPr lang="en-US" sz="2800" dirty="0"/>
              <a:t>Lunchroom</a:t>
            </a:r>
          </a:p>
          <a:p>
            <a:pPr>
              <a:lnSpc>
                <a:spcPct val="90000"/>
              </a:lnSpc>
            </a:pPr>
            <a:r>
              <a:rPr lang="en-US" sz="2800" dirty="0"/>
              <a:t>Assemblies</a:t>
            </a:r>
          </a:p>
          <a:p>
            <a:pPr>
              <a:lnSpc>
                <a:spcPct val="90000"/>
              </a:lnSpc>
            </a:pPr>
            <a:r>
              <a:rPr lang="en-US" sz="2800" dirty="0"/>
              <a:t>Referrals</a:t>
            </a:r>
          </a:p>
          <a:p>
            <a:pPr>
              <a:lnSpc>
                <a:spcPct val="90000"/>
              </a:lnSpc>
            </a:pPr>
            <a:r>
              <a:rPr lang="en-US" sz="2800" dirty="0"/>
              <a:t>Restrooms</a:t>
            </a:r>
          </a:p>
          <a:p>
            <a:pPr>
              <a:lnSpc>
                <a:spcPct val="90000"/>
              </a:lnSpc>
            </a:pPr>
            <a:r>
              <a:rPr lang="en-US" sz="2800" dirty="0"/>
              <a:t>Hall passes</a:t>
            </a:r>
          </a:p>
          <a:p>
            <a:pPr>
              <a:lnSpc>
                <a:spcPct val="90000"/>
              </a:lnSpc>
            </a:pPr>
            <a:r>
              <a:rPr lang="en-US" sz="2800" dirty="0"/>
              <a:t>Ongoing orientation for new students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8"/>
            <a:ext cx="8229600" cy="685800"/>
          </a:xfrm>
        </p:spPr>
        <p:txBody>
          <a:bodyPr/>
          <a:lstStyle/>
          <a:p>
            <a:r>
              <a:rPr lang="en-US" altLang="en-US" sz="3600" b="1" dirty="0"/>
              <a:t/>
            </a:r>
            <a:br>
              <a:rPr lang="en-US" altLang="en-US" sz="3600" b="1" dirty="0"/>
            </a:br>
            <a:r>
              <a:rPr lang="en-US" altLang="en-US" sz="3600" b="1" dirty="0"/>
              <a:t>KBE School Procedures</a:t>
            </a:r>
            <a:r>
              <a:rPr lang="en-US" altLang="en-US" sz="2800" b="1" dirty="0"/>
              <a:t/>
            </a:r>
            <a:br>
              <a:rPr lang="en-US" altLang="en-US" sz="2800" b="1" dirty="0"/>
            </a:br>
            <a:r>
              <a:rPr lang="en-US" altLang="en-US" sz="2800" b="1" dirty="0"/>
              <a:t> </a:t>
            </a:r>
            <a:endParaRPr lang="en-US" sz="2800" dirty="0"/>
          </a:p>
        </p:txBody>
      </p:sp>
      <p:sp>
        <p:nvSpPr>
          <p:cNvPr id="3" name="Content Placeholder 2"/>
          <p:cNvSpPr>
            <a:spLocks noGrp="1"/>
          </p:cNvSpPr>
          <p:nvPr>
            <p:ph idx="1"/>
          </p:nvPr>
        </p:nvSpPr>
        <p:spPr>
          <a:xfrm>
            <a:off x="457200" y="990600"/>
            <a:ext cx="8229600" cy="5546725"/>
          </a:xfrm>
        </p:spPr>
        <p:txBody>
          <a:bodyPr/>
          <a:lstStyle/>
          <a:p>
            <a:pPr marL="457200" indent="-288925">
              <a:buClr>
                <a:schemeClr val="tx1"/>
              </a:buClr>
              <a:buFont typeface="Arial" panose="020B0604020202020204" pitchFamily="34" charset="0"/>
              <a:buChar char="•"/>
            </a:pPr>
            <a:r>
              <a:rPr lang="en-US" altLang="en-US" sz="1800" b="1" dirty="0"/>
              <a:t>Entering School</a:t>
            </a:r>
          </a:p>
          <a:p>
            <a:pPr marL="857250" lvl="1" indent="-288925">
              <a:buClr>
                <a:schemeClr val="tx1"/>
              </a:buClr>
              <a:buFont typeface="Arial" panose="020B0604020202020204" pitchFamily="34" charset="0"/>
              <a:buChar char="•"/>
            </a:pPr>
            <a:r>
              <a:rPr lang="en-US" altLang="en-US" sz="1400" dirty="0">
                <a:cs typeface="Times New Roman" panose="02020603050405020304" pitchFamily="18" charset="0"/>
              </a:rPr>
              <a:t>Teachers and teacher assistants will sign-in at the office and be on their posts to greet and monitor students before the 9:00 bell each day. Teachers must be in their doorway by 8:55.</a:t>
            </a:r>
          </a:p>
          <a:p>
            <a:pPr marL="857250" lvl="1" indent="-288925">
              <a:lnSpc>
                <a:spcPct val="150000"/>
              </a:lnSpc>
              <a:buClr>
                <a:schemeClr val="tx1"/>
              </a:buClr>
              <a:buFont typeface="Arial" panose="020B0604020202020204" pitchFamily="34" charset="0"/>
              <a:buChar char="•"/>
            </a:pPr>
            <a:r>
              <a:rPr lang="en-US" altLang="en-US" sz="1400" dirty="0">
                <a:cs typeface="Times New Roman" panose="02020603050405020304" pitchFamily="18" charset="0"/>
              </a:rPr>
              <a:t>Any child who is not a bus-rider may not be dropped off at school prior to 8:45.</a:t>
            </a:r>
          </a:p>
          <a:p>
            <a:pPr marL="857250" lvl="1" indent="-288925">
              <a:buClr>
                <a:schemeClr val="tx1"/>
              </a:buClr>
              <a:buFont typeface="Arial" panose="020B0604020202020204" pitchFamily="34" charset="0"/>
              <a:buChar char="•"/>
            </a:pPr>
            <a:r>
              <a:rPr lang="en-US" altLang="en-US" sz="1400" dirty="0">
                <a:cs typeface="Times New Roman" panose="02020603050405020304" pitchFamily="18" charset="0"/>
              </a:rPr>
              <a:t>Bus riders may begin entering the cafeteria door at 8:55 for breakfast - remaining bus riders may enter at the 9:00 bell.  </a:t>
            </a:r>
          </a:p>
          <a:p>
            <a:pPr marL="857250" lvl="1" indent="-288925">
              <a:buClr>
                <a:schemeClr val="tx1"/>
              </a:buClr>
              <a:buFont typeface="Arial" panose="020B0604020202020204" pitchFamily="34" charset="0"/>
              <a:buChar char="•"/>
            </a:pPr>
            <a:r>
              <a:rPr lang="en-US" altLang="en-US" sz="1400" dirty="0">
                <a:cs typeface="Times New Roman" panose="02020603050405020304" pitchFamily="18" charset="0"/>
              </a:rPr>
              <a:t>Walkers and car riders may enter through the front door at 8:55 for breakfast; all others may enter at the 9:00 bell. </a:t>
            </a:r>
          </a:p>
          <a:p>
            <a:pPr marL="857250" lvl="1" indent="-288925">
              <a:lnSpc>
                <a:spcPct val="150000"/>
              </a:lnSpc>
              <a:buClr>
                <a:schemeClr val="tx1"/>
              </a:buClr>
              <a:buFont typeface="Arial" panose="020B0604020202020204" pitchFamily="34" charset="0"/>
              <a:buChar char="•"/>
            </a:pPr>
            <a:r>
              <a:rPr lang="en-US" altLang="en-US" sz="1400" dirty="0">
                <a:cs typeface="Times New Roman" panose="02020603050405020304" pitchFamily="18" charset="0"/>
              </a:rPr>
              <a:t>Cafeteria doors will be closed for breakfast at 9:15 with the exception of late bus riders. </a:t>
            </a:r>
          </a:p>
          <a:p>
            <a:pPr marL="857250" lvl="1" indent="-288925">
              <a:lnSpc>
                <a:spcPct val="150000"/>
              </a:lnSpc>
              <a:buClr>
                <a:schemeClr val="tx1"/>
              </a:buClr>
              <a:buFont typeface="Arial" panose="020B0604020202020204" pitchFamily="34" charset="0"/>
              <a:buChar char="•"/>
            </a:pPr>
            <a:r>
              <a:rPr lang="en-US" altLang="en-US" sz="1400" dirty="0">
                <a:cs typeface="Times New Roman" panose="02020603050405020304" pitchFamily="18" charset="0"/>
              </a:rPr>
              <a:t>Bike riders may be at school no earlier than 8:45 and must wait for the 9:00 bell to enter. </a:t>
            </a:r>
          </a:p>
          <a:p>
            <a:pPr marL="857250" lvl="1" indent="-288925">
              <a:buClr>
                <a:schemeClr val="tx1"/>
              </a:buClr>
              <a:buFont typeface="Arial" panose="020B0604020202020204" pitchFamily="34" charset="0"/>
              <a:buChar char="•"/>
            </a:pPr>
            <a:r>
              <a:rPr lang="en-US" altLang="en-US" sz="1400" dirty="0">
                <a:cs typeface="Times New Roman" panose="02020603050405020304" pitchFamily="18" charset="0"/>
              </a:rPr>
              <a:t>Administrators will greet students at the front doors and bus lane. Students will be reminded of “zero zone” and to walk on the right side of the hallway on the gray line. </a:t>
            </a:r>
          </a:p>
          <a:p>
            <a:pPr marL="857250" lvl="1" indent="-288925">
              <a:buClr>
                <a:schemeClr val="tx1"/>
              </a:buClr>
              <a:buFont typeface="Arial" panose="020B0604020202020204" pitchFamily="34" charset="0"/>
              <a:buChar char="•"/>
            </a:pPr>
            <a:r>
              <a:rPr lang="en-US" altLang="en-US" sz="1400" dirty="0">
                <a:cs typeface="Times New Roman" panose="02020603050405020304" pitchFamily="18" charset="0"/>
              </a:rPr>
              <a:t>Students will take care of business and be in the classroom before the 9:15 bell rings (bathroom, book store, library, breakfast, etc.).</a:t>
            </a:r>
          </a:p>
          <a:p>
            <a:pPr marL="857250" lvl="1" indent="-288925">
              <a:buClr>
                <a:schemeClr val="tx1"/>
              </a:buClr>
              <a:buFont typeface="Arial" panose="020B0604020202020204" pitchFamily="34" charset="0"/>
              <a:buChar char="•"/>
            </a:pPr>
            <a:r>
              <a:rPr lang="en-US" altLang="en-US" sz="1400" dirty="0">
                <a:cs typeface="Times New Roman" panose="02020603050405020304" pitchFamily="18" charset="0"/>
              </a:rPr>
              <a:t>Morning announcements will be done by students and school counselor using the Project Wisdom thought for the day.</a:t>
            </a:r>
          </a:p>
          <a:p>
            <a:pPr marL="857250" lvl="1" indent="-288925">
              <a:buClr>
                <a:schemeClr val="tx1"/>
              </a:buClr>
              <a:buFont typeface="Arial" panose="020B0604020202020204" pitchFamily="34" charset="0"/>
              <a:buChar char="•"/>
            </a:pPr>
            <a:r>
              <a:rPr lang="en-US" altLang="en-US" sz="1400" dirty="0">
                <a:cs typeface="Times New Roman" panose="02020603050405020304" pitchFamily="18" charset="0"/>
              </a:rPr>
              <a:t>Students who come in after 9:15 must be accompanied by an adult and must check-in at the office; a check-in pass will be required to be admitted into class.</a:t>
            </a:r>
          </a:p>
          <a:p>
            <a:pPr lvl="1">
              <a:lnSpc>
                <a:spcPct val="150000"/>
              </a:lnSpc>
              <a:buClr>
                <a:schemeClr val="tx1"/>
              </a:buClr>
              <a:buFont typeface="Arial" panose="020B0604020202020204" pitchFamily="34" charset="0"/>
              <a:buChar char="•"/>
            </a:pPr>
            <a:r>
              <a:rPr lang="en-US" altLang="en-US" sz="1400" dirty="0">
                <a:cs typeface="Times New Roman" panose="02020603050405020304" pitchFamily="18" charset="0"/>
              </a:rPr>
              <a:t>Teachers must have attendance entered into SMS by 10:00 a.m.</a:t>
            </a:r>
          </a:p>
          <a:p>
            <a:pPr lvl="1">
              <a:buClr>
                <a:schemeClr val="tx1"/>
              </a:buClr>
              <a:buFont typeface="Arial" panose="020B0604020202020204" pitchFamily="34" charset="0"/>
              <a:buChar char="•"/>
            </a:pPr>
            <a:r>
              <a:rPr lang="en-US" altLang="en-US" sz="1400" dirty="0">
                <a:cs typeface="Times New Roman" panose="02020603050405020304" pitchFamily="18" charset="0"/>
              </a:rPr>
              <a:t>The check-in passes will be kept on file in the classroom for the duration for the year.</a:t>
            </a:r>
          </a:p>
          <a:p>
            <a:pPr marL="857250" lvl="1" indent="-288925">
              <a:buClr>
                <a:schemeClr val="tx1"/>
              </a:buClr>
              <a:buFont typeface="Arial" panose="020B0604020202020204" pitchFamily="34" charset="0"/>
              <a:buChar char="•"/>
            </a:pPr>
            <a:endParaRPr lang="en-US" altLang="en-US" sz="1200" dirty="0">
              <a:cs typeface="Times New Roman" panose="02020603050405020304" pitchFamily="18" charset="0"/>
            </a:endParaRPr>
          </a:p>
        </p:txBody>
      </p:sp>
      <p:sp>
        <p:nvSpPr>
          <p:cNvPr id="4" name="Footer Placeholder 3"/>
          <p:cNvSpPr>
            <a:spLocks noGrp="1"/>
          </p:cNvSpPr>
          <p:nvPr>
            <p:ph type="ftr" sz="quarter" idx="11"/>
          </p:nvPr>
        </p:nvSpPr>
        <p:spPr>
          <a:xfrm>
            <a:off x="3124200" y="6477000"/>
            <a:ext cx="2895600" cy="381000"/>
          </a:xfrm>
        </p:spPr>
        <p:txBody>
          <a:bodyPr/>
          <a:lstStyle/>
          <a:p>
            <a:r>
              <a:rPr lang="en-US" dirty="0"/>
              <a:t>Revised 3/17</a:t>
            </a:r>
          </a:p>
        </p:txBody>
      </p:sp>
      <p:sp>
        <p:nvSpPr>
          <p:cNvPr id="5" name="Slide Number Placeholder 4"/>
          <p:cNvSpPr>
            <a:spLocks noGrp="1"/>
          </p:cNvSpPr>
          <p:nvPr>
            <p:ph type="sldNum" sz="quarter" idx="12"/>
          </p:nvPr>
        </p:nvSpPr>
        <p:spPr>
          <a:xfrm>
            <a:off x="6858000" y="6537325"/>
            <a:ext cx="2133600" cy="215900"/>
          </a:xfrm>
        </p:spPr>
        <p:txBody>
          <a:bodyPr/>
          <a:lstStyle/>
          <a:p>
            <a:fld id="{E6C7BE77-9EF0-4727-A441-64BE836E1D4D}" type="slidenum">
              <a:rPr lang="en-US" smtClean="0"/>
              <a:pPr/>
              <a:t>15</a:t>
            </a:fld>
            <a:endParaRPr lang="en-US"/>
          </a:p>
        </p:txBody>
      </p:sp>
    </p:spTree>
    <p:extLst>
      <p:ext uri="{BB962C8B-B14F-4D97-AF65-F5344CB8AC3E}">
        <p14:creationId xmlns:p14="http://schemas.microsoft.com/office/powerpoint/2010/main" val="2836935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altLang="en-US" sz="3600" b="1" dirty="0"/>
              <a:t/>
            </a:r>
            <a:br>
              <a:rPr lang="en-US" altLang="en-US" sz="3600" b="1" dirty="0"/>
            </a:br>
            <a:r>
              <a:rPr lang="en-US" altLang="en-US" sz="3600" b="1" dirty="0"/>
              <a:t>KBE School Procedures</a:t>
            </a:r>
            <a:r>
              <a:rPr lang="en-US" altLang="en-US" sz="2800" b="1" dirty="0"/>
              <a:t/>
            </a:r>
            <a:br>
              <a:rPr lang="en-US" altLang="en-US" sz="2800" b="1" dirty="0"/>
            </a:br>
            <a:r>
              <a:rPr lang="en-US" altLang="en-US" sz="2800" b="1" dirty="0"/>
              <a:t> </a:t>
            </a:r>
            <a:endParaRPr lang="en-US" sz="2800" dirty="0"/>
          </a:p>
        </p:txBody>
      </p:sp>
      <p:sp>
        <p:nvSpPr>
          <p:cNvPr id="3" name="Content Placeholder 2"/>
          <p:cNvSpPr>
            <a:spLocks noGrp="1"/>
          </p:cNvSpPr>
          <p:nvPr>
            <p:ph idx="1"/>
          </p:nvPr>
        </p:nvSpPr>
        <p:spPr>
          <a:xfrm>
            <a:off x="457200" y="1295400"/>
            <a:ext cx="8229600" cy="5059362"/>
          </a:xfrm>
        </p:spPr>
        <p:txBody>
          <a:bodyPr/>
          <a:lstStyle/>
          <a:p>
            <a:r>
              <a:rPr lang="en-US" sz="1800" b="1" dirty="0"/>
              <a:t>Closing of School and Buses</a:t>
            </a:r>
          </a:p>
          <a:p>
            <a:pPr lvl="1">
              <a:buFont typeface="Arial" panose="020B0604020202020204" pitchFamily="34" charset="0"/>
              <a:buChar char="•"/>
            </a:pPr>
            <a:r>
              <a:rPr lang="en-US" sz="1400" dirty="0"/>
              <a:t>The afternoon announcements begin at 3:55pm to prepare everyone for dismissal.</a:t>
            </a:r>
          </a:p>
          <a:p>
            <a:pPr lvl="1">
              <a:buFont typeface="Arial" panose="020B0604020202020204" pitchFamily="34" charset="0"/>
              <a:buChar char="•"/>
            </a:pPr>
            <a:r>
              <a:rPr lang="en-US" sz="1400" dirty="0"/>
              <a:t>At 4:00pm, the announcer begins to dismiss car riders and bus riders by hallways according to grade-levels. This dismissal occurs in 3-4 minute increments.</a:t>
            </a:r>
          </a:p>
          <a:p>
            <a:pPr lvl="1">
              <a:buFont typeface="Arial" panose="020B0604020202020204" pitchFamily="34" charset="0"/>
              <a:buChar char="•"/>
            </a:pPr>
            <a:r>
              <a:rPr lang="en-US" sz="1400" dirty="0"/>
              <a:t>At 4:10pm, dismissal for walkers begins by grade-level. </a:t>
            </a:r>
          </a:p>
          <a:p>
            <a:pPr lvl="1">
              <a:buFont typeface="Arial" panose="020B0604020202020204" pitchFamily="34" charset="0"/>
              <a:buChar char="•"/>
            </a:pPr>
            <a:r>
              <a:rPr lang="en-US" sz="1400" dirty="0"/>
              <a:t>At 4:15pm, all students have been dismissed.</a:t>
            </a:r>
            <a:endParaRPr lang="en-US" sz="1400" b="1" dirty="0"/>
          </a:p>
          <a:p>
            <a:pPr>
              <a:buFont typeface="Arial" panose="020B0604020202020204" pitchFamily="34" charset="0"/>
              <a:buChar char="•"/>
            </a:pPr>
            <a:r>
              <a:rPr lang="en-US" sz="1800" b="1" dirty="0"/>
              <a:t>Lunchroom</a:t>
            </a:r>
          </a:p>
          <a:p>
            <a:pPr lvl="1">
              <a:buFont typeface="Arial" panose="020B0604020202020204" pitchFamily="34" charset="0"/>
              <a:buChar char="•"/>
            </a:pPr>
            <a:r>
              <a:rPr lang="en-US" altLang="en-US" sz="1400" dirty="0">
                <a:cs typeface="Times New Roman" panose="02020603050405020304" pitchFamily="18" charset="0"/>
              </a:rPr>
              <a:t>Cafeteria monitors </a:t>
            </a:r>
            <a:r>
              <a:rPr lang="en-US" altLang="en-US" sz="1400" u="sng" dirty="0">
                <a:cs typeface="Times New Roman" panose="02020603050405020304" pitchFamily="18" charset="0"/>
              </a:rPr>
              <a:t>will</a:t>
            </a:r>
            <a:r>
              <a:rPr lang="en-US" altLang="en-US" sz="1400" dirty="0">
                <a:cs typeface="Times New Roman" panose="02020603050405020304" pitchFamily="18" charset="0"/>
              </a:rPr>
              <a:t> </a:t>
            </a:r>
            <a:r>
              <a:rPr lang="en-US" altLang="en-US" sz="1400" u="sng" dirty="0">
                <a:cs typeface="Times New Roman" panose="02020603050405020304" pitchFamily="18" charset="0"/>
              </a:rPr>
              <a:t>be</a:t>
            </a:r>
            <a:r>
              <a:rPr lang="en-US" altLang="en-US" sz="1400" dirty="0">
                <a:cs typeface="Times New Roman" panose="02020603050405020304" pitchFamily="18" charset="0"/>
              </a:rPr>
              <a:t> responsible for:</a:t>
            </a:r>
          </a:p>
          <a:p>
            <a:pPr lvl="2">
              <a:buFont typeface="Arial" panose="020B0604020202020204" pitchFamily="34" charset="0"/>
              <a:buChar char="•"/>
            </a:pPr>
            <a:r>
              <a:rPr lang="en-US" altLang="en-US" sz="1400" dirty="0">
                <a:cs typeface="Times New Roman" panose="02020603050405020304" pitchFamily="18" charset="0"/>
              </a:rPr>
              <a:t>maintaining appropriate noise level</a:t>
            </a:r>
          </a:p>
          <a:p>
            <a:pPr lvl="2">
              <a:buFont typeface="Arial" panose="020B0604020202020204" pitchFamily="34" charset="0"/>
              <a:buChar char="•"/>
            </a:pPr>
            <a:r>
              <a:rPr lang="en-US" altLang="en-US" sz="1400" dirty="0">
                <a:cs typeface="Times New Roman" panose="02020603050405020304" pitchFamily="18" charset="0"/>
              </a:rPr>
              <a:t>distributing napkins and silverware as needed</a:t>
            </a:r>
          </a:p>
          <a:p>
            <a:pPr lvl="2">
              <a:buFont typeface="Arial" panose="020B0604020202020204" pitchFamily="34" charset="0"/>
              <a:buChar char="•"/>
            </a:pPr>
            <a:r>
              <a:rPr lang="en-US" altLang="en-US" sz="1400" dirty="0">
                <a:cs typeface="Times New Roman" panose="02020603050405020304" pitchFamily="18" charset="0"/>
              </a:rPr>
              <a:t>reinforcing good table manners</a:t>
            </a:r>
          </a:p>
          <a:p>
            <a:pPr lvl="2">
              <a:buFont typeface="Arial" panose="020B0604020202020204" pitchFamily="34" charset="0"/>
              <a:buChar char="•"/>
            </a:pPr>
            <a:r>
              <a:rPr lang="en-US" altLang="en-US" sz="1400" dirty="0">
                <a:cs typeface="Times New Roman" panose="02020603050405020304" pitchFamily="18" charset="0"/>
              </a:rPr>
              <a:t>assigning students to specific seats (unless teacher directs otherwise)</a:t>
            </a:r>
          </a:p>
          <a:p>
            <a:pPr lvl="2">
              <a:buFont typeface="Arial" panose="020B0604020202020204" pitchFamily="34" charset="0"/>
              <a:buChar char="•"/>
            </a:pPr>
            <a:r>
              <a:rPr lang="en-US" altLang="en-US" sz="1400" dirty="0">
                <a:cs typeface="Times New Roman" panose="02020603050405020304" pitchFamily="18" charset="0"/>
              </a:rPr>
              <a:t>attending to specific needs of students (sick, spills, etc.)</a:t>
            </a:r>
          </a:p>
          <a:p>
            <a:pPr lvl="2">
              <a:buFont typeface="Arial" panose="020B0604020202020204" pitchFamily="34" charset="0"/>
              <a:buChar char="•"/>
            </a:pPr>
            <a:r>
              <a:rPr lang="en-US" altLang="en-US" sz="1400" dirty="0">
                <a:cs typeface="Times New Roman" panose="02020603050405020304" pitchFamily="18" charset="0"/>
              </a:rPr>
              <a:t>identifying and requesting assistance in spill and trash clean-up (cafeteria or custodial staff)</a:t>
            </a:r>
          </a:p>
          <a:p>
            <a:pPr lvl="2">
              <a:buFont typeface="Arial" panose="020B0604020202020204" pitchFamily="34" charset="0"/>
              <a:buChar char="•"/>
            </a:pPr>
            <a:r>
              <a:rPr lang="en-US" altLang="en-US" sz="1400" dirty="0">
                <a:cs typeface="Times New Roman" panose="02020603050405020304" pitchFamily="18" charset="0"/>
              </a:rPr>
              <a:t>wiping down tables when the classes leave</a:t>
            </a:r>
          </a:p>
          <a:p>
            <a:pPr lvl="2">
              <a:buFont typeface="Arial" panose="020B0604020202020204" pitchFamily="34" charset="0"/>
              <a:buChar char="•"/>
            </a:pPr>
            <a:r>
              <a:rPr lang="en-US" altLang="en-US" sz="1400" dirty="0">
                <a:cs typeface="Times New Roman" panose="02020603050405020304" pitchFamily="18" charset="0"/>
              </a:rPr>
              <a:t>identifying problem behaviors and separating these students from the rest of the class  at the table.</a:t>
            </a:r>
          </a:p>
          <a:p>
            <a:pPr lvl="2">
              <a:buFont typeface="Arial" panose="020B0604020202020204" pitchFamily="34" charset="0"/>
              <a:buChar char="•"/>
            </a:pPr>
            <a:r>
              <a:rPr lang="en-US" altLang="en-US" sz="1400" dirty="0">
                <a:cs typeface="Times New Roman" panose="02020603050405020304" pitchFamily="18" charset="0"/>
              </a:rPr>
              <a:t>informing classroom teacher of class and individual behaviors on a daily basis.</a:t>
            </a:r>
          </a:p>
          <a:p>
            <a:pPr marL="457200" lvl="1" indent="0">
              <a:buNone/>
            </a:pPr>
            <a:endParaRPr lang="en-US" sz="1400" b="1" dirty="0"/>
          </a:p>
          <a:p>
            <a:pPr>
              <a:buFont typeface="Arial" panose="020B0604020202020204" pitchFamily="34" charset="0"/>
              <a:buChar char="•"/>
            </a:pPr>
            <a:endParaRPr lang="en-US" sz="1800" b="1" dirty="0"/>
          </a:p>
          <a:p>
            <a:pPr lvl="1">
              <a:buFont typeface="Wingdings" panose="05000000000000000000" pitchFamily="2" charset="2"/>
              <a:buChar char="§"/>
            </a:pPr>
            <a:endParaRPr lang="en-US" sz="1400" b="1" dirty="0"/>
          </a:p>
          <a:p>
            <a:pPr lvl="1"/>
            <a:endParaRPr lang="en-US" sz="1400" b="1" dirty="0"/>
          </a:p>
        </p:txBody>
      </p:sp>
      <p:sp>
        <p:nvSpPr>
          <p:cNvPr id="4" name="Footer Placeholder 3"/>
          <p:cNvSpPr>
            <a:spLocks noGrp="1"/>
          </p:cNvSpPr>
          <p:nvPr>
            <p:ph type="ftr" sz="quarter" idx="11"/>
          </p:nvPr>
        </p:nvSpPr>
        <p:spPr>
          <a:xfrm>
            <a:off x="3124200" y="6477000"/>
            <a:ext cx="2895600" cy="366078"/>
          </a:xfrm>
        </p:spPr>
        <p:txBody>
          <a:bodyPr/>
          <a:lstStyle/>
          <a:p>
            <a:r>
              <a:rPr lang="en-US" dirty="0"/>
              <a:t>Revised 3/17</a:t>
            </a:r>
          </a:p>
        </p:txBody>
      </p:sp>
      <p:sp>
        <p:nvSpPr>
          <p:cNvPr id="5" name="Slide Number Placeholder 4"/>
          <p:cNvSpPr>
            <a:spLocks noGrp="1"/>
          </p:cNvSpPr>
          <p:nvPr>
            <p:ph type="sldNum" sz="quarter" idx="12"/>
          </p:nvPr>
        </p:nvSpPr>
        <p:spPr>
          <a:xfrm>
            <a:off x="6858000" y="6354762"/>
            <a:ext cx="2133600" cy="396399"/>
          </a:xfrm>
        </p:spPr>
        <p:txBody>
          <a:bodyPr/>
          <a:lstStyle/>
          <a:p>
            <a:fld id="{E6C7BE77-9EF0-4727-A441-64BE836E1D4D}" type="slidenum">
              <a:rPr lang="en-US" smtClean="0"/>
              <a:pPr/>
              <a:t>16</a:t>
            </a:fld>
            <a:endParaRPr lang="en-US" dirty="0"/>
          </a:p>
        </p:txBody>
      </p:sp>
    </p:spTree>
    <p:extLst>
      <p:ext uri="{BB962C8B-B14F-4D97-AF65-F5344CB8AC3E}">
        <p14:creationId xmlns:p14="http://schemas.microsoft.com/office/powerpoint/2010/main" val="28530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152402"/>
            <a:ext cx="8229600" cy="868362"/>
          </a:xfrm>
        </p:spPr>
        <p:txBody>
          <a:bodyPr/>
          <a:lstStyle/>
          <a:p>
            <a:r>
              <a:rPr lang="en-US" altLang="en-US" sz="3600" b="1" dirty="0"/>
              <a:t/>
            </a:r>
            <a:br>
              <a:rPr lang="en-US" altLang="en-US" sz="3600" b="1" dirty="0"/>
            </a:br>
            <a:r>
              <a:rPr lang="en-US" altLang="en-US" sz="3600" b="1" dirty="0"/>
              <a:t>KBE School Procedures</a:t>
            </a:r>
            <a:br>
              <a:rPr lang="en-US" altLang="en-US" sz="3600" b="1" dirty="0"/>
            </a:br>
            <a:r>
              <a:rPr lang="en-US" altLang="en-US" sz="3600" b="1" dirty="0"/>
              <a:t> </a:t>
            </a:r>
            <a:endParaRPr lang="en-US" sz="3600" dirty="0"/>
          </a:p>
        </p:txBody>
      </p:sp>
      <p:sp>
        <p:nvSpPr>
          <p:cNvPr id="3" name="Content Placeholder 2"/>
          <p:cNvSpPr>
            <a:spLocks noGrp="1"/>
          </p:cNvSpPr>
          <p:nvPr>
            <p:ph idx="1"/>
          </p:nvPr>
        </p:nvSpPr>
        <p:spPr>
          <a:xfrm>
            <a:off x="457200" y="1143000"/>
            <a:ext cx="8229600" cy="5333999"/>
          </a:xfrm>
        </p:spPr>
        <p:txBody>
          <a:bodyPr/>
          <a:lstStyle/>
          <a:p>
            <a:r>
              <a:rPr lang="en-US" sz="1800" b="1" dirty="0"/>
              <a:t>Lunchroom (cont.)</a:t>
            </a:r>
          </a:p>
          <a:p>
            <a:pPr lvl="1">
              <a:buFont typeface="Arial" panose="020B0604020202020204" pitchFamily="34" charset="0"/>
              <a:buChar char="•"/>
            </a:pPr>
            <a:r>
              <a:rPr lang="en-US" altLang="en-US" sz="1400" dirty="0">
                <a:cs typeface="Times New Roman" panose="02020603050405020304" pitchFamily="18" charset="0"/>
              </a:rPr>
              <a:t>Cafeteria monitors </a:t>
            </a:r>
            <a:r>
              <a:rPr lang="en-US" altLang="en-US" sz="1400" u="sng" dirty="0">
                <a:cs typeface="Times New Roman" panose="02020603050405020304" pitchFamily="18" charset="0"/>
              </a:rPr>
              <a:t>will be</a:t>
            </a:r>
            <a:r>
              <a:rPr lang="en-US" altLang="en-US" sz="1400" dirty="0">
                <a:cs typeface="Times New Roman" panose="02020603050405020304" pitchFamily="18" charset="0"/>
              </a:rPr>
              <a:t> responsible for dismissing classes from the tables and lining them up to wait on teachers. The classroom teacher is responsible for picking up students at the cafeteria door.</a:t>
            </a:r>
          </a:p>
          <a:p>
            <a:pPr lvl="1">
              <a:buFont typeface="Arial" panose="020B0604020202020204" pitchFamily="34" charset="0"/>
              <a:buChar char="•"/>
            </a:pPr>
            <a:r>
              <a:rPr lang="en-US" altLang="en-US" sz="1400" dirty="0">
                <a:cs typeface="Times New Roman" panose="02020603050405020304" pitchFamily="18" charset="0"/>
              </a:rPr>
              <a:t>Cafeteria monitors may use the dismissal system of 1,2,3 or any system that works for the students.</a:t>
            </a:r>
            <a:endParaRPr lang="en-US" sz="1400" b="1" dirty="0"/>
          </a:p>
          <a:p>
            <a:r>
              <a:rPr lang="en-US" sz="1800" b="1" dirty="0"/>
              <a:t>Assemblies</a:t>
            </a:r>
          </a:p>
          <a:p>
            <a:pPr lvl="1">
              <a:buFont typeface="Arial" panose="020B0604020202020204" pitchFamily="34" charset="0"/>
              <a:buChar char="•"/>
            </a:pPr>
            <a:r>
              <a:rPr lang="en-US" altLang="en-US" sz="1400" dirty="0">
                <a:cs typeface="Times New Roman" panose="02020603050405020304" pitchFamily="18" charset="0"/>
              </a:rPr>
              <a:t>Assemblies will be organized according to grade levels (PK-2, 3-5). </a:t>
            </a:r>
          </a:p>
          <a:p>
            <a:pPr lvl="1">
              <a:buFont typeface="Arial" panose="020B0604020202020204" pitchFamily="34" charset="0"/>
              <a:buChar char="•"/>
            </a:pPr>
            <a:r>
              <a:rPr lang="en-US" altLang="en-US" sz="1400" dirty="0">
                <a:cs typeface="Times New Roman" panose="02020603050405020304" pitchFamily="18" charset="0"/>
              </a:rPr>
              <a:t>Teachers and students should wait until called by the office before moving to the cafeteria, gym or KBMS auditorium.   </a:t>
            </a:r>
          </a:p>
          <a:p>
            <a:pPr lvl="1">
              <a:buFont typeface="Arial" panose="020B0604020202020204" pitchFamily="34" charset="0"/>
              <a:buChar char="•"/>
            </a:pPr>
            <a:r>
              <a:rPr lang="en-US" altLang="en-US" sz="1400" dirty="0">
                <a:cs typeface="Times New Roman" panose="02020603050405020304" pitchFamily="18" charset="0"/>
              </a:rPr>
              <a:t>Classes are to assemble quietly and sit in designated areas.</a:t>
            </a:r>
          </a:p>
          <a:p>
            <a:pPr lvl="1">
              <a:buFont typeface="Arial" panose="020B0604020202020204" pitchFamily="34" charset="0"/>
              <a:buChar char="•"/>
            </a:pPr>
            <a:r>
              <a:rPr lang="en-US" altLang="en-US" sz="1400" dirty="0">
                <a:cs typeface="Times New Roman" panose="02020603050405020304" pitchFamily="18" charset="0"/>
              </a:rPr>
              <a:t>Students will be taught to understand and respond to the raised hand signal to designate quiet and attention. </a:t>
            </a:r>
          </a:p>
          <a:p>
            <a:pPr lvl="1">
              <a:buFont typeface="Arial" panose="020B0604020202020204" pitchFamily="34" charset="0"/>
              <a:buChar char="•"/>
            </a:pPr>
            <a:r>
              <a:rPr lang="en-US" altLang="en-US" sz="1400" dirty="0">
                <a:cs typeface="Times New Roman" panose="02020603050405020304" pitchFamily="18" charset="0"/>
              </a:rPr>
              <a:t>Teachers must remain with their class and maintain appropriate student behavior during all assemblies. </a:t>
            </a:r>
          </a:p>
          <a:p>
            <a:pPr>
              <a:lnSpc>
                <a:spcPct val="90000"/>
              </a:lnSpc>
            </a:pPr>
            <a:r>
              <a:rPr lang="en-US" sz="1800" b="1" dirty="0"/>
              <a:t>Referrals</a:t>
            </a:r>
          </a:p>
          <a:p>
            <a:pPr lvl="1">
              <a:lnSpc>
                <a:spcPct val="90000"/>
              </a:lnSpc>
              <a:buFont typeface="Arial" panose="020B0604020202020204" pitchFamily="34" charset="0"/>
              <a:buChar char="•"/>
            </a:pPr>
            <a:r>
              <a:rPr lang="en-US" sz="1400" dirty="0"/>
              <a:t>All behavior referrals are sent to the main office once a student receives their 6</a:t>
            </a:r>
            <a:r>
              <a:rPr lang="en-US" sz="1400" baseline="30000" dirty="0"/>
              <a:t>th</a:t>
            </a:r>
            <a:r>
              <a:rPr lang="en-US" sz="1400" dirty="0"/>
              <a:t> cub slip along with supporting documentation of previous incidents.</a:t>
            </a:r>
          </a:p>
          <a:p>
            <a:pPr lvl="1">
              <a:lnSpc>
                <a:spcPct val="90000"/>
              </a:lnSpc>
              <a:buFont typeface="Arial" panose="020B0604020202020204" pitchFamily="34" charset="0"/>
              <a:buChar char="•"/>
            </a:pPr>
            <a:r>
              <a:rPr lang="en-US" sz="1400" dirty="0"/>
              <a:t>Academic referrals are sent to the school counselors via email or placed in their boxes.</a:t>
            </a:r>
          </a:p>
          <a:p>
            <a:pPr lvl="1">
              <a:lnSpc>
                <a:spcPct val="90000"/>
              </a:lnSpc>
              <a:buFont typeface="Arial" panose="020B0604020202020204" pitchFamily="34" charset="0"/>
              <a:buChar char="•"/>
            </a:pPr>
            <a:endParaRPr lang="en-US" sz="1400" b="1" dirty="0"/>
          </a:p>
          <a:p>
            <a:pPr marL="400050" lvl="1" indent="0">
              <a:lnSpc>
                <a:spcPct val="90000"/>
              </a:lnSpc>
              <a:buNone/>
            </a:pPr>
            <a:endParaRPr lang="en-US" altLang="en-US" sz="1400" dirty="0">
              <a:cs typeface="Times New Roman" panose="02020603050405020304" pitchFamily="18" charset="0"/>
            </a:endParaRPr>
          </a:p>
          <a:p>
            <a:pPr lvl="2">
              <a:lnSpc>
                <a:spcPct val="90000"/>
              </a:lnSpc>
              <a:buFont typeface="Arial" panose="020B0604020202020204" pitchFamily="34" charset="0"/>
              <a:buChar char="•"/>
            </a:pPr>
            <a:endParaRPr lang="en-US" sz="1400" b="1" dirty="0"/>
          </a:p>
          <a:p>
            <a:endParaRPr lang="en-US" dirty="0"/>
          </a:p>
        </p:txBody>
      </p:sp>
      <p:sp>
        <p:nvSpPr>
          <p:cNvPr id="4" name="Footer Placeholder 3"/>
          <p:cNvSpPr>
            <a:spLocks noGrp="1"/>
          </p:cNvSpPr>
          <p:nvPr>
            <p:ph type="ftr" sz="quarter" idx="11"/>
          </p:nvPr>
        </p:nvSpPr>
        <p:spPr>
          <a:xfrm>
            <a:off x="3124200" y="6476999"/>
            <a:ext cx="2895600" cy="354013"/>
          </a:xfrm>
        </p:spPr>
        <p:txBody>
          <a:bodyPr/>
          <a:lstStyle/>
          <a:p>
            <a:r>
              <a:rPr lang="en-US" dirty="0"/>
              <a:t>Revised 3/17</a:t>
            </a:r>
          </a:p>
        </p:txBody>
      </p:sp>
      <p:sp>
        <p:nvSpPr>
          <p:cNvPr id="5" name="Slide Number Placeholder 4"/>
          <p:cNvSpPr>
            <a:spLocks noGrp="1"/>
          </p:cNvSpPr>
          <p:nvPr>
            <p:ph type="sldNum" sz="quarter" idx="12"/>
          </p:nvPr>
        </p:nvSpPr>
        <p:spPr>
          <a:xfrm>
            <a:off x="6781800" y="6354763"/>
            <a:ext cx="2133600" cy="426720"/>
          </a:xfrm>
        </p:spPr>
        <p:txBody>
          <a:bodyPr/>
          <a:lstStyle/>
          <a:p>
            <a:fld id="{E6C7BE77-9EF0-4727-A441-64BE836E1D4D}" type="slidenum">
              <a:rPr lang="en-US" smtClean="0"/>
              <a:pPr/>
              <a:t>17</a:t>
            </a:fld>
            <a:endParaRPr lang="en-US" dirty="0"/>
          </a:p>
        </p:txBody>
      </p:sp>
    </p:spTree>
    <p:extLst>
      <p:ext uri="{BB962C8B-B14F-4D97-AF65-F5344CB8AC3E}">
        <p14:creationId xmlns:p14="http://schemas.microsoft.com/office/powerpoint/2010/main" val="2841384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altLang="en-US" sz="3600" b="1" dirty="0"/>
              <a:t/>
            </a:r>
            <a:br>
              <a:rPr lang="en-US" altLang="en-US" sz="3600" b="1" dirty="0"/>
            </a:br>
            <a:r>
              <a:rPr lang="en-US" altLang="en-US" sz="3600" b="1" dirty="0"/>
              <a:t>KBE School Procedures</a:t>
            </a:r>
            <a:br>
              <a:rPr lang="en-US" altLang="en-US" sz="3600" b="1" dirty="0"/>
            </a:br>
            <a:r>
              <a:rPr lang="en-US" altLang="en-US" sz="3600" b="1" dirty="0"/>
              <a:t> </a:t>
            </a:r>
            <a:endParaRPr lang="en-US" sz="3600" dirty="0"/>
          </a:p>
        </p:txBody>
      </p:sp>
      <p:sp>
        <p:nvSpPr>
          <p:cNvPr id="3" name="Content Placeholder 2"/>
          <p:cNvSpPr>
            <a:spLocks noGrp="1"/>
          </p:cNvSpPr>
          <p:nvPr>
            <p:ph idx="1"/>
          </p:nvPr>
        </p:nvSpPr>
        <p:spPr>
          <a:xfrm>
            <a:off x="457200" y="1524000"/>
            <a:ext cx="8229600" cy="4602163"/>
          </a:xfrm>
        </p:spPr>
        <p:txBody>
          <a:bodyPr/>
          <a:lstStyle/>
          <a:p>
            <a:pPr>
              <a:lnSpc>
                <a:spcPct val="90000"/>
              </a:lnSpc>
            </a:pPr>
            <a:r>
              <a:rPr lang="en-US" sz="1800" b="1" dirty="0"/>
              <a:t>Restrooms</a:t>
            </a:r>
          </a:p>
          <a:p>
            <a:pPr lvl="1">
              <a:lnSpc>
                <a:spcPct val="90000"/>
              </a:lnSpc>
              <a:buFont typeface="Arial" panose="020B0604020202020204" pitchFamily="34" charset="0"/>
              <a:buChar char="•"/>
            </a:pPr>
            <a:r>
              <a:rPr lang="en-US" sz="1400" dirty="0"/>
              <a:t>Each classroom has a restroom schedule, but students are permitted to go to the restroom if needed using the partner system.</a:t>
            </a:r>
          </a:p>
          <a:p>
            <a:pPr>
              <a:lnSpc>
                <a:spcPct val="90000"/>
              </a:lnSpc>
            </a:pPr>
            <a:r>
              <a:rPr lang="en-US" sz="1800" b="1" dirty="0"/>
              <a:t>Hall passes</a:t>
            </a:r>
          </a:p>
          <a:p>
            <a:pPr lvl="1">
              <a:lnSpc>
                <a:spcPct val="90000"/>
              </a:lnSpc>
              <a:buFont typeface="Arial" panose="020B0604020202020204" pitchFamily="34" charset="0"/>
              <a:buChar char="•"/>
            </a:pPr>
            <a:r>
              <a:rPr lang="en-US" altLang="en-US" sz="1400" dirty="0">
                <a:cs typeface="Times New Roman" panose="02020603050405020304" pitchFamily="18" charset="0"/>
              </a:rPr>
              <a:t>Hallways are “zero zones.”</a:t>
            </a:r>
          </a:p>
          <a:p>
            <a:pPr lvl="1">
              <a:lnSpc>
                <a:spcPct val="90000"/>
              </a:lnSpc>
              <a:buFont typeface="Arial" panose="020B0604020202020204" pitchFamily="34" charset="0"/>
              <a:buChar char="•"/>
            </a:pPr>
            <a:r>
              <a:rPr lang="en-US" altLang="en-US" sz="1400" dirty="0">
                <a:cs typeface="Times New Roman" panose="02020603050405020304" pitchFamily="18" charset="0"/>
              </a:rPr>
              <a:t>Students must stay on the right side of the hallway. </a:t>
            </a:r>
          </a:p>
          <a:p>
            <a:pPr lvl="1">
              <a:lnSpc>
                <a:spcPct val="90000"/>
              </a:lnSpc>
              <a:buFont typeface="Arial" panose="020B0604020202020204" pitchFamily="34" charset="0"/>
              <a:buChar char="•"/>
            </a:pPr>
            <a:r>
              <a:rPr lang="en-US" altLang="en-US" sz="1400" dirty="0">
                <a:cs typeface="Times New Roman" panose="02020603050405020304" pitchFamily="18" charset="0"/>
              </a:rPr>
              <a:t>Students not accompanied by an adult must have a hall pass or clinic pass. </a:t>
            </a:r>
          </a:p>
          <a:p>
            <a:pPr lvl="1">
              <a:lnSpc>
                <a:spcPct val="90000"/>
              </a:lnSpc>
              <a:buFont typeface="Arial" panose="020B0604020202020204" pitchFamily="34" charset="0"/>
              <a:buChar char="•"/>
            </a:pPr>
            <a:r>
              <a:rPr lang="en-US" altLang="en-US" sz="1400" dirty="0">
                <a:cs typeface="Times New Roman" panose="02020603050405020304" pitchFamily="18" charset="0"/>
              </a:rPr>
              <a:t>Students going to the clinic from the portables must travel in groups of two and have a clinic pass. </a:t>
            </a:r>
          </a:p>
          <a:p>
            <a:pPr>
              <a:lnSpc>
                <a:spcPct val="90000"/>
              </a:lnSpc>
              <a:buFont typeface="Arial" panose="020B0604020202020204" pitchFamily="34" charset="0"/>
              <a:buChar char="•"/>
            </a:pPr>
            <a:r>
              <a:rPr lang="en-US" sz="1800" b="1" dirty="0"/>
              <a:t>Ongoing orientation for new students (cont.)</a:t>
            </a:r>
            <a:endParaRPr lang="en-US" altLang="en-US" sz="1800" dirty="0">
              <a:cs typeface="Times New Roman" panose="02020603050405020304" pitchFamily="18" charset="0"/>
            </a:endParaRPr>
          </a:p>
          <a:p>
            <a:pPr lvl="1">
              <a:lnSpc>
                <a:spcPct val="90000"/>
              </a:lnSpc>
              <a:buFont typeface="Arial" panose="020B0604020202020204" pitchFamily="34" charset="0"/>
              <a:buChar char="•"/>
            </a:pPr>
            <a:r>
              <a:rPr lang="en-US" altLang="en-US" sz="1400" dirty="0">
                <a:cs typeface="Times New Roman" panose="02020603050405020304" pitchFamily="18" charset="0"/>
              </a:rPr>
              <a:t>During the enrollment process, a new student small group will meet and a New Parent Meeting will be held to introduce new students and parents to the Administrators and School Staff.  </a:t>
            </a:r>
          </a:p>
          <a:p>
            <a:pPr lvl="1">
              <a:lnSpc>
                <a:spcPct val="90000"/>
              </a:lnSpc>
              <a:buFont typeface="Arial" panose="020B0604020202020204" pitchFamily="34" charset="0"/>
              <a:buChar char="•"/>
            </a:pPr>
            <a:r>
              <a:rPr lang="en-US" altLang="en-US" sz="1400" dirty="0">
                <a:cs typeface="Times New Roman" panose="02020603050405020304" pitchFamily="18" charset="0"/>
              </a:rPr>
              <a:t>Students will meet in small groups, complete an introduction activity and tour the school.</a:t>
            </a:r>
          </a:p>
          <a:p>
            <a:pPr lvl="1">
              <a:lnSpc>
                <a:spcPct val="90000"/>
              </a:lnSpc>
              <a:buFont typeface="Arial" panose="020B0604020202020204" pitchFamily="34" charset="0"/>
              <a:buChar char="•"/>
            </a:pPr>
            <a:r>
              <a:rPr lang="en-US" altLang="en-US" sz="1400" dirty="0">
                <a:cs typeface="Times New Roman" panose="02020603050405020304" pitchFamily="18" charset="0"/>
              </a:rPr>
              <a:t>Parents will hear a presentation and see a New Parent Power Point Presentation from the School Counselor, meet with the Title I Learning coach, be welcomed by School Administration and tour the school.</a:t>
            </a:r>
          </a:p>
          <a:p>
            <a:pPr lvl="1">
              <a:lnSpc>
                <a:spcPct val="90000"/>
              </a:lnSpc>
              <a:buFont typeface="Arial" panose="020B0604020202020204" pitchFamily="34" charset="0"/>
              <a:buChar char="•"/>
            </a:pPr>
            <a:r>
              <a:rPr lang="en-US" altLang="en-US" sz="1400" dirty="0">
                <a:cs typeface="Times New Roman" panose="02020603050405020304" pitchFamily="18" charset="0"/>
              </a:rPr>
              <a:t>Parents that attend will be eligible to receive a new Backpack and/or Homework Study kit to help their students will homework.</a:t>
            </a:r>
          </a:p>
          <a:p>
            <a:endParaRPr lang="en-US" dirty="0"/>
          </a:p>
        </p:txBody>
      </p:sp>
      <p:sp>
        <p:nvSpPr>
          <p:cNvPr id="4" name="Footer Placeholder 3"/>
          <p:cNvSpPr>
            <a:spLocks noGrp="1"/>
          </p:cNvSpPr>
          <p:nvPr>
            <p:ph type="ftr" sz="quarter" idx="11"/>
          </p:nvPr>
        </p:nvSpPr>
        <p:spPr/>
        <p:txBody>
          <a:bodyPr/>
          <a:lstStyle/>
          <a:p>
            <a:r>
              <a:rPr lang="en-US"/>
              <a:t>Revised 3/17</a:t>
            </a:r>
            <a:endParaRPr lang="en-US" dirty="0"/>
          </a:p>
        </p:txBody>
      </p:sp>
      <p:sp>
        <p:nvSpPr>
          <p:cNvPr id="5" name="Slide Number Placeholder 4"/>
          <p:cNvSpPr>
            <a:spLocks noGrp="1"/>
          </p:cNvSpPr>
          <p:nvPr>
            <p:ph type="sldNum" sz="quarter" idx="12"/>
          </p:nvPr>
        </p:nvSpPr>
        <p:spPr/>
        <p:txBody>
          <a:bodyPr/>
          <a:lstStyle/>
          <a:p>
            <a:fld id="{E6C7BE77-9EF0-4727-A441-64BE836E1D4D}" type="slidenum">
              <a:rPr lang="en-US" smtClean="0"/>
              <a:pPr/>
              <a:t>18</a:t>
            </a:fld>
            <a:endParaRPr lang="en-US"/>
          </a:p>
        </p:txBody>
      </p:sp>
    </p:spTree>
    <p:extLst>
      <p:ext uri="{BB962C8B-B14F-4D97-AF65-F5344CB8AC3E}">
        <p14:creationId xmlns:p14="http://schemas.microsoft.com/office/powerpoint/2010/main" val="2408493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54763"/>
            <a:ext cx="2895600" cy="396875"/>
          </a:xfrm>
        </p:spPr>
        <p:txBody>
          <a:bodyPr/>
          <a:lstStyle/>
          <a:p>
            <a:r>
              <a:rPr lang="en-US" dirty="0"/>
              <a:t>Revised 3/17</a:t>
            </a:r>
          </a:p>
        </p:txBody>
      </p:sp>
      <p:sp>
        <p:nvSpPr>
          <p:cNvPr id="6" name="Slide Number Placeholder 5"/>
          <p:cNvSpPr>
            <a:spLocks noGrp="1"/>
          </p:cNvSpPr>
          <p:nvPr>
            <p:ph type="sldNum" sz="quarter" idx="12"/>
          </p:nvPr>
        </p:nvSpPr>
        <p:spPr>
          <a:xfrm>
            <a:off x="6629400" y="6354762"/>
            <a:ext cx="2133600" cy="396876"/>
          </a:xfrm>
        </p:spPr>
        <p:txBody>
          <a:bodyPr/>
          <a:lstStyle/>
          <a:p>
            <a:fld id="{AA47B0D0-FABD-4BD8-B97C-91534B4496DB}" type="slidenum">
              <a:rPr lang="en-US"/>
              <a:pPr/>
              <a:t>19</a:t>
            </a:fld>
            <a:endParaRPr lang="en-US" dirty="0"/>
          </a:p>
        </p:txBody>
      </p:sp>
      <p:sp>
        <p:nvSpPr>
          <p:cNvPr id="22530" name="Rectangle 2"/>
          <p:cNvSpPr>
            <a:spLocks noGrp="1" noChangeArrowheads="1"/>
          </p:cNvSpPr>
          <p:nvPr>
            <p:ph type="title"/>
          </p:nvPr>
        </p:nvSpPr>
        <p:spPr>
          <a:xfrm>
            <a:off x="441960" y="288924"/>
            <a:ext cx="8229600" cy="777875"/>
          </a:xfrm>
        </p:spPr>
        <p:txBody>
          <a:bodyPr/>
          <a:lstStyle/>
          <a:p>
            <a:r>
              <a:rPr lang="en-US" sz="3600" dirty="0"/>
              <a:t/>
            </a:r>
            <a:br>
              <a:rPr lang="en-US" sz="3600" dirty="0"/>
            </a:br>
            <a:r>
              <a:rPr lang="en-US" sz="3600" dirty="0"/>
              <a:t>Classroom Procedures</a:t>
            </a:r>
            <a:br>
              <a:rPr lang="en-US" sz="3600" dirty="0"/>
            </a:br>
            <a:endParaRPr lang="en-US" sz="2800" dirty="0"/>
          </a:p>
        </p:txBody>
      </p:sp>
      <p:sp>
        <p:nvSpPr>
          <p:cNvPr id="22531" name="Rectangle 3"/>
          <p:cNvSpPr>
            <a:spLocks noGrp="1" noChangeArrowheads="1"/>
          </p:cNvSpPr>
          <p:nvPr>
            <p:ph type="body" idx="1"/>
          </p:nvPr>
        </p:nvSpPr>
        <p:spPr>
          <a:xfrm>
            <a:off x="304800" y="1295400"/>
            <a:ext cx="8610600" cy="5029200"/>
          </a:xfrm>
        </p:spPr>
        <p:txBody>
          <a:bodyPr/>
          <a:lstStyle/>
          <a:p>
            <a:r>
              <a:rPr lang="en-US" sz="2400" b="1" u="sng" dirty="0">
                <a:cs typeface="Times New Roman" panose="02020603050405020304" pitchFamily="18" charset="0"/>
              </a:rPr>
              <a:t>Hall Passes</a:t>
            </a:r>
            <a:r>
              <a:rPr lang="en-US" sz="2400" dirty="0">
                <a:cs typeface="Times New Roman" panose="02020603050405020304" pitchFamily="18" charset="0"/>
              </a:rPr>
              <a:t>:</a:t>
            </a:r>
          </a:p>
          <a:p>
            <a:pPr lvl="1"/>
            <a:r>
              <a:rPr lang="en-US" sz="2200" dirty="0">
                <a:cs typeface="Times New Roman" panose="02020603050405020304" pitchFamily="18" charset="0"/>
              </a:rPr>
              <a:t>When a teacher sends a student on any type of errand during class periods, he/she must carry a hall pass with him/her. </a:t>
            </a:r>
            <a:r>
              <a:rPr lang="en-US" sz="2000" i="1" dirty="0">
                <a:cs typeface="Times New Roman" panose="02020603050405020304" pitchFamily="18" charset="0"/>
              </a:rPr>
              <a:t>Students must travel in pairs.</a:t>
            </a:r>
          </a:p>
          <a:p>
            <a:r>
              <a:rPr lang="en-US" sz="2400" b="1" u="sng" dirty="0">
                <a:cs typeface="Times New Roman" panose="02020603050405020304" pitchFamily="18" charset="0"/>
              </a:rPr>
              <a:t>Asking for help</a:t>
            </a:r>
            <a:r>
              <a:rPr lang="en-US" sz="2400" dirty="0">
                <a:cs typeface="Times New Roman" panose="02020603050405020304" pitchFamily="18" charset="0"/>
              </a:rPr>
              <a:t>:</a:t>
            </a:r>
          </a:p>
          <a:p>
            <a:pPr lvl="1"/>
            <a:r>
              <a:rPr lang="en-US" sz="2200" dirty="0">
                <a:cs typeface="Times New Roman" panose="02020603050405020304" pitchFamily="18" charset="0"/>
              </a:rPr>
              <a:t>Students are encouraged to ask their teachers for help and/or any adult in the building that they feel comfortable confiding in.</a:t>
            </a:r>
          </a:p>
          <a:p>
            <a:r>
              <a:rPr lang="en-US" sz="2400" b="1" u="sng" dirty="0">
                <a:cs typeface="Times New Roman" panose="02020603050405020304" pitchFamily="18" charset="0"/>
              </a:rPr>
              <a:t>Cooperative Groups</a:t>
            </a:r>
            <a:r>
              <a:rPr lang="en-US" sz="2400" dirty="0">
                <a:cs typeface="Times New Roman" panose="02020603050405020304" pitchFamily="18" charset="0"/>
              </a:rPr>
              <a:t>:</a:t>
            </a:r>
          </a:p>
          <a:p>
            <a:pPr lvl="1"/>
            <a:r>
              <a:rPr lang="en-US" sz="2200" dirty="0">
                <a:cs typeface="Times New Roman" panose="02020603050405020304" pitchFamily="18" charset="0"/>
              </a:rPr>
              <a:t>Students’ desks in the classrooms at KBE are organized into Cooperative Learning Groups. The goal of this teaching strategy is to increase student understanding of content and build transferable skills through peer-to-peer instruction.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97625"/>
            <a:ext cx="2895600" cy="323850"/>
          </a:xfrm>
        </p:spPr>
        <p:txBody>
          <a:bodyPr/>
          <a:lstStyle/>
          <a:p>
            <a:r>
              <a:rPr lang="en-US" dirty="0"/>
              <a:t>Revised 3/17</a:t>
            </a:r>
          </a:p>
        </p:txBody>
      </p:sp>
      <p:sp>
        <p:nvSpPr>
          <p:cNvPr id="6" name="Slide Number Placeholder 5"/>
          <p:cNvSpPr>
            <a:spLocks noGrp="1"/>
          </p:cNvSpPr>
          <p:nvPr>
            <p:ph type="sldNum" sz="quarter" idx="12"/>
          </p:nvPr>
        </p:nvSpPr>
        <p:spPr/>
        <p:txBody>
          <a:bodyPr/>
          <a:lstStyle/>
          <a:p>
            <a:fld id="{78C127CB-3646-4DD9-9712-AEE5EA2F4F20}" type="slidenum">
              <a:rPr lang="en-US"/>
              <a:pPr/>
              <a:t>2</a:t>
            </a:fld>
            <a:endParaRPr lang="en-US"/>
          </a:p>
        </p:txBody>
      </p:sp>
      <p:sp>
        <p:nvSpPr>
          <p:cNvPr id="3074" name="Rectangle 2"/>
          <p:cNvSpPr>
            <a:spLocks noGrp="1" noChangeArrowheads="1"/>
          </p:cNvSpPr>
          <p:nvPr>
            <p:ph type="title"/>
          </p:nvPr>
        </p:nvSpPr>
        <p:spPr>
          <a:xfrm>
            <a:off x="457200" y="274638"/>
            <a:ext cx="8229600" cy="1020762"/>
          </a:xfrm>
        </p:spPr>
        <p:txBody>
          <a:bodyPr/>
          <a:lstStyle/>
          <a:p>
            <a:r>
              <a:rPr lang="en-US" dirty="0"/>
              <a:t>Guiding Principles</a:t>
            </a:r>
          </a:p>
        </p:txBody>
      </p:sp>
      <p:sp>
        <p:nvSpPr>
          <p:cNvPr id="3075" name="Rectangle 3"/>
          <p:cNvSpPr>
            <a:spLocks noGrp="1" noChangeArrowheads="1"/>
          </p:cNvSpPr>
          <p:nvPr>
            <p:ph type="body" idx="1"/>
          </p:nvPr>
        </p:nvSpPr>
        <p:spPr>
          <a:xfrm>
            <a:off x="457200" y="1447800"/>
            <a:ext cx="8229600" cy="4797425"/>
          </a:xfrm>
        </p:spPr>
        <p:txBody>
          <a:bodyPr/>
          <a:lstStyle/>
          <a:p>
            <a:r>
              <a:rPr lang="en-US" altLang="en-US" sz="2000" dirty="0">
                <a:cs typeface="Times New Roman" panose="02020603050405020304" pitchFamily="18" charset="0"/>
              </a:rPr>
              <a:t>All students can learn.  Every student is expected to make academic progress and strive toward excellence. </a:t>
            </a:r>
          </a:p>
          <a:p>
            <a:r>
              <a:rPr lang="en-US" altLang="en-US" sz="2000" dirty="0">
                <a:cs typeface="Times New Roman" panose="02020603050405020304" pitchFamily="18" charset="0"/>
              </a:rPr>
              <a:t>Students learn best in an academically challenging environment that is safe, nurturing, attractive, and comfortable.</a:t>
            </a:r>
          </a:p>
          <a:p>
            <a:r>
              <a:rPr lang="en-US" altLang="en-US" sz="2000" dirty="0">
                <a:cs typeface="Times New Roman" panose="02020603050405020304" pitchFamily="18" charset="0"/>
              </a:rPr>
              <a:t>There is a positive correlation between learning and school attendance.</a:t>
            </a:r>
          </a:p>
          <a:p>
            <a:r>
              <a:rPr lang="en-US" altLang="en-US" sz="2000" dirty="0">
                <a:cs typeface="Times New Roman" panose="02020603050405020304" pitchFamily="18" charset="0"/>
              </a:rPr>
              <a:t>KBE has the responsibility to help students develop in other areas, in addition to academics, and must work with the parents and the community to be successful.</a:t>
            </a:r>
          </a:p>
          <a:p>
            <a:r>
              <a:rPr lang="en-US" altLang="en-US" sz="2000" dirty="0">
                <a:cs typeface="Times New Roman" panose="02020603050405020304" pitchFamily="18" charset="0"/>
              </a:rPr>
              <a:t>Students learn best when participating in specific programs where they are valued and respected as individuals with unique needs. Students learn best when engaged in a variety of stimulating instructional activities which includes the use of technology to facilitate meaningful learning experiences.</a:t>
            </a:r>
            <a:endParaRPr lang="en-US" sz="2000" dirty="0">
              <a:cs typeface="Times New Roman" panose="02020603050405020304"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152400"/>
            <a:ext cx="8229600" cy="1054736"/>
          </a:xfrm>
        </p:spPr>
        <p:txBody>
          <a:bodyPr/>
          <a:lstStyle/>
          <a:p>
            <a:r>
              <a:rPr lang="en-US" sz="3600" dirty="0"/>
              <a:t/>
            </a:r>
            <a:br>
              <a:rPr lang="en-US" sz="3600" dirty="0"/>
            </a:br>
            <a:r>
              <a:rPr lang="en-US" sz="3600" dirty="0"/>
              <a:t>Classroom Procedures</a:t>
            </a:r>
            <a:br>
              <a:rPr lang="en-US" sz="3600" dirty="0"/>
            </a:br>
            <a:endParaRPr lang="en-US" sz="3600" dirty="0"/>
          </a:p>
        </p:txBody>
      </p:sp>
      <p:sp>
        <p:nvSpPr>
          <p:cNvPr id="3" name="Content Placeholder 2"/>
          <p:cNvSpPr>
            <a:spLocks noGrp="1"/>
          </p:cNvSpPr>
          <p:nvPr>
            <p:ph idx="1"/>
          </p:nvPr>
        </p:nvSpPr>
        <p:spPr>
          <a:xfrm>
            <a:off x="457200" y="1417638"/>
            <a:ext cx="8229600" cy="4983161"/>
          </a:xfrm>
        </p:spPr>
        <p:txBody>
          <a:bodyPr/>
          <a:lstStyle/>
          <a:p>
            <a:pPr>
              <a:lnSpc>
                <a:spcPct val="90000"/>
              </a:lnSpc>
            </a:pPr>
            <a:r>
              <a:rPr lang="en-US" sz="2400" b="1" u="sng" dirty="0">
                <a:cs typeface="Times New Roman" panose="02020603050405020304" pitchFamily="18" charset="0"/>
              </a:rPr>
              <a:t>Turning in homework:</a:t>
            </a:r>
            <a:endParaRPr lang="en-US" sz="2200" b="1" u="sng" dirty="0">
              <a:cs typeface="Times New Roman" panose="02020603050405020304" pitchFamily="18" charset="0"/>
            </a:endParaRPr>
          </a:p>
          <a:p>
            <a:pPr lvl="1">
              <a:lnSpc>
                <a:spcPct val="90000"/>
              </a:lnSpc>
              <a:buFont typeface="Arial" panose="020B0604020202020204" pitchFamily="34" charset="0"/>
              <a:buChar char="•"/>
            </a:pPr>
            <a:r>
              <a:rPr lang="en-US" sz="2200" dirty="0">
                <a:cs typeface="Times New Roman" panose="02020603050405020304" pitchFamily="18" charset="0"/>
              </a:rPr>
              <a:t>Homework should be submitted in the tray located on the table at the teacher’s door when student’s arrive.</a:t>
            </a:r>
          </a:p>
          <a:p>
            <a:pPr marL="457200" lvl="1" indent="0">
              <a:lnSpc>
                <a:spcPct val="90000"/>
              </a:lnSpc>
              <a:buNone/>
            </a:pPr>
            <a:endParaRPr lang="en-US" sz="1000" dirty="0">
              <a:cs typeface="Times New Roman" panose="02020603050405020304" pitchFamily="18" charset="0"/>
            </a:endParaRPr>
          </a:p>
          <a:p>
            <a:pPr>
              <a:lnSpc>
                <a:spcPct val="90000"/>
              </a:lnSpc>
            </a:pPr>
            <a:r>
              <a:rPr lang="en-US" sz="2400" b="1" u="sng" dirty="0">
                <a:cs typeface="Times New Roman" panose="02020603050405020304" pitchFamily="18" charset="0"/>
              </a:rPr>
              <a:t>Writing assignment protocol:</a:t>
            </a:r>
          </a:p>
          <a:p>
            <a:pPr lvl="1">
              <a:lnSpc>
                <a:spcPct val="90000"/>
              </a:lnSpc>
              <a:buFont typeface="Arial" panose="020B0604020202020204" pitchFamily="34" charset="0"/>
              <a:buChar char="•"/>
            </a:pPr>
            <a:r>
              <a:rPr lang="en-US" sz="2200" dirty="0">
                <a:cs typeface="Times New Roman" panose="02020603050405020304" pitchFamily="18" charset="0"/>
              </a:rPr>
              <a:t>All students should label their papers in the top right hand corner with their name, date, and assignment title.</a:t>
            </a:r>
          </a:p>
          <a:p>
            <a:pPr marL="457200" lvl="1" indent="0">
              <a:lnSpc>
                <a:spcPct val="90000"/>
              </a:lnSpc>
              <a:buNone/>
            </a:pPr>
            <a:endParaRPr lang="en-US" sz="600" dirty="0">
              <a:cs typeface="Times New Roman" panose="02020603050405020304" pitchFamily="18" charset="0"/>
            </a:endParaRPr>
          </a:p>
          <a:p>
            <a:pPr>
              <a:lnSpc>
                <a:spcPct val="90000"/>
              </a:lnSpc>
            </a:pPr>
            <a:r>
              <a:rPr lang="en-US" sz="2400" b="1" u="sng" dirty="0">
                <a:cs typeface="Times New Roman" panose="02020603050405020304" pitchFamily="18" charset="0"/>
              </a:rPr>
              <a:t>Make-up work</a:t>
            </a:r>
            <a:r>
              <a:rPr lang="en-US" sz="2400" b="1" i="1" u="sng" dirty="0">
                <a:cs typeface="Times New Roman" panose="02020603050405020304" pitchFamily="18" charset="0"/>
              </a:rPr>
              <a:t>:</a:t>
            </a:r>
          </a:p>
          <a:p>
            <a:pPr lvl="1">
              <a:lnSpc>
                <a:spcPct val="90000"/>
              </a:lnSpc>
              <a:buFont typeface="Arial" panose="020B0604020202020204" pitchFamily="34" charset="0"/>
              <a:buChar char="•"/>
            </a:pPr>
            <a:r>
              <a:rPr lang="en-US" sz="2200" dirty="0">
                <a:cs typeface="Times New Roman" panose="02020603050405020304" pitchFamily="18" charset="0"/>
              </a:rPr>
              <a:t>In the event of an excused absence, students are expected to make up work missed within a reasonable time. </a:t>
            </a:r>
          </a:p>
          <a:p>
            <a:pPr lvl="1">
              <a:lnSpc>
                <a:spcPct val="90000"/>
              </a:lnSpc>
              <a:buFont typeface="Arial" panose="020B0604020202020204" pitchFamily="34" charset="0"/>
              <a:buChar char="•"/>
            </a:pPr>
            <a:r>
              <a:rPr lang="en-US" sz="2200" dirty="0">
                <a:cs typeface="Times New Roman" panose="02020603050405020304" pitchFamily="18" charset="0"/>
              </a:rPr>
              <a:t>In the event of an unexcused absence, one day of makeup time shall be allowed for each day of unexcused absence, if the following conditions are met.</a:t>
            </a:r>
          </a:p>
          <a:p>
            <a:endParaRPr lang="en-US" dirty="0"/>
          </a:p>
        </p:txBody>
      </p:sp>
      <p:sp>
        <p:nvSpPr>
          <p:cNvPr id="4" name="Footer Placeholder 3"/>
          <p:cNvSpPr>
            <a:spLocks noGrp="1"/>
          </p:cNvSpPr>
          <p:nvPr>
            <p:ph type="ftr" sz="quarter" idx="11"/>
          </p:nvPr>
        </p:nvSpPr>
        <p:spPr>
          <a:xfrm>
            <a:off x="3124200" y="6400799"/>
            <a:ext cx="2895600" cy="320675"/>
          </a:xfrm>
        </p:spPr>
        <p:txBody>
          <a:bodyPr/>
          <a:lstStyle/>
          <a:p>
            <a:r>
              <a:rPr lang="en-US" dirty="0"/>
              <a:t>Revised 3/17</a:t>
            </a:r>
          </a:p>
        </p:txBody>
      </p:sp>
      <p:sp>
        <p:nvSpPr>
          <p:cNvPr id="5" name="Slide Number Placeholder 4"/>
          <p:cNvSpPr>
            <a:spLocks noGrp="1"/>
          </p:cNvSpPr>
          <p:nvPr>
            <p:ph type="sldNum" sz="quarter" idx="12"/>
          </p:nvPr>
        </p:nvSpPr>
        <p:spPr/>
        <p:txBody>
          <a:bodyPr/>
          <a:lstStyle/>
          <a:p>
            <a:fld id="{E6C7BE77-9EF0-4727-A441-64BE836E1D4D}" type="slidenum">
              <a:rPr lang="en-US" smtClean="0"/>
              <a:pPr/>
              <a:t>20</a:t>
            </a:fld>
            <a:endParaRPr lang="en-US"/>
          </a:p>
        </p:txBody>
      </p:sp>
    </p:spTree>
    <p:extLst>
      <p:ext uri="{BB962C8B-B14F-4D97-AF65-F5344CB8AC3E}">
        <p14:creationId xmlns:p14="http://schemas.microsoft.com/office/powerpoint/2010/main" val="771878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585537" y="138447"/>
            <a:ext cx="8229600" cy="700087"/>
          </a:xfrm>
        </p:spPr>
        <p:txBody>
          <a:bodyPr/>
          <a:lstStyle/>
          <a:p>
            <a:r>
              <a:rPr lang="en-US" sz="2800" dirty="0"/>
              <a:t>Teach the Rules, Expectations and Procedures</a:t>
            </a:r>
          </a:p>
        </p:txBody>
      </p:sp>
      <p:sp>
        <p:nvSpPr>
          <p:cNvPr id="29699" name="Rectangle 1027"/>
          <p:cNvSpPr>
            <a:spLocks noGrp="1" noChangeArrowheads="1"/>
          </p:cNvSpPr>
          <p:nvPr>
            <p:ph type="body" idx="1"/>
          </p:nvPr>
        </p:nvSpPr>
        <p:spPr>
          <a:xfrm>
            <a:off x="304800" y="974725"/>
            <a:ext cx="8534400" cy="5578475"/>
          </a:xfrm>
        </p:spPr>
        <p:txBody>
          <a:bodyPr/>
          <a:lstStyle/>
          <a:p>
            <a:pPr>
              <a:lnSpc>
                <a:spcPct val="90000"/>
              </a:lnSpc>
            </a:pPr>
            <a:r>
              <a:rPr lang="en-US" sz="2400" dirty="0"/>
              <a:t>Each teacher receives a packet titled “Remember to Teach procedures for”. This packet contains a list of (28) school-wide procedures that should be taught to students during the first week of school.</a:t>
            </a:r>
          </a:p>
          <a:p>
            <a:pPr lvl="1">
              <a:lnSpc>
                <a:spcPct val="90000"/>
              </a:lnSpc>
            </a:pPr>
            <a:r>
              <a:rPr lang="en-US" sz="2000" dirty="0"/>
              <a:t>Once this task is complete, the teacher’s submit their procedure checklist indicating that they have taught all of the identified expectations to students.</a:t>
            </a:r>
          </a:p>
          <a:p>
            <a:pPr>
              <a:lnSpc>
                <a:spcPct val="90000"/>
              </a:lnSpc>
            </a:pPr>
            <a:r>
              <a:rPr lang="en-US" sz="2400" dirty="0"/>
              <a:t>Posters of school-wide expectations have been placed in the hallway, bathroom, and cafeteria to remind students of the expected procedures.</a:t>
            </a:r>
          </a:p>
          <a:p>
            <a:pPr>
              <a:lnSpc>
                <a:spcPct val="90000"/>
              </a:lnSpc>
            </a:pPr>
            <a:r>
              <a:rPr lang="en-US" sz="2400" dirty="0"/>
              <a:t>A list of school-wide procedures and expectations is sent home for parents to sign and return indicating that they are aware of expectations as well as consequences.</a:t>
            </a:r>
          </a:p>
          <a:p>
            <a:pPr>
              <a:lnSpc>
                <a:spcPct val="90000"/>
              </a:lnSpc>
            </a:pPr>
            <a:r>
              <a:rPr lang="en-US" sz="2400" dirty="0"/>
              <a:t>The expectations are also posted on the school website along with a copy of the Progressive Discipline policy.</a:t>
            </a:r>
          </a:p>
          <a:p>
            <a:pPr lvl="1">
              <a:lnSpc>
                <a:spcPct val="90000"/>
              </a:lnSpc>
            </a:pPr>
            <a:r>
              <a:rPr lang="en-US" sz="1200" dirty="0"/>
              <a:t>Expectations should be taught at least at the beginning of of the year, following each school break, when new students enroll, and as needed.  </a:t>
            </a:r>
          </a:p>
          <a:p>
            <a:pPr>
              <a:lnSpc>
                <a:spcPct val="90000"/>
              </a:lnSpc>
            </a:pPr>
            <a:endParaRPr lang="en-US" sz="2400" dirty="0"/>
          </a:p>
        </p:txBody>
      </p:sp>
      <p:sp>
        <p:nvSpPr>
          <p:cNvPr id="7" name="Slide Number Placeholder 6"/>
          <p:cNvSpPr>
            <a:spLocks noGrp="1"/>
          </p:cNvSpPr>
          <p:nvPr>
            <p:ph type="sldNum" sz="quarter" idx="12"/>
          </p:nvPr>
        </p:nvSpPr>
        <p:spPr/>
        <p:txBody>
          <a:bodyPr/>
          <a:lstStyle/>
          <a:p>
            <a:fld id="{E6C7BE77-9EF0-4727-A441-64BE836E1D4D}" type="slidenum">
              <a:rPr lang="en-US" smtClean="0"/>
              <a:pPr/>
              <a:t>21</a:t>
            </a:fld>
            <a:endParaRPr lang="en-US"/>
          </a:p>
        </p:txBody>
      </p:sp>
      <p:sp>
        <p:nvSpPr>
          <p:cNvPr id="5" name="Footer Placeholder 4"/>
          <p:cNvSpPr>
            <a:spLocks noGrp="1"/>
          </p:cNvSpPr>
          <p:nvPr>
            <p:ph type="ftr" sz="quarter" idx="11"/>
          </p:nvPr>
        </p:nvSpPr>
        <p:spPr>
          <a:xfrm>
            <a:off x="3124200" y="6553200"/>
            <a:ext cx="2895600" cy="304800"/>
          </a:xfrm>
        </p:spPr>
        <p:txBody>
          <a:bodyPr/>
          <a:lstStyle/>
          <a:p>
            <a:r>
              <a:rPr lang="en-US" dirty="0"/>
              <a:t>Revised 3/17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Revised 3/17</a:t>
            </a:r>
            <a:endParaRPr lang="en-US" dirty="0"/>
          </a:p>
        </p:txBody>
      </p:sp>
      <p:sp>
        <p:nvSpPr>
          <p:cNvPr id="3" name="Slide Number Placeholder 2"/>
          <p:cNvSpPr>
            <a:spLocks noGrp="1"/>
          </p:cNvSpPr>
          <p:nvPr>
            <p:ph type="sldNum" sz="quarter" idx="12"/>
          </p:nvPr>
        </p:nvSpPr>
        <p:spPr/>
        <p:txBody>
          <a:bodyPr/>
          <a:lstStyle/>
          <a:p>
            <a:fld id="{646F0E9C-94B1-4F22-91C8-3DE6075CDF9E}" type="slidenum">
              <a:rPr lang="en-US" smtClean="0"/>
              <a:pPr/>
              <a:t>22</a:t>
            </a:fld>
            <a:endParaRPr lang="en-US"/>
          </a:p>
        </p:txBody>
      </p:sp>
      <p:graphicFrame>
        <p:nvGraphicFramePr>
          <p:cNvPr id="4" name="Object 12"/>
          <p:cNvGraphicFramePr>
            <a:graphicFrameLocks noChangeAspect="1"/>
          </p:cNvGraphicFramePr>
          <p:nvPr>
            <p:extLst>
              <p:ext uri="{D42A27DB-BD31-4B8C-83A1-F6EECF244321}">
                <p14:modId xmlns:p14="http://schemas.microsoft.com/office/powerpoint/2010/main" val="2264063720"/>
              </p:ext>
            </p:extLst>
          </p:nvPr>
        </p:nvGraphicFramePr>
        <p:xfrm>
          <a:off x="295275" y="152401"/>
          <a:ext cx="8477250" cy="6400800"/>
        </p:xfrm>
        <a:graphic>
          <a:graphicData uri="http://schemas.openxmlformats.org/presentationml/2006/ole">
            <mc:AlternateContent xmlns:mc="http://schemas.openxmlformats.org/markup-compatibility/2006">
              <mc:Choice xmlns:v="urn:schemas-microsoft-com:vml" Requires="v">
                <p:oleObj spid="_x0000_s1067" name="Document" r:id="rId3" imgW="9866710" imgH="6999703" progId="Word.Document.12">
                  <p:embed/>
                </p:oleObj>
              </mc:Choice>
              <mc:Fallback>
                <p:oleObj name="Document" r:id="rId3" imgW="9866710" imgH="6999703" progId="Word.Document.12">
                  <p:embed/>
                  <p:pic>
                    <p:nvPicPr>
                      <p:cNvPr id="5" name="Object 12"/>
                      <p:cNvPicPr>
                        <a:picLocks noChangeAspect="1" noChangeArrowheads="1"/>
                      </p:cNvPicPr>
                      <p:nvPr/>
                    </p:nvPicPr>
                    <p:blipFill>
                      <a:blip r:embed="rId4"/>
                      <a:srcRect/>
                      <a:stretch>
                        <a:fillRect/>
                      </a:stretch>
                    </p:blipFill>
                    <p:spPr bwMode="auto">
                      <a:xfrm>
                        <a:off x="295275" y="152401"/>
                        <a:ext cx="8477250" cy="6400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88153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190500" y="990600"/>
            <a:ext cx="8763000" cy="5903686"/>
          </a:xfrm>
        </p:spPr>
        <p:txBody>
          <a:bodyPr/>
          <a:lstStyle/>
          <a:p>
            <a:pPr marL="0" indent="0" eaLnBrk="1" hangingPunct="1">
              <a:buFontTx/>
              <a:buNone/>
            </a:pPr>
            <a:r>
              <a:rPr lang="en-US" altLang="en-US" sz="1400" b="1" u="sng" dirty="0">
                <a:latin typeface="Times New Roman" panose="02020603050405020304" pitchFamily="18" charset="0"/>
                <a:cs typeface="Times New Roman" panose="02020603050405020304" pitchFamily="18" charset="0"/>
              </a:rPr>
              <a:t>Consequences for Level 1-4 Infractions</a:t>
            </a:r>
          </a:p>
          <a:p>
            <a:pPr marL="0" indent="0" algn="ctr" eaLnBrk="1" hangingPunct="1">
              <a:buFontTx/>
              <a:buNone/>
            </a:pPr>
            <a:endParaRPr lang="en-US" altLang="en-US" sz="1500" b="1" u="sng" dirty="0">
              <a:latin typeface="AbcPrint" pitchFamily="2" charset="0"/>
            </a:endParaRPr>
          </a:p>
          <a:p>
            <a:pPr marL="0" indent="0" algn="ctr" eaLnBrk="1" hangingPunct="1">
              <a:buFontTx/>
              <a:buNone/>
            </a:pPr>
            <a:endParaRPr lang="en-US" altLang="en-US" sz="1500" b="1" u="sng" dirty="0">
              <a:latin typeface="AbcPrint" pitchFamily="2" charset="0"/>
            </a:endParaRPr>
          </a:p>
          <a:p>
            <a:pPr marL="0" indent="0" algn="ctr" eaLnBrk="1" hangingPunct="1">
              <a:buFontTx/>
              <a:buNone/>
            </a:pPr>
            <a:endParaRPr lang="en-US" altLang="en-US" sz="1500" b="1" u="sng" dirty="0">
              <a:latin typeface="AbcPrint" pitchFamily="2" charset="0"/>
            </a:endParaRPr>
          </a:p>
          <a:p>
            <a:pPr marL="0" indent="0" algn="ctr" eaLnBrk="1" hangingPunct="1">
              <a:buFontTx/>
              <a:buNone/>
            </a:pPr>
            <a:endParaRPr lang="en-US" altLang="en-US" sz="1800" u="sng" dirty="0">
              <a:latin typeface="AbcPrint" pitchFamily="2" charset="0"/>
            </a:endParaRPr>
          </a:p>
          <a:p>
            <a:pPr marL="0" indent="0" eaLnBrk="1" hangingPunct="1">
              <a:lnSpc>
                <a:spcPct val="80000"/>
              </a:lnSpc>
            </a:pPr>
            <a:endParaRPr lang="en-US" altLang="en-US" sz="1800" b="1" dirty="0">
              <a:latin typeface="AbcPrint" pitchFamily="2" charset="0"/>
            </a:endParaRPr>
          </a:p>
          <a:p>
            <a:pPr marL="0" indent="0" eaLnBrk="1" hangingPunct="1">
              <a:lnSpc>
                <a:spcPct val="80000"/>
              </a:lnSpc>
            </a:pPr>
            <a:endParaRPr lang="en-US" altLang="en-US" sz="1800" b="1" dirty="0">
              <a:latin typeface="AbcPrint" pitchFamily="2" charset="0"/>
            </a:endParaRPr>
          </a:p>
          <a:p>
            <a:pPr marL="0" indent="0" eaLnBrk="1" hangingPunct="1">
              <a:lnSpc>
                <a:spcPct val="80000"/>
              </a:lnSpc>
            </a:pPr>
            <a:endParaRPr lang="en-US" altLang="en-US" sz="1800" b="1" dirty="0">
              <a:latin typeface="AbcPrint" pitchFamily="2" charset="0"/>
            </a:endParaRPr>
          </a:p>
          <a:p>
            <a:pPr marL="0" indent="0" eaLnBrk="1" hangingPunct="1">
              <a:lnSpc>
                <a:spcPct val="80000"/>
              </a:lnSpc>
            </a:pPr>
            <a:endParaRPr lang="en-US" altLang="en-US" sz="1800" b="1" dirty="0">
              <a:latin typeface="AbcPrint" pitchFamily="2" charset="0"/>
            </a:endParaRPr>
          </a:p>
          <a:p>
            <a:pPr marL="0" indent="0" eaLnBrk="1" hangingPunct="1">
              <a:lnSpc>
                <a:spcPct val="80000"/>
              </a:lnSpc>
            </a:pPr>
            <a:endParaRPr lang="en-US" altLang="en-US" sz="1800" b="1" dirty="0">
              <a:latin typeface="AbcPrint" pitchFamily="2" charset="0"/>
            </a:endParaRPr>
          </a:p>
          <a:p>
            <a:pPr marL="0" indent="0" algn="ctr" eaLnBrk="1" hangingPunct="1">
              <a:lnSpc>
                <a:spcPct val="80000"/>
              </a:lnSpc>
              <a:buFontTx/>
              <a:buNone/>
            </a:pPr>
            <a:endParaRPr lang="en-US" altLang="en-US" sz="1000" b="1" dirty="0">
              <a:latin typeface="AbcPrint" pitchFamily="2" charset="0"/>
            </a:endParaRPr>
          </a:p>
          <a:p>
            <a:pPr marL="0" indent="0" algn="ctr" eaLnBrk="1" hangingPunct="1">
              <a:lnSpc>
                <a:spcPct val="80000"/>
              </a:lnSpc>
              <a:buFontTx/>
              <a:buNone/>
            </a:pPr>
            <a:r>
              <a:rPr lang="en-US" altLang="en-US" sz="1400" b="1" u="sng" dirty="0">
                <a:latin typeface="Times New Roman" panose="02020603050405020304" pitchFamily="18" charset="0"/>
                <a:cs typeface="Times New Roman" panose="02020603050405020304" pitchFamily="18" charset="0"/>
              </a:rPr>
              <a:t>Level 5 Infractions – Automatic Disciplinary Referral</a:t>
            </a:r>
          </a:p>
          <a:p>
            <a:pPr marL="0" indent="0" eaLnBrk="1" hangingPunct="1">
              <a:lnSpc>
                <a:spcPct val="80000"/>
              </a:lnSpc>
            </a:pPr>
            <a:endParaRPr lang="en-US" altLang="en-US" sz="1800" b="1" dirty="0">
              <a:latin typeface="AbcPrint" pitchFamily="2" charset="0"/>
            </a:endParaRPr>
          </a:p>
          <a:p>
            <a:pPr marL="0" indent="0" eaLnBrk="1" hangingPunct="1">
              <a:lnSpc>
                <a:spcPct val="80000"/>
              </a:lnSpc>
            </a:pPr>
            <a:endParaRPr lang="en-US" altLang="en-US" sz="1800" b="1" dirty="0">
              <a:latin typeface="AbcPrint" pitchFamily="2" charset="0"/>
            </a:endParaRPr>
          </a:p>
        </p:txBody>
      </p:sp>
      <p:sp>
        <p:nvSpPr>
          <p:cNvPr id="25603" name="TextBox 1"/>
          <p:cNvSpPr txBox="1">
            <a:spLocks noChangeArrowheads="1"/>
          </p:cNvSpPr>
          <p:nvPr/>
        </p:nvSpPr>
        <p:spPr bwMode="auto">
          <a:xfrm>
            <a:off x="198521" y="1431372"/>
            <a:ext cx="8915400"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Cub Slip #1 		Verbal Redirection</a:t>
            </a:r>
          </a:p>
          <a:p>
            <a:pPr eaLnBrk="1" hangingPunct="1">
              <a:spcBef>
                <a:spcPct val="0"/>
              </a:spcBef>
              <a:buFontTx/>
              <a:buNone/>
            </a:pPr>
            <a:endParaRPr lang="en-US" altLang="en-US" sz="1300" dirty="0">
              <a:latin typeface="Times New Roman" panose="02020603050405020304" pitchFamily="18" charset="0"/>
              <a:ea typeface="MS PGothic" panose="020B0600070205080204" pitchFamily="34" charset="-128"/>
              <a:cs typeface="Times New Roman" panose="02020603050405020304" pitchFamily="18" charset="0"/>
            </a:endParaRPr>
          </a:p>
          <a:p>
            <a:pPr eaLnBrk="1" hangingPunct="1">
              <a:spcBef>
                <a:spcPct val="0"/>
              </a:spcBef>
              <a:buFontTx/>
              <a:buNone/>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Cub Slip #2 		Loss of Privilege</a:t>
            </a:r>
          </a:p>
          <a:p>
            <a:pPr eaLnBrk="1" hangingPunct="1">
              <a:spcBef>
                <a:spcPct val="0"/>
              </a:spcBef>
              <a:buFontTx/>
              <a:buNone/>
            </a:pPr>
            <a:endParaRPr lang="en-US" altLang="en-US" sz="1300" dirty="0">
              <a:latin typeface="Times New Roman" panose="02020603050405020304" pitchFamily="18" charset="0"/>
              <a:ea typeface="MS PGothic" panose="020B0600070205080204" pitchFamily="34" charset="-128"/>
              <a:cs typeface="Times New Roman" panose="02020603050405020304" pitchFamily="18" charset="0"/>
            </a:endParaRPr>
          </a:p>
          <a:p>
            <a:pPr eaLnBrk="1" hangingPunct="1">
              <a:spcBef>
                <a:spcPct val="0"/>
              </a:spcBef>
              <a:buFontTx/>
              <a:buNone/>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Cub Slip #3 		Guidance referral</a:t>
            </a:r>
          </a:p>
          <a:p>
            <a:pPr eaLnBrk="1" hangingPunct="1">
              <a:spcBef>
                <a:spcPct val="0"/>
              </a:spcBef>
              <a:buFontTx/>
              <a:buNone/>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						</a:t>
            </a:r>
          </a:p>
          <a:p>
            <a:pPr eaLnBrk="1" hangingPunct="1">
              <a:spcBef>
                <a:spcPct val="0"/>
              </a:spcBef>
              <a:buFontTx/>
              <a:buNone/>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Cub Slip #4 		ISS/Parent contacted </a:t>
            </a:r>
          </a:p>
          <a:p>
            <a:pPr eaLnBrk="1" hangingPunct="1">
              <a:spcBef>
                <a:spcPct val="0"/>
              </a:spcBef>
              <a:buFontTx/>
              <a:buNone/>
            </a:pPr>
            <a:endParaRPr lang="en-US" altLang="en-US" sz="1300" dirty="0">
              <a:latin typeface="Times New Roman" panose="02020603050405020304" pitchFamily="18" charset="0"/>
              <a:ea typeface="MS PGothic" panose="020B0600070205080204" pitchFamily="34" charset="-128"/>
              <a:cs typeface="Times New Roman" panose="02020603050405020304" pitchFamily="18" charset="0"/>
            </a:endParaRPr>
          </a:p>
          <a:p>
            <a:pPr eaLnBrk="1" hangingPunct="1">
              <a:spcBef>
                <a:spcPct val="0"/>
              </a:spcBef>
              <a:buFontTx/>
              <a:buNone/>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Cub Slip #5 		Notice of Detention issued/Parent contacted							</a:t>
            </a:r>
          </a:p>
          <a:p>
            <a:pPr eaLnBrk="1" hangingPunct="1">
              <a:spcBef>
                <a:spcPct val="0"/>
              </a:spcBef>
              <a:buFontTx/>
              <a:buNone/>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Cub Slip #6 		Disciplinary Referral Issued</a:t>
            </a:r>
          </a:p>
        </p:txBody>
      </p:sp>
      <p:sp>
        <p:nvSpPr>
          <p:cNvPr id="25604" name="TextBox 2"/>
          <p:cNvSpPr txBox="1">
            <a:spLocks noChangeArrowheads="1"/>
          </p:cNvSpPr>
          <p:nvPr/>
        </p:nvSpPr>
        <p:spPr bwMode="auto">
          <a:xfrm>
            <a:off x="166437" y="4147440"/>
            <a:ext cx="8059058" cy="232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114550" indent="-285750" eaLnBrk="0" hangingPunct="0">
              <a:spcBef>
                <a:spcPct val="20000"/>
              </a:spcBef>
              <a:buChar char="»"/>
              <a:defRPr sz="2000">
                <a:solidFill>
                  <a:schemeClr val="tx1"/>
                </a:solidFill>
                <a:latin typeface="Arial" panose="020B0604020202020204" pitchFamily="34" charset="0"/>
              </a:defRPr>
            </a:lvl5pPr>
            <a:lvl6pPr marL="2571750" indent="-285750" eaLnBrk="0" fontAlgn="base" hangingPunct="0">
              <a:spcBef>
                <a:spcPct val="20000"/>
              </a:spcBef>
              <a:spcAft>
                <a:spcPct val="0"/>
              </a:spcAft>
              <a:buChar char="»"/>
              <a:defRPr sz="2000">
                <a:solidFill>
                  <a:schemeClr val="tx1"/>
                </a:solidFill>
                <a:latin typeface="Arial" panose="020B0604020202020204" pitchFamily="34" charset="0"/>
              </a:defRPr>
            </a:lvl6pPr>
            <a:lvl7pPr marL="3028950" indent="-285750" eaLnBrk="0" fontAlgn="base" hangingPunct="0">
              <a:spcBef>
                <a:spcPct val="20000"/>
              </a:spcBef>
              <a:spcAft>
                <a:spcPct val="0"/>
              </a:spcAft>
              <a:buChar char="»"/>
              <a:defRPr sz="2000">
                <a:solidFill>
                  <a:schemeClr val="tx1"/>
                </a:solidFill>
                <a:latin typeface="Arial" panose="020B0604020202020204" pitchFamily="34" charset="0"/>
              </a:defRPr>
            </a:lvl7pPr>
            <a:lvl8pPr marL="3486150" indent="-285750" eaLnBrk="0" fontAlgn="base" hangingPunct="0">
              <a:spcBef>
                <a:spcPct val="20000"/>
              </a:spcBef>
              <a:spcAft>
                <a:spcPct val="0"/>
              </a:spcAft>
              <a:buChar char="»"/>
              <a:defRPr sz="2000">
                <a:solidFill>
                  <a:schemeClr val="tx1"/>
                </a:solidFill>
                <a:latin typeface="Arial" panose="020B0604020202020204" pitchFamily="34" charset="0"/>
              </a:defRPr>
            </a:lvl8pPr>
            <a:lvl9pPr marL="3943350" indent="-28575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000" dirty="0">
              <a:latin typeface="AbcPrint" pitchFamily="2" charset="0"/>
              <a:ea typeface="MS PGothic" panose="020B0600070205080204" pitchFamily="34" charset="-128"/>
            </a:endParaRP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Fighting (serious injury or weapon used)</a:t>
            </a: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Aggravated assault against students (resulting in serious injury)</a:t>
            </a: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Assault of any kind.</a:t>
            </a: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Possession of a dangerous weapon of any kind (real or look alike).</a:t>
            </a: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Possession of drugs of any kind (including paraphernalia).</a:t>
            </a: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False imprisonment or kidnapping</a:t>
            </a: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Sexual harassment/battery</a:t>
            </a: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Serious threats against a student (physical or verbal)</a:t>
            </a:r>
          </a:p>
          <a:p>
            <a:pPr lvl="4" eaLnBrk="1" hangingPunct="1">
              <a:spcBef>
                <a:spcPct val="0"/>
              </a:spcBef>
              <a:buFont typeface="Arial" panose="020B0604020202020204" pitchFamily="34" charset="0"/>
              <a:buChar char="•"/>
            </a:pPr>
            <a:r>
              <a:rPr lang="en-US" altLang="en-US" sz="1300" dirty="0">
                <a:latin typeface="Times New Roman" panose="02020603050405020304" pitchFamily="18" charset="0"/>
                <a:ea typeface="MS PGothic" panose="020B0600070205080204" pitchFamily="34" charset="-128"/>
                <a:cs typeface="Times New Roman" panose="02020603050405020304" pitchFamily="18" charset="0"/>
              </a:rPr>
              <a:t>Threats (serious and non-serious) or false accusations against school personnel</a:t>
            </a:r>
          </a:p>
          <a:p>
            <a:pPr eaLnBrk="1" hangingPunct="1">
              <a:spcBef>
                <a:spcPct val="0"/>
              </a:spcBef>
              <a:buFontTx/>
              <a:buNone/>
            </a:pPr>
            <a:endParaRPr lang="en-US" altLang="en-US" sz="1800" dirty="0">
              <a:ea typeface="MS PGothic" panose="020B0600070205080204" pitchFamily="34" charset="-128"/>
            </a:endParaRPr>
          </a:p>
        </p:txBody>
      </p:sp>
      <p:sp>
        <p:nvSpPr>
          <p:cNvPr id="25605" name="TextBox 4"/>
          <p:cNvSpPr txBox="1">
            <a:spLocks noChangeArrowheads="1"/>
          </p:cNvSpPr>
          <p:nvPr/>
        </p:nvSpPr>
        <p:spPr bwMode="auto">
          <a:xfrm>
            <a:off x="76200" y="259514"/>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dirty="0">
                <a:solidFill>
                  <a:srgbClr val="00B050"/>
                </a:solidFill>
                <a:latin typeface="Baskerville Old Face" panose="02020602080505020303" pitchFamily="18" charset="0"/>
                <a:ea typeface="MS PGothic" panose="020B0600070205080204" pitchFamily="34" charset="-128"/>
              </a:rPr>
              <a:t>Disciplinary Progression</a:t>
            </a:r>
          </a:p>
        </p:txBody>
      </p:sp>
      <p:sp>
        <p:nvSpPr>
          <p:cNvPr id="6" name="Footer Placeholder 3"/>
          <p:cNvSpPr>
            <a:spLocks noGrp="1"/>
          </p:cNvSpPr>
          <p:nvPr>
            <p:ph type="ftr" sz="quarter" idx="11"/>
          </p:nvPr>
        </p:nvSpPr>
        <p:spPr>
          <a:xfrm>
            <a:off x="3124200" y="6553200"/>
            <a:ext cx="2895600" cy="341086"/>
          </a:xfrm>
        </p:spPr>
        <p:txBody>
          <a:bodyPr/>
          <a:lstStyle/>
          <a:p>
            <a:r>
              <a:rPr lang="en-US" sz="1200" dirty="0"/>
              <a:t>Revised 8/16</a:t>
            </a:r>
          </a:p>
        </p:txBody>
      </p:sp>
    </p:spTree>
    <p:extLst>
      <p:ext uri="{BB962C8B-B14F-4D97-AF65-F5344CB8AC3E}">
        <p14:creationId xmlns:p14="http://schemas.microsoft.com/office/powerpoint/2010/main" val="2617329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E31CADA-7A48-4A24-AC38-E3623D9B4B9C}" type="slidenum">
              <a:rPr lang="en-US"/>
              <a:pPr/>
              <a:t>24</a:t>
            </a:fld>
            <a:endParaRPr lang="en-US"/>
          </a:p>
        </p:txBody>
      </p:sp>
      <p:sp>
        <p:nvSpPr>
          <p:cNvPr id="38914" name="Rectangle 2"/>
          <p:cNvSpPr>
            <a:spLocks noGrp="1" noChangeArrowheads="1"/>
          </p:cNvSpPr>
          <p:nvPr>
            <p:ph type="title"/>
          </p:nvPr>
        </p:nvSpPr>
        <p:spPr>
          <a:xfrm>
            <a:off x="457200" y="274637"/>
            <a:ext cx="8229600" cy="1221287"/>
          </a:xfrm>
        </p:spPr>
        <p:txBody>
          <a:bodyPr/>
          <a:lstStyle/>
          <a:p>
            <a:r>
              <a:rPr lang="en-US" sz="4000" dirty="0"/>
              <a:t>School Wide Incentives</a:t>
            </a:r>
          </a:p>
        </p:txBody>
      </p:sp>
      <p:sp>
        <p:nvSpPr>
          <p:cNvPr id="38915" name="Rectangle 3"/>
          <p:cNvSpPr>
            <a:spLocks noGrp="1" noChangeArrowheads="1"/>
          </p:cNvSpPr>
          <p:nvPr>
            <p:ph type="body" idx="1"/>
          </p:nvPr>
        </p:nvSpPr>
        <p:spPr>
          <a:xfrm>
            <a:off x="304800" y="1676400"/>
            <a:ext cx="8534400" cy="4388350"/>
          </a:xfrm>
        </p:spPr>
        <p:txBody>
          <a:bodyPr/>
          <a:lstStyle/>
          <a:p>
            <a:r>
              <a:rPr lang="en-US" sz="3600" dirty="0"/>
              <a:t>Movie &amp; Popcorn in gym</a:t>
            </a:r>
          </a:p>
          <a:p>
            <a:r>
              <a:rPr lang="en-US" sz="3600" dirty="0"/>
              <a:t>Music during lunch</a:t>
            </a:r>
          </a:p>
          <a:p>
            <a:r>
              <a:rPr lang="en-US" sz="3600" dirty="0"/>
              <a:t>Dance</a:t>
            </a:r>
          </a:p>
          <a:p>
            <a:r>
              <a:rPr lang="en-US" sz="3600" dirty="0"/>
              <a:t>Shout-Out’s</a:t>
            </a:r>
          </a:p>
          <a:p>
            <a:r>
              <a:rPr lang="en-US" sz="3600" dirty="0"/>
              <a:t>Reward Coupons</a:t>
            </a:r>
          </a:p>
          <a:p>
            <a:r>
              <a:rPr lang="en-US" sz="3600" dirty="0">
                <a:cs typeface="Times New Roman" panose="02020603050405020304" pitchFamily="18" charset="0"/>
              </a:rPr>
              <a:t>Monthly Character Trait Recognition Award</a:t>
            </a:r>
          </a:p>
          <a:p>
            <a:endParaRPr lang="en-US" sz="2400" dirty="0"/>
          </a:p>
          <a:p>
            <a:endParaRPr lang="en-US" sz="2400" dirty="0"/>
          </a:p>
          <a:p>
            <a:endParaRPr lang="en-US" sz="2400" dirty="0"/>
          </a:p>
        </p:txBody>
      </p:sp>
      <p:sp>
        <p:nvSpPr>
          <p:cNvPr id="5" name="Footer Placeholder 4"/>
          <p:cNvSpPr>
            <a:spLocks noGrp="1"/>
          </p:cNvSpPr>
          <p:nvPr>
            <p:ph type="ftr" sz="quarter" idx="11"/>
          </p:nvPr>
        </p:nvSpPr>
        <p:spPr/>
        <p:txBody>
          <a:bodyPr/>
          <a:lstStyle/>
          <a:p>
            <a:r>
              <a:rPr lang="en-US" dirty="0"/>
              <a:t>Revised 3/17</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81750"/>
            <a:ext cx="2895600" cy="339725"/>
          </a:xfrm>
        </p:spPr>
        <p:txBody>
          <a:bodyPr/>
          <a:lstStyle/>
          <a:p>
            <a:r>
              <a:rPr lang="en-US" dirty="0"/>
              <a:t>Revised 3/17</a:t>
            </a:r>
          </a:p>
        </p:txBody>
      </p:sp>
      <p:sp>
        <p:nvSpPr>
          <p:cNvPr id="6" name="Slide Number Placeholder 5"/>
          <p:cNvSpPr>
            <a:spLocks noGrp="1"/>
          </p:cNvSpPr>
          <p:nvPr>
            <p:ph type="sldNum" sz="quarter" idx="12"/>
          </p:nvPr>
        </p:nvSpPr>
        <p:spPr/>
        <p:txBody>
          <a:bodyPr/>
          <a:lstStyle/>
          <a:p>
            <a:fld id="{8808AFD8-E691-48B5-9C41-1BE7C9057BF5}" type="slidenum">
              <a:rPr lang="en-US"/>
              <a:pPr/>
              <a:t>25</a:t>
            </a:fld>
            <a:endParaRPr lang="en-US"/>
          </a:p>
        </p:txBody>
      </p:sp>
      <p:sp>
        <p:nvSpPr>
          <p:cNvPr id="39938" name="Rectangle 2"/>
          <p:cNvSpPr>
            <a:spLocks noGrp="1" noChangeArrowheads="1"/>
          </p:cNvSpPr>
          <p:nvPr>
            <p:ph type="title"/>
          </p:nvPr>
        </p:nvSpPr>
        <p:spPr>
          <a:xfrm>
            <a:off x="457200" y="168442"/>
            <a:ext cx="8229600" cy="990600"/>
          </a:xfrm>
        </p:spPr>
        <p:txBody>
          <a:bodyPr/>
          <a:lstStyle/>
          <a:p>
            <a:r>
              <a:rPr lang="en-US" dirty="0"/>
              <a:t>Teacher Incentives</a:t>
            </a:r>
          </a:p>
        </p:txBody>
      </p:sp>
      <p:sp>
        <p:nvSpPr>
          <p:cNvPr id="39939" name="Rectangle 3"/>
          <p:cNvSpPr>
            <a:spLocks noGrp="1" noChangeArrowheads="1"/>
          </p:cNvSpPr>
          <p:nvPr>
            <p:ph type="body" idx="1"/>
          </p:nvPr>
        </p:nvSpPr>
        <p:spPr>
          <a:xfrm>
            <a:off x="457200" y="1295400"/>
            <a:ext cx="8229600" cy="5086350"/>
          </a:xfrm>
        </p:spPr>
        <p:txBody>
          <a:bodyPr/>
          <a:lstStyle/>
          <a:p>
            <a:pPr fontAlgn="auto">
              <a:buFont typeface="Arial"/>
              <a:buChar char="•"/>
              <a:defRPr/>
            </a:pPr>
            <a:r>
              <a:rPr lang="en-US" dirty="0">
                <a:cs typeface="Times New Roman" panose="02020603050405020304" pitchFamily="18" charset="0"/>
              </a:rPr>
              <a:t>Teachers of the Month </a:t>
            </a:r>
          </a:p>
          <a:p>
            <a:pPr lvl="1" fontAlgn="auto">
              <a:buFont typeface="Arial"/>
              <a:buChar char="•"/>
              <a:defRPr/>
            </a:pPr>
            <a:r>
              <a:rPr lang="en-US" sz="1400" dirty="0">
                <a:cs typeface="Times New Roman" panose="02020603050405020304" pitchFamily="18" charset="0"/>
              </a:rPr>
              <a:t>(K-2, 3-5, Support) </a:t>
            </a:r>
          </a:p>
          <a:p>
            <a:pPr fontAlgn="auto">
              <a:buFont typeface="Arial"/>
              <a:buChar char="•"/>
              <a:defRPr/>
            </a:pPr>
            <a:r>
              <a:rPr lang="en-US" dirty="0">
                <a:cs typeface="Times New Roman" panose="02020603050405020304" pitchFamily="18" charset="0"/>
              </a:rPr>
              <a:t>High “5” Announcement Shout-out </a:t>
            </a:r>
          </a:p>
          <a:p>
            <a:pPr lvl="1" fontAlgn="auto">
              <a:buFont typeface="Arial"/>
              <a:buChar char="•"/>
              <a:defRPr/>
            </a:pPr>
            <a:r>
              <a:rPr lang="en-US" sz="1400" dirty="0">
                <a:cs typeface="Times New Roman" panose="02020603050405020304" pitchFamily="18" charset="0"/>
              </a:rPr>
              <a:t>(Caught doing something great by colleagues) </a:t>
            </a:r>
          </a:p>
          <a:p>
            <a:r>
              <a:rPr lang="en-US" dirty="0">
                <a:cs typeface="Times New Roman" panose="02020603050405020304" pitchFamily="18" charset="0"/>
              </a:rPr>
              <a:t>“Kodiak Bucks” One-hour leave pass</a:t>
            </a:r>
          </a:p>
          <a:p>
            <a:r>
              <a:rPr lang="en-US" dirty="0">
                <a:cs typeface="Times New Roman" panose="02020603050405020304" pitchFamily="18" charset="0"/>
              </a:rPr>
              <a:t>Attendance Certificate</a:t>
            </a:r>
          </a:p>
          <a:p>
            <a:r>
              <a:rPr lang="en-US" dirty="0"/>
              <a:t>Extra Lunch Time </a:t>
            </a:r>
            <a:r>
              <a:rPr lang="en-US" sz="1400" dirty="0"/>
              <a:t>(15 mins)</a:t>
            </a:r>
          </a:p>
          <a:p>
            <a:r>
              <a:rPr lang="en-US" dirty="0"/>
              <a:t>Recess coverage</a:t>
            </a:r>
          </a:p>
          <a:p>
            <a:r>
              <a:rPr lang="en-US" dirty="0"/>
              <a:t>Copies done for a week</a:t>
            </a:r>
          </a:p>
          <a:p>
            <a:r>
              <a:rPr lang="en-US" dirty="0"/>
              <a:t>Gift card</a:t>
            </a:r>
            <a:endParaRPr lang="en-US" sz="1400" dirty="0"/>
          </a:p>
          <a:p>
            <a:endParaRPr lang="en-US" sz="1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35E6E99B-65FE-4227-A30B-DF803F1E3B25}" type="slidenum">
              <a:rPr lang="en-US"/>
              <a:pPr/>
              <a:t>26</a:t>
            </a:fld>
            <a:endParaRPr lang="en-US"/>
          </a:p>
        </p:txBody>
      </p:sp>
      <p:sp>
        <p:nvSpPr>
          <p:cNvPr id="131074" name="Rectangle 2"/>
          <p:cNvSpPr>
            <a:spLocks noGrp="1" noChangeArrowheads="1"/>
          </p:cNvSpPr>
          <p:nvPr>
            <p:ph type="title"/>
          </p:nvPr>
        </p:nvSpPr>
        <p:spPr>
          <a:xfrm>
            <a:off x="457200" y="152400"/>
            <a:ext cx="8229600" cy="1187116"/>
          </a:xfrm>
        </p:spPr>
        <p:txBody>
          <a:bodyPr/>
          <a:lstStyle/>
          <a:p>
            <a:r>
              <a:rPr lang="en-US" dirty="0"/>
              <a:t>Communication </a:t>
            </a:r>
          </a:p>
        </p:txBody>
      </p:sp>
      <p:sp>
        <p:nvSpPr>
          <p:cNvPr id="131075" name="Rectangle 3"/>
          <p:cNvSpPr>
            <a:spLocks noGrp="1" noChangeArrowheads="1"/>
          </p:cNvSpPr>
          <p:nvPr>
            <p:ph type="body" idx="1"/>
          </p:nvPr>
        </p:nvSpPr>
        <p:spPr>
          <a:xfrm>
            <a:off x="228600" y="1582571"/>
            <a:ext cx="8686800" cy="4662654"/>
          </a:xfrm>
        </p:spPr>
        <p:txBody>
          <a:bodyPr/>
          <a:lstStyle/>
          <a:p>
            <a:pPr>
              <a:buFont typeface="Arial" panose="020B0604020202020204" pitchFamily="34" charset="0"/>
              <a:buChar char="•"/>
            </a:pPr>
            <a:r>
              <a:rPr lang="en-US" altLang="en-US" sz="3600" dirty="0">
                <a:cs typeface="Times New Roman" panose="02020603050405020304" pitchFamily="18" charset="0"/>
              </a:rPr>
              <a:t>Weekly Classroom Newsletters</a:t>
            </a:r>
          </a:p>
          <a:p>
            <a:pPr>
              <a:buFont typeface="Arial" panose="020B0604020202020204" pitchFamily="34" charset="0"/>
              <a:buChar char="•"/>
            </a:pPr>
            <a:r>
              <a:rPr lang="en-US" altLang="en-US" sz="3600" dirty="0">
                <a:cs typeface="Times New Roman" panose="02020603050405020304" pitchFamily="18" charset="0"/>
              </a:rPr>
              <a:t>PTO Meetings</a:t>
            </a:r>
          </a:p>
          <a:p>
            <a:pPr>
              <a:buFont typeface="Arial" panose="020B0604020202020204" pitchFamily="34" charset="0"/>
              <a:buChar char="•"/>
            </a:pPr>
            <a:r>
              <a:rPr lang="en-US" altLang="en-US" sz="3600" dirty="0">
                <a:cs typeface="Times New Roman" panose="02020603050405020304" pitchFamily="18" charset="0"/>
              </a:rPr>
              <a:t>School Website</a:t>
            </a:r>
          </a:p>
          <a:p>
            <a:pPr>
              <a:buFont typeface="Arial" panose="020B0604020202020204" pitchFamily="34" charset="0"/>
              <a:buChar char="•"/>
            </a:pPr>
            <a:r>
              <a:rPr lang="en-US" altLang="en-US" sz="3600" dirty="0">
                <a:cs typeface="Times New Roman" panose="02020603050405020304" pitchFamily="18" charset="0"/>
              </a:rPr>
              <a:t>TIF</a:t>
            </a:r>
            <a:r>
              <a:rPr lang="en-US" altLang="en-US" sz="2800" i="1" dirty="0">
                <a:cs typeface="Times New Roman" panose="02020603050405020304" pitchFamily="18" charset="0"/>
              </a:rPr>
              <a:t>(Topics of Interest to Families)</a:t>
            </a:r>
          </a:p>
          <a:p>
            <a:pPr>
              <a:buFont typeface="Arial" panose="020B0604020202020204" pitchFamily="34" charset="0"/>
              <a:buChar char="•"/>
            </a:pPr>
            <a:r>
              <a:rPr lang="en-US" altLang="en-US" sz="3600" dirty="0">
                <a:cs typeface="Times New Roman" panose="02020603050405020304" pitchFamily="18" charset="0"/>
              </a:rPr>
              <a:t>Parent Link</a:t>
            </a:r>
          </a:p>
          <a:p>
            <a:pPr>
              <a:buFont typeface="Arial" panose="020B0604020202020204" pitchFamily="34" charset="0"/>
              <a:buChar char="•"/>
            </a:pPr>
            <a:r>
              <a:rPr lang="en-US" altLang="en-US" sz="3600" dirty="0">
                <a:cs typeface="Times New Roman" panose="02020603050405020304" pitchFamily="18" charset="0"/>
              </a:rPr>
              <a:t>Parent Training with PLC Learning Coach</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Engagement</a:t>
            </a:r>
          </a:p>
        </p:txBody>
      </p:sp>
      <p:sp>
        <p:nvSpPr>
          <p:cNvPr id="3" name="Content Placeholder 2"/>
          <p:cNvSpPr>
            <a:spLocks noGrp="1"/>
          </p:cNvSpPr>
          <p:nvPr>
            <p:ph idx="1"/>
          </p:nvPr>
        </p:nvSpPr>
        <p:spPr>
          <a:xfrm>
            <a:off x="457200" y="1752600"/>
            <a:ext cx="8229600" cy="4492625"/>
          </a:xfrm>
        </p:spPr>
        <p:txBody>
          <a:bodyPr/>
          <a:lstStyle/>
          <a:p>
            <a:r>
              <a:rPr lang="en-US" dirty="0"/>
              <a:t>STEM Club</a:t>
            </a:r>
          </a:p>
          <a:p>
            <a:r>
              <a:rPr lang="en-US" dirty="0"/>
              <a:t>KiDs Beach Club</a:t>
            </a:r>
          </a:p>
          <a:p>
            <a:r>
              <a:rPr lang="en-US" dirty="0"/>
              <a:t>Boy’s Scout</a:t>
            </a:r>
          </a:p>
          <a:p>
            <a:r>
              <a:rPr lang="en-US" dirty="0"/>
              <a:t>KBE Ambassadors</a:t>
            </a:r>
          </a:p>
          <a:p>
            <a:r>
              <a:rPr lang="en-US" sz="3600" dirty="0"/>
              <a:t>Piano classes</a:t>
            </a:r>
          </a:p>
        </p:txBody>
      </p:sp>
      <p:sp>
        <p:nvSpPr>
          <p:cNvPr id="4" name="Footer Placeholder 3"/>
          <p:cNvSpPr>
            <a:spLocks noGrp="1"/>
          </p:cNvSpPr>
          <p:nvPr>
            <p:ph type="ftr" sz="quarter" idx="11"/>
          </p:nvPr>
        </p:nvSpPr>
        <p:spPr/>
        <p:txBody>
          <a:bodyPr/>
          <a:lstStyle/>
          <a:p>
            <a:r>
              <a:rPr lang="en-US" dirty="0"/>
              <a:t>Revised 3/17</a:t>
            </a:r>
          </a:p>
        </p:txBody>
      </p:sp>
      <p:sp>
        <p:nvSpPr>
          <p:cNvPr id="5" name="Slide Number Placeholder 4"/>
          <p:cNvSpPr>
            <a:spLocks noGrp="1"/>
          </p:cNvSpPr>
          <p:nvPr>
            <p:ph type="sldNum" sz="quarter" idx="12"/>
          </p:nvPr>
        </p:nvSpPr>
        <p:spPr/>
        <p:txBody>
          <a:bodyPr/>
          <a:lstStyle/>
          <a:p>
            <a:fld id="{E6C7BE77-9EF0-4727-A441-64BE836E1D4D}" type="slidenum">
              <a:rPr lang="en-US" smtClean="0"/>
              <a:pPr/>
              <a:t>27</a:t>
            </a:fld>
            <a:endParaRPr lang="en-US"/>
          </a:p>
        </p:txBody>
      </p:sp>
    </p:spTree>
    <p:extLst>
      <p:ext uri="{BB962C8B-B14F-4D97-AF65-F5344CB8AC3E}">
        <p14:creationId xmlns:p14="http://schemas.microsoft.com/office/powerpoint/2010/main" val="3910331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481011"/>
            <a:ext cx="2895600" cy="339056"/>
          </a:xfrm>
        </p:spPr>
        <p:txBody>
          <a:bodyPr/>
          <a:lstStyle/>
          <a:p>
            <a:r>
              <a:rPr lang="en-US" dirty="0"/>
              <a:t>Revised 3/17</a:t>
            </a:r>
          </a:p>
        </p:txBody>
      </p:sp>
      <p:sp>
        <p:nvSpPr>
          <p:cNvPr id="6" name="Slide Number Placeholder 5"/>
          <p:cNvSpPr>
            <a:spLocks noGrp="1"/>
          </p:cNvSpPr>
          <p:nvPr>
            <p:ph type="sldNum" sz="quarter" idx="12"/>
          </p:nvPr>
        </p:nvSpPr>
        <p:spPr/>
        <p:txBody>
          <a:bodyPr/>
          <a:lstStyle/>
          <a:p>
            <a:fld id="{4164D377-897B-4E04-82B4-C8FAB836B656}" type="slidenum">
              <a:rPr lang="en-US"/>
              <a:pPr/>
              <a:t>28</a:t>
            </a:fld>
            <a:endParaRPr lang="en-US" dirty="0"/>
          </a:p>
        </p:txBody>
      </p:sp>
      <p:sp>
        <p:nvSpPr>
          <p:cNvPr id="18434" name="Rectangle 2"/>
          <p:cNvSpPr>
            <a:spLocks noGrp="1" noChangeArrowheads="1"/>
          </p:cNvSpPr>
          <p:nvPr>
            <p:ph type="title"/>
          </p:nvPr>
        </p:nvSpPr>
        <p:spPr>
          <a:xfrm>
            <a:off x="457200" y="274638"/>
            <a:ext cx="8229600" cy="563562"/>
          </a:xfrm>
        </p:spPr>
        <p:txBody>
          <a:bodyPr/>
          <a:lstStyle/>
          <a:p>
            <a:r>
              <a:rPr lang="en-US" sz="3200" dirty="0"/>
              <a:t>KBE Character Education</a:t>
            </a:r>
          </a:p>
        </p:txBody>
      </p:sp>
      <p:sp>
        <p:nvSpPr>
          <p:cNvPr id="18435" name="Rectangle 3"/>
          <p:cNvSpPr>
            <a:spLocks noGrp="1" noChangeArrowheads="1"/>
          </p:cNvSpPr>
          <p:nvPr>
            <p:ph type="body" idx="1"/>
          </p:nvPr>
        </p:nvSpPr>
        <p:spPr>
          <a:xfrm>
            <a:off x="304800" y="1019510"/>
            <a:ext cx="8534400" cy="5461501"/>
          </a:xfrm>
        </p:spPr>
        <p:txBody>
          <a:bodyPr/>
          <a:lstStyle/>
          <a:p>
            <a:pPr marL="0" indent="0" eaLnBrk="1" hangingPunct="1">
              <a:buNone/>
            </a:pPr>
            <a:r>
              <a:rPr lang="en-US" altLang="en-US" sz="2800" dirty="0">
                <a:latin typeface="Times New Roman" panose="02020603050405020304" pitchFamily="18" charset="0"/>
                <a:cs typeface="Times New Roman" panose="02020603050405020304" pitchFamily="18" charset="0"/>
              </a:rPr>
              <a:t>All staff and students are committed to building character through:</a:t>
            </a: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SCS Character Education Curriculum </a:t>
            </a: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Character Trait Awareness Monthly </a:t>
            </a:r>
            <a:r>
              <a:rPr lang="en-US" altLang="en-US" sz="1800"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Honesty, Respect for self &amp; others, Responsibility, Kindness, Fairness, Hope)</a:t>
            </a:r>
            <a:endParaRPr lang="en-US" altLang="en-US" sz="1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Morning Announcements </a:t>
            </a:r>
            <a:r>
              <a:rPr lang="en-US" altLang="en-US" sz="1800" dirty="0">
                <a:latin typeface="Times New Roman" panose="02020603050405020304" pitchFamily="18" charset="0"/>
                <a:cs typeface="Times New Roman" panose="02020603050405020304" pitchFamily="18" charset="0"/>
              </a:rPr>
              <a:t>(Project Wisdom)</a:t>
            </a: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Morning Meetings/Class Meetings</a:t>
            </a: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Bulletin Boards</a:t>
            </a: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Classroom guidance</a:t>
            </a: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Health/P.E.</a:t>
            </a: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D.A.R.E.</a:t>
            </a:r>
          </a:p>
          <a:p>
            <a:pPr lvl="1">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SOAR</a:t>
            </a:r>
            <a:endParaRPr lang="en-US" sz="2400" dirty="0"/>
          </a:p>
        </p:txBody>
      </p:sp>
    </p:spTree>
    <p:extLst>
      <p:ext uri="{BB962C8B-B14F-4D97-AF65-F5344CB8AC3E}">
        <p14:creationId xmlns:p14="http://schemas.microsoft.com/office/powerpoint/2010/main" val="4204493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50DBCF25-8838-4EC1-8763-066857BF809C}" type="slidenum">
              <a:rPr lang="en-US"/>
              <a:pPr/>
              <a:t>29</a:t>
            </a:fld>
            <a:endParaRPr lang="en-US"/>
          </a:p>
        </p:txBody>
      </p:sp>
      <p:sp>
        <p:nvSpPr>
          <p:cNvPr id="57346" name="Rectangle 2"/>
          <p:cNvSpPr>
            <a:spLocks noGrp="1" noChangeArrowheads="1"/>
          </p:cNvSpPr>
          <p:nvPr>
            <p:ph type="title"/>
          </p:nvPr>
        </p:nvSpPr>
        <p:spPr/>
        <p:txBody>
          <a:bodyPr/>
          <a:lstStyle/>
          <a:p>
            <a:r>
              <a:rPr lang="en-US"/>
              <a:t>ATOD Prevention</a:t>
            </a:r>
          </a:p>
        </p:txBody>
      </p:sp>
      <p:sp>
        <p:nvSpPr>
          <p:cNvPr id="57347" name="Rectangle 3"/>
          <p:cNvSpPr>
            <a:spLocks noGrp="1" noChangeArrowheads="1"/>
          </p:cNvSpPr>
          <p:nvPr>
            <p:ph type="body" idx="1"/>
          </p:nvPr>
        </p:nvSpPr>
        <p:spPr>
          <a:xfrm>
            <a:off x="228600" y="1600200"/>
            <a:ext cx="8686800" cy="4525963"/>
          </a:xfrm>
        </p:spPr>
        <p:txBody>
          <a:bodyPr/>
          <a:lstStyle/>
          <a:p>
            <a:r>
              <a:rPr lang="en-US" dirty="0"/>
              <a:t>What does your school do to teach Alcohol, Tobacco and Other Drug prevention education (i.e., Health &amp; P.E. lessons, morning announcements, curricula, class meetings, extracurricular activities or clubs, etc.)?</a:t>
            </a:r>
          </a:p>
          <a:p>
            <a:r>
              <a:rPr lang="en-US" dirty="0"/>
              <a:t>Please give implementation details: who (staff &amp; students), what, when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E4487296-CE51-4BF6-91B9-1987133ACFC2}" type="slidenum">
              <a:rPr lang="en-US"/>
              <a:pPr/>
              <a:t>3</a:t>
            </a:fld>
            <a:endParaRPr lang="en-US"/>
          </a:p>
        </p:txBody>
      </p:sp>
      <p:sp>
        <p:nvSpPr>
          <p:cNvPr id="4098" name="Rectangle 2"/>
          <p:cNvSpPr>
            <a:spLocks noGrp="1" noChangeArrowheads="1"/>
          </p:cNvSpPr>
          <p:nvPr>
            <p:ph type="title"/>
          </p:nvPr>
        </p:nvSpPr>
        <p:spPr>
          <a:xfrm>
            <a:off x="426720" y="258762"/>
            <a:ext cx="8229600" cy="1036638"/>
          </a:xfrm>
        </p:spPr>
        <p:txBody>
          <a:bodyPr/>
          <a:lstStyle/>
          <a:p>
            <a:r>
              <a:rPr lang="en-US" dirty="0"/>
              <a:t>Vision, Mission, Philosophy</a:t>
            </a:r>
          </a:p>
        </p:txBody>
      </p:sp>
      <p:sp>
        <p:nvSpPr>
          <p:cNvPr id="4099" name="Rectangle 3"/>
          <p:cNvSpPr>
            <a:spLocks noGrp="1" noChangeArrowheads="1"/>
          </p:cNvSpPr>
          <p:nvPr>
            <p:ph type="body" idx="1"/>
          </p:nvPr>
        </p:nvSpPr>
        <p:spPr>
          <a:xfrm>
            <a:off x="457200" y="1295400"/>
            <a:ext cx="8229600" cy="4830763"/>
          </a:xfrm>
        </p:spPr>
        <p:txBody>
          <a:bodyPr/>
          <a:lstStyle/>
          <a:p>
            <a:pPr>
              <a:spcBef>
                <a:spcPct val="0"/>
              </a:spcBef>
            </a:pPr>
            <a:r>
              <a:rPr lang="en-US" altLang="en-US" sz="1800" dirty="0">
                <a:cs typeface="Times New Roman" panose="02020603050405020304" pitchFamily="18" charset="0"/>
              </a:rPr>
              <a:t>We envision Kate Bond Elementary to be a place of mutual respect where everyone is committed to improving student achievement and facilitating students’ academic success.</a:t>
            </a:r>
          </a:p>
          <a:p>
            <a:pPr eaLnBrk="1" hangingPunct="1"/>
            <a:r>
              <a:rPr lang="en-US" altLang="en-US" sz="1800" i="1" dirty="0">
                <a:cs typeface="Times New Roman" panose="02020603050405020304" pitchFamily="18" charset="0"/>
              </a:rPr>
              <a:t>Kate Bond Elementary School </a:t>
            </a:r>
            <a:r>
              <a:rPr lang="en-US" altLang="en-US" sz="1800" dirty="0">
                <a:cs typeface="Times New Roman" panose="02020603050405020304" pitchFamily="18" charset="0"/>
              </a:rPr>
              <a:t>will:</a:t>
            </a:r>
          </a:p>
          <a:p>
            <a:pPr lvl="1">
              <a:buFont typeface="Arial" panose="020B0604020202020204" pitchFamily="34" charset="0"/>
              <a:buChar char="•"/>
            </a:pPr>
            <a:r>
              <a:rPr lang="en-US" altLang="en-US" sz="1800" dirty="0">
                <a:cs typeface="Times New Roman" panose="02020603050405020304" pitchFamily="18" charset="0"/>
              </a:rPr>
              <a:t>Educate all students to their fullest potential in a collaborative environment.</a:t>
            </a:r>
          </a:p>
          <a:p>
            <a:pPr lvl="1">
              <a:buFont typeface="Arial" panose="020B0604020202020204" pitchFamily="34" charset="0"/>
              <a:buChar char="•"/>
            </a:pPr>
            <a:r>
              <a:rPr lang="en-US" altLang="en-US" sz="1800" dirty="0">
                <a:cs typeface="Times New Roman" panose="02020603050405020304" pitchFamily="18" charset="0"/>
              </a:rPr>
              <a:t>Respect each other’s differences.</a:t>
            </a:r>
          </a:p>
          <a:p>
            <a:pPr lvl="1">
              <a:buFont typeface="Arial" panose="020B0604020202020204" pitchFamily="34" charset="0"/>
              <a:buChar char="•"/>
            </a:pPr>
            <a:r>
              <a:rPr lang="en-US" altLang="en-US" sz="1800" dirty="0">
                <a:cs typeface="Times New Roman" panose="02020603050405020304" pitchFamily="18" charset="0"/>
              </a:rPr>
              <a:t>Be honest and fair with each other and our students.</a:t>
            </a:r>
          </a:p>
          <a:p>
            <a:r>
              <a:rPr lang="en-US" altLang="en-US" sz="1800" dirty="0">
                <a:cs typeface="Times New Roman" panose="02020603050405020304" pitchFamily="18" charset="0"/>
              </a:rPr>
              <a:t>The faculty and staff of Kate Bond Elementary School believe that it is our responsibility to provide the students with:</a:t>
            </a:r>
          </a:p>
          <a:p>
            <a:pPr lvl="1">
              <a:buFont typeface="Arial" panose="020B0604020202020204" pitchFamily="34" charset="0"/>
              <a:buChar char="•"/>
            </a:pPr>
            <a:r>
              <a:rPr lang="en-US" altLang="en-US" sz="1800" dirty="0">
                <a:cs typeface="Times New Roman" panose="02020603050405020304" pitchFamily="18" charset="0"/>
              </a:rPr>
              <a:t>A safe, secure, and caring environment </a:t>
            </a:r>
          </a:p>
          <a:p>
            <a:pPr lvl="1">
              <a:buFont typeface="Arial" panose="020B0604020202020204" pitchFamily="34" charset="0"/>
              <a:buChar char="•"/>
            </a:pPr>
            <a:r>
              <a:rPr lang="en-US" altLang="en-US" sz="1800" dirty="0">
                <a:cs typeface="Times New Roman" panose="02020603050405020304" pitchFamily="18" charset="0"/>
              </a:rPr>
              <a:t>Opportunities for interactive instruction with high expectations;</a:t>
            </a:r>
          </a:p>
          <a:p>
            <a:pPr lvl="1">
              <a:buFont typeface="Arial" panose="020B0604020202020204" pitchFamily="34" charset="0"/>
              <a:buChar char="•"/>
            </a:pPr>
            <a:r>
              <a:rPr lang="en-US" altLang="en-US" sz="1800" dirty="0">
                <a:cs typeface="Times New Roman" panose="02020603050405020304" pitchFamily="18" charset="0"/>
              </a:rPr>
              <a:t>The knowledge of how to resolve conflicts; </a:t>
            </a:r>
          </a:p>
          <a:p>
            <a:pPr lvl="1">
              <a:buFont typeface="Arial" panose="020B0604020202020204" pitchFamily="34" charset="0"/>
              <a:buChar char="•"/>
            </a:pPr>
            <a:r>
              <a:rPr lang="en-US" altLang="en-US" sz="1800" dirty="0">
                <a:cs typeface="Times New Roman" panose="02020603050405020304" pitchFamily="18" charset="0"/>
              </a:rPr>
              <a:t>Examples of appropriate behavior by demonstrating responsible actions.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50DBCF25-8838-4EC1-8763-066857BF809C}" type="slidenum">
              <a:rPr lang="en-US"/>
              <a:pPr/>
              <a:t>30</a:t>
            </a:fld>
            <a:endParaRPr lang="en-US"/>
          </a:p>
        </p:txBody>
      </p:sp>
      <p:sp>
        <p:nvSpPr>
          <p:cNvPr id="57346" name="Rectangle 2"/>
          <p:cNvSpPr>
            <a:spLocks noGrp="1" noChangeArrowheads="1"/>
          </p:cNvSpPr>
          <p:nvPr>
            <p:ph type="title"/>
          </p:nvPr>
        </p:nvSpPr>
        <p:spPr/>
        <p:txBody>
          <a:bodyPr/>
          <a:lstStyle/>
          <a:p>
            <a:r>
              <a:rPr lang="en-US"/>
              <a:t>ATOD Prevention</a:t>
            </a:r>
          </a:p>
        </p:txBody>
      </p:sp>
      <p:sp>
        <p:nvSpPr>
          <p:cNvPr id="57347" name="Rectangle 3"/>
          <p:cNvSpPr>
            <a:spLocks noGrp="1" noChangeArrowheads="1"/>
          </p:cNvSpPr>
          <p:nvPr>
            <p:ph type="body" idx="1"/>
          </p:nvPr>
        </p:nvSpPr>
        <p:spPr>
          <a:xfrm>
            <a:off x="228600" y="1417638"/>
            <a:ext cx="8686800" cy="4708525"/>
          </a:xfrm>
        </p:spPr>
        <p:txBody>
          <a:bodyPr/>
          <a:lstStyle/>
          <a:p>
            <a:pPr marL="0" indent="0" eaLnBrk="1" hangingPunct="1">
              <a:buFontTx/>
              <a:buNone/>
              <a:defRPr/>
            </a:pPr>
            <a:r>
              <a:rPr lang="en-US" dirty="0">
                <a:latin typeface="Times New Roman" panose="02020603050405020304" pitchFamily="18" charset="0"/>
                <a:cs typeface="Times New Roman" panose="02020603050405020304" pitchFamily="18" charset="0"/>
              </a:rPr>
              <a:t>The faculty and students implement and participate in ATOD Prevention through:</a:t>
            </a:r>
          </a:p>
          <a:p>
            <a:pPr indent="571500">
              <a:defRPr/>
            </a:pPr>
            <a:r>
              <a:rPr lang="en-US" dirty="0">
                <a:latin typeface="Times New Roman" panose="02020603050405020304" pitchFamily="18" charset="0"/>
                <a:cs typeface="Times New Roman" panose="02020603050405020304" pitchFamily="18" charset="0"/>
              </a:rPr>
              <a:t>Healthy Choices and Red Ribbon Week</a:t>
            </a:r>
          </a:p>
          <a:p>
            <a:pPr indent="571500">
              <a:defRPr/>
            </a:pPr>
            <a:r>
              <a:rPr lang="en-US" dirty="0">
                <a:latin typeface="Times New Roman" panose="02020603050405020304" pitchFamily="18" charset="0"/>
                <a:cs typeface="Times New Roman" panose="02020603050405020304" pitchFamily="18" charset="0"/>
              </a:rPr>
              <a:t>D.A.R.E. (MPD)</a:t>
            </a:r>
          </a:p>
          <a:p>
            <a:pPr indent="571500">
              <a:defRPr/>
            </a:pPr>
            <a:r>
              <a:rPr lang="en-US" dirty="0">
                <a:latin typeface="Times New Roman" panose="02020603050405020304" pitchFamily="18" charset="0"/>
                <a:cs typeface="Times New Roman" panose="02020603050405020304" pitchFamily="18" charset="0"/>
              </a:rPr>
              <a:t>Classroom Guidance</a:t>
            </a:r>
          </a:p>
          <a:p>
            <a:pPr indent="571500">
              <a:defRPr/>
            </a:pPr>
            <a:r>
              <a:rPr lang="en-US" dirty="0">
                <a:latin typeface="Times New Roman" panose="02020603050405020304" pitchFamily="18" charset="0"/>
                <a:cs typeface="Times New Roman" panose="02020603050405020304" pitchFamily="18" charset="0"/>
              </a:rPr>
              <a:t>Junior Deputy Program</a:t>
            </a:r>
          </a:p>
          <a:p>
            <a:pPr indent="571500">
              <a:defRPr/>
            </a:pPr>
            <a:r>
              <a:rPr lang="en-US" dirty="0">
                <a:latin typeface="Times New Roman" panose="02020603050405020304" pitchFamily="18" charset="0"/>
                <a:cs typeface="Times New Roman" panose="02020603050405020304" pitchFamily="18" charset="0"/>
              </a:rPr>
              <a:t>SCS Health Curriculum</a:t>
            </a:r>
          </a:p>
          <a:p>
            <a:pPr indent="571500">
              <a:defRPr/>
            </a:pPr>
            <a:r>
              <a:rPr lang="en-US" dirty="0">
                <a:latin typeface="Times New Roman" panose="02020603050405020304" pitchFamily="18" charset="0"/>
                <a:cs typeface="Times New Roman" panose="02020603050405020304" pitchFamily="18" charset="0"/>
              </a:rPr>
              <a:t>Morning Announcements</a:t>
            </a:r>
            <a:endParaRPr lang="en-US" dirty="0"/>
          </a:p>
        </p:txBody>
      </p:sp>
    </p:spTree>
    <p:extLst>
      <p:ext uri="{BB962C8B-B14F-4D97-AF65-F5344CB8AC3E}">
        <p14:creationId xmlns:p14="http://schemas.microsoft.com/office/powerpoint/2010/main" val="771008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6A4039C7-DCAD-4F5B-8056-170262DA362B}" type="slidenum">
              <a:rPr lang="en-US"/>
              <a:pPr/>
              <a:t>31</a:t>
            </a:fld>
            <a:endParaRPr lang="en-US"/>
          </a:p>
        </p:txBody>
      </p:sp>
      <p:sp>
        <p:nvSpPr>
          <p:cNvPr id="65538" name="Rectangle 2"/>
          <p:cNvSpPr>
            <a:spLocks noGrp="1" noChangeArrowheads="1"/>
          </p:cNvSpPr>
          <p:nvPr>
            <p:ph type="title"/>
          </p:nvPr>
        </p:nvSpPr>
        <p:spPr/>
        <p:txBody>
          <a:bodyPr/>
          <a:lstStyle/>
          <a:p>
            <a:r>
              <a:rPr lang="en-US"/>
              <a:t>Bullying Prevention</a:t>
            </a:r>
          </a:p>
        </p:txBody>
      </p:sp>
      <p:sp>
        <p:nvSpPr>
          <p:cNvPr id="65539" name="Rectangle 3"/>
          <p:cNvSpPr>
            <a:spLocks noGrp="1" noChangeArrowheads="1"/>
          </p:cNvSpPr>
          <p:nvPr>
            <p:ph type="body" idx="1"/>
          </p:nvPr>
        </p:nvSpPr>
        <p:spPr>
          <a:xfrm>
            <a:off x="228600" y="1417637"/>
            <a:ext cx="8610600" cy="4827587"/>
          </a:xfrm>
        </p:spPr>
        <p:txBody>
          <a:bodyPr/>
          <a:lstStyle/>
          <a:p>
            <a:pPr>
              <a:lnSpc>
                <a:spcPct val="90000"/>
              </a:lnSpc>
            </a:pPr>
            <a:r>
              <a:rPr lang="en-US" sz="2800" dirty="0"/>
              <a:t>Training with faculty: Please give implementation details </a:t>
            </a:r>
          </a:p>
          <a:p>
            <a:pPr lvl="1">
              <a:lnSpc>
                <a:spcPct val="90000"/>
              </a:lnSpc>
            </a:pPr>
            <a:r>
              <a:rPr lang="en-US" sz="2400" dirty="0">
                <a:ea typeface="+mn-ea"/>
                <a:cs typeface="+mn-cs"/>
              </a:rPr>
              <a:t>professional development provided by whom, to whom, how often</a:t>
            </a:r>
          </a:p>
          <a:p>
            <a:pPr lvl="1">
              <a:lnSpc>
                <a:spcPct val="90000"/>
              </a:lnSpc>
            </a:pPr>
            <a:r>
              <a:rPr lang="en-US" sz="2400" dirty="0">
                <a:ea typeface="+mn-ea"/>
                <a:cs typeface="+mn-cs"/>
              </a:rPr>
              <a:t>must include defining bullying/intimidation, recognizing early stages, and providing strategies for addressing</a:t>
            </a:r>
            <a:endParaRPr lang="en-US" sz="2400" b="1" dirty="0"/>
          </a:p>
          <a:p>
            <a:pPr>
              <a:lnSpc>
                <a:spcPct val="90000"/>
              </a:lnSpc>
            </a:pPr>
            <a:r>
              <a:rPr lang="en-US" sz="2800" dirty="0"/>
              <a:t>Training of students: Please give implementation details </a:t>
            </a:r>
          </a:p>
          <a:p>
            <a:pPr lvl="1">
              <a:lnSpc>
                <a:spcPct val="90000"/>
              </a:lnSpc>
            </a:pPr>
            <a:r>
              <a:rPr lang="en-US" sz="2400" dirty="0">
                <a:ea typeface="+mn-ea"/>
                <a:cs typeface="+mn-cs"/>
              </a:rPr>
              <a:t>taught by whom, to whom, how often </a:t>
            </a:r>
          </a:p>
          <a:p>
            <a:pPr lvl="1">
              <a:lnSpc>
                <a:spcPct val="90000"/>
              </a:lnSpc>
            </a:pPr>
            <a:r>
              <a:rPr lang="en-US" sz="2400" dirty="0">
                <a:ea typeface="+mn-ea"/>
                <a:cs typeface="+mn-cs"/>
              </a:rPr>
              <a:t>is program used in addition to sta</a:t>
            </a:r>
            <a:r>
              <a:rPr lang="en-US" sz="2000" dirty="0">
                <a:ea typeface="+mn-ea"/>
                <a:cs typeface="+mn-cs"/>
              </a:rPr>
              <a:t>ndard SCS curriculum?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6A4039C7-DCAD-4F5B-8056-170262DA362B}" type="slidenum">
              <a:rPr lang="en-US"/>
              <a:pPr/>
              <a:t>32</a:t>
            </a:fld>
            <a:endParaRPr lang="en-US"/>
          </a:p>
        </p:txBody>
      </p:sp>
      <p:sp>
        <p:nvSpPr>
          <p:cNvPr id="65538" name="Rectangle 2"/>
          <p:cNvSpPr>
            <a:spLocks noGrp="1" noChangeArrowheads="1"/>
          </p:cNvSpPr>
          <p:nvPr>
            <p:ph type="title"/>
          </p:nvPr>
        </p:nvSpPr>
        <p:spPr/>
        <p:txBody>
          <a:bodyPr/>
          <a:lstStyle/>
          <a:p>
            <a:r>
              <a:rPr lang="en-US" dirty="0"/>
              <a:t>Bullying Prevention</a:t>
            </a:r>
          </a:p>
        </p:txBody>
      </p:sp>
      <p:sp>
        <p:nvSpPr>
          <p:cNvPr id="65539" name="Rectangle 3"/>
          <p:cNvSpPr>
            <a:spLocks noGrp="1" noChangeArrowheads="1"/>
          </p:cNvSpPr>
          <p:nvPr>
            <p:ph type="body" idx="1"/>
          </p:nvPr>
        </p:nvSpPr>
        <p:spPr>
          <a:xfrm>
            <a:off x="228600" y="1417637"/>
            <a:ext cx="8610600" cy="4827587"/>
          </a:xfrm>
        </p:spPr>
        <p:txBody>
          <a:bodyPr/>
          <a:lstStyle/>
          <a:p>
            <a:pPr>
              <a:lnSpc>
                <a:spcPct val="90000"/>
              </a:lnSpc>
              <a:buFont typeface="Arial" panose="020B0604020202020204" pitchFamily="34" charset="0"/>
              <a:buChar char="•"/>
              <a:defRPr/>
            </a:pPr>
            <a:r>
              <a:rPr lang="en-US" dirty="0">
                <a:latin typeface="Times New Roman" panose="02020603050405020304" pitchFamily="18" charset="0"/>
                <a:cs typeface="Times New Roman" panose="02020603050405020304" pitchFamily="18" charset="0"/>
              </a:rPr>
              <a:t>Training with faculty:</a:t>
            </a:r>
          </a:p>
          <a:p>
            <a:pPr lvl="1">
              <a:lnSpc>
                <a:spcPct val="90000"/>
              </a:lnSpc>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All faculty and staff will receive Mandatory training courses via safeSCHOOLS. This course includes content on bullying, intimidation, hazing, and harassment training.</a:t>
            </a:r>
          </a:p>
          <a:p>
            <a:pPr lvl="1">
              <a:lnSpc>
                <a:spcPct val="90000"/>
              </a:lnSpc>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SCS Policy: </a:t>
            </a:r>
            <a:r>
              <a:rPr lang="en-US" sz="2400" dirty="0">
                <a:latin typeface="Times New Roman" panose="02020603050405020304" pitchFamily="18" charset="0"/>
                <a:cs typeface="Times New Roman" panose="02020603050405020304" pitchFamily="18" charset="0"/>
                <a:hlinkClick r:id="rId3"/>
              </a:rPr>
              <a:t>http://www.scsk12.org/Policy_Manual/pm/6000/6046_Harassment_Intimidation_Bullying_Cyberbullying.pdf</a:t>
            </a:r>
            <a:endParaRPr 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defRPr/>
            </a:pPr>
            <a:r>
              <a:rPr lang="en-US" dirty="0">
                <a:latin typeface="Times New Roman" panose="02020603050405020304" pitchFamily="18" charset="0"/>
                <a:cs typeface="Times New Roman" panose="02020603050405020304" pitchFamily="18" charset="0"/>
              </a:rPr>
              <a:t>Training of students:</a:t>
            </a:r>
          </a:p>
          <a:p>
            <a:pPr lvl="1">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In addition to SCS curriculum, bullying is addressed by the schools annually through classroom guidance and the No Bullying School Policy, Red Ribbon Week and student and parent contracts</a:t>
            </a:r>
          </a:p>
        </p:txBody>
      </p:sp>
    </p:spTree>
    <p:extLst>
      <p:ext uri="{BB962C8B-B14F-4D97-AF65-F5344CB8AC3E}">
        <p14:creationId xmlns:p14="http://schemas.microsoft.com/office/powerpoint/2010/main" val="3055004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402386"/>
            <a:ext cx="2895600" cy="381001"/>
          </a:xfrm>
        </p:spPr>
        <p:txBody>
          <a:bodyPr/>
          <a:lstStyle/>
          <a:p>
            <a:r>
              <a:rPr lang="en-US" dirty="0"/>
              <a:t>Revised 3/17</a:t>
            </a:r>
          </a:p>
        </p:txBody>
      </p:sp>
      <p:sp>
        <p:nvSpPr>
          <p:cNvPr id="6" name="Slide Number Placeholder 5"/>
          <p:cNvSpPr>
            <a:spLocks noGrp="1"/>
          </p:cNvSpPr>
          <p:nvPr>
            <p:ph type="sldNum" sz="quarter" idx="12"/>
          </p:nvPr>
        </p:nvSpPr>
        <p:spPr/>
        <p:txBody>
          <a:bodyPr/>
          <a:lstStyle/>
          <a:p>
            <a:fld id="{F68B9BA4-CAFA-4ACC-BEC1-4851CD033F52}" type="slidenum">
              <a:rPr lang="en-US"/>
              <a:pPr/>
              <a:t>33</a:t>
            </a:fld>
            <a:endParaRPr lang="en-US"/>
          </a:p>
        </p:txBody>
      </p:sp>
      <p:sp>
        <p:nvSpPr>
          <p:cNvPr id="116738" name="Rectangle 2"/>
          <p:cNvSpPr>
            <a:spLocks noGrp="1" noChangeArrowheads="1"/>
          </p:cNvSpPr>
          <p:nvPr>
            <p:ph type="title"/>
          </p:nvPr>
        </p:nvSpPr>
        <p:spPr>
          <a:xfrm>
            <a:off x="457200" y="274638"/>
            <a:ext cx="8229600" cy="1054100"/>
          </a:xfrm>
        </p:spPr>
        <p:txBody>
          <a:bodyPr/>
          <a:lstStyle/>
          <a:p>
            <a:r>
              <a:rPr lang="en-US" sz="4000" dirty="0"/>
              <a:t>Kate Bond Elementary</a:t>
            </a:r>
            <a:br>
              <a:rPr lang="en-US" sz="4000" dirty="0"/>
            </a:br>
            <a:r>
              <a:rPr lang="en-US" sz="4000" dirty="0"/>
              <a:t>Violence Prevention Programs</a:t>
            </a:r>
          </a:p>
        </p:txBody>
      </p:sp>
      <p:sp>
        <p:nvSpPr>
          <p:cNvPr id="116739" name="Rectangle 3"/>
          <p:cNvSpPr>
            <a:spLocks noGrp="1" noChangeArrowheads="1"/>
          </p:cNvSpPr>
          <p:nvPr>
            <p:ph type="body" idx="1"/>
          </p:nvPr>
        </p:nvSpPr>
        <p:spPr>
          <a:xfrm>
            <a:off x="457200" y="1676400"/>
            <a:ext cx="8229600" cy="4568825"/>
          </a:xfrm>
        </p:spPr>
        <p:txBody>
          <a:bodyPr/>
          <a:lstStyle/>
          <a:p>
            <a:pPr eaLnBrk="1" hangingPunct="1">
              <a:lnSpc>
                <a:spcPct val="90000"/>
              </a:lnSpc>
              <a:buFontTx/>
              <a:buNone/>
            </a:pPr>
            <a:r>
              <a:rPr lang="en-US" altLang="en-US" sz="2800" dirty="0">
                <a:latin typeface="Times New Roman" panose="02020603050405020304" pitchFamily="18" charset="0"/>
                <a:cs typeface="Times New Roman" panose="02020603050405020304" pitchFamily="18" charset="0"/>
              </a:rPr>
              <a:t>Comprehensive Violence Prevention Programs:</a:t>
            </a:r>
          </a:p>
          <a:p>
            <a:pPr marL="693738" indent="-300038">
              <a:lnSpc>
                <a:spcPct val="150000"/>
              </a:lnSpc>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Responsive Classroom</a:t>
            </a:r>
          </a:p>
          <a:p>
            <a:pPr marL="693738" indent="-300038">
              <a:lnSpc>
                <a:spcPct val="150000"/>
              </a:lnSpc>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Bully Prevention Programs </a:t>
            </a:r>
          </a:p>
          <a:p>
            <a:pPr marL="693738" indent="-300038">
              <a:lnSpc>
                <a:spcPct val="150000"/>
              </a:lnSpc>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Peer Mediation</a:t>
            </a:r>
          </a:p>
          <a:p>
            <a:pPr marL="693738" indent="-300038">
              <a:lnSpc>
                <a:spcPct val="150000"/>
              </a:lnSpc>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Conflict resolution</a:t>
            </a:r>
          </a:p>
          <a:p>
            <a:pPr marL="693738" indent="-300038">
              <a:lnSpc>
                <a:spcPct val="150000"/>
              </a:lnSpc>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Classroom Guidance</a:t>
            </a:r>
          </a:p>
          <a:p>
            <a:pPr marL="693738" indent="-300038">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Implemented by faculty/staff to all students monthly and reviewed yearly by discipline committee.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D6FB0FB-ECAC-4C5C-8F7A-2DDAEF1B33F6}" type="slidenum">
              <a:rPr lang="en-US" smtClean="0"/>
              <a:pPr/>
              <a:t>34</a:t>
            </a:fld>
            <a:endParaRPr lang="en-US"/>
          </a:p>
        </p:txBody>
      </p:sp>
      <p:sp>
        <p:nvSpPr>
          <p:cNvPr id="14338" name="Rectangle 2"/>
          <p:cNvSpPr>
            <a:spLocks noGrp="1" noChangeArrowheads="1"/>
          </p:cNvSpPr>
          <p:nvPr>
            <p:ph type="title"/>
          </p:nvPr>
        </p:nvSpPr>
        <p:spPr/>
        <p:txBody>
          <a:bodyPr/>
          <a:lstStyle/>
          <a:p>
            <a:r>
              <a:rPr lang="en-US" dirty="0"/>
              <a:t>Intervention Strategies (Tier 2)</a:t>
            </a:r>
          </a:p>
        </p:txBody>
      </p:sp>
      <p:sp>
        <p:nvSpPr>
          <p:cNvPr id="5" name="Footer Placeholder 4"/>
          <p:cNvSpPr>
            <a:spLocks noGrp="1"/>
          </p:cNvSpPr>
          <p:nvPr>
            <p:ph type="ftr" sz="quarter" idx="11"/>
          </p:nvPr>
        </p:nvSpPr>
        <p:spPr/>
        <p:txBody>
          <a:bodyPr/>
          <a:lstStyle/>
          <a:p>
            <a:r>
              <a:rPr lang="en-US" dirty="0"/>
              <a:t>Revised 3/17</a:t>
            </a:r>
          </a:p>
        </p:txBody>
      </p:sp>
      <p:sp>
        <p:nvSpPr>
          <p:cNvPr id="7" name="Rectangle 3"/>
          <p:cNvSpPr txBox="1">
            <a:spLocks noChangeArrowheads="1"/>
          </p:cNvSpPr>
          <p:nvPr/>
        </p:nvSpPr>
        <p:spPr bwMode="auto">
          <a:xfrm>
            <a:off x="647700" y="1410620"/>
            <a:ext cx="82296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90000"/>
              </a:lnSpc>
              <a:buFontTx/>
              <a:buNone/>
            </a:pPr>
            <a:r>
              <a:rPr lang="en-US" sz="2500" kern="0">
                <a:latin typeface="Times New Roman" panose="02020603050405020304" pitchFamily="18" charset="0"/>
                <a:cs typeface="Times New Roman" panose="02020603050405020304" pitchFamily="18" charset="0"/>
              </a:rPr>
              <a:t>Secondary interventions (Tier 2) for students who have been referred to the office 2 - 5 times include:</a:t>
            </a:r>
          </a:p>
          <a:p>
            <a:pPr lvl="1">
              <a:lnSpc>
                <a:spcPct val="90000"/>
              </a:lnSpc>
              <a:buFont typeface="Arial" panose="020B0604020202020204" pitchFamily="34" charset="0"/>
              <a:buChar char="•"/>
            </a:pPr>
            <a:r>
              <a:rPr lang="en-US" sz="2500" kern="0">
                <a:latin typeface="Times New Roman" panose="02020603050405020304" pitchFamily="18" charset="0"/>
                <a:cs typeface="Times New Roman" panose="02020603050405020304" pitchFamily="18" charset="0"/>
              </a:rPr>
              <a:t>Check-in &amp; Check-Out (CICO) w/Counselor</a:t>
            </a:r>
          </a:p>
          <a:p>
            <a:pPr lvl="1">
              <a:lnSpc>
                <a:spcPct val="90000"/>
              </a:lnSpc>
              <a:buFont typeface="Arial" panose="020B0604020202020204" pitchFamily="34" charset="0"/>
              <a:buChar char="•"/>
            </a:pPr>
            <a:r>
              <a:rPr lang="en-US" sz="2500" kern="0">
                <a:latin typeface="Times New Roman" panose="02020603050405020304" pitchFamily="18" charset="0"/>
                <a:cs typeface="Times New Roman" panose="02020603050405020304" pitchFamily="18" charset="0"/>
              </a:rPr>
              <a:t>Behavior Contract</a:t>
            </a:r>
          </a:p>
          <a:p>
            <a:pPr lvl="1">
              <a:lnSpc>
                <a:spcPct val="90000"/>
              </a:lnSpc>
              <a:buFont typeface="Arial" panose="020B0604020202020204" pitchFamily="34" charset="0"/>
              <a:buChar char="•"/>
            </a:pPr>
            <a:r>
              <a:rPr lang="en-US" sz="2500" kern="0">
                <a:latin typeface="Times New Roman" panose="02020603050405020304" pitchFamily="18" charset="0"/>
                <a:cs typeface="Times New Roman" panose="02020603050405020304" pitchFamily="18" charset="0"/>
              </a:rPr>
              <a:t>Strategic Seating</a:t>
            </a:r>
          </a:p>
          <a:p>
            <a:pPr lvl="1">
              <a:lnSpc>
                <a:spcPct val="90000"/>
              </a:lnSpc>
              <a:buFont typeface="Arial" panose="020B0604020202020204" pitchFamily="34" charset="0"/>
              <a:buChar char="•"/>
            </a:pPr>
            <a:r>
              <a:rPr lang="en-US" sz="2500" kern="0">
                <a:latin typeface="Times New Roman" panose="02020603050405020304" pitchFamily="18" charset="0"/>
                <a:cs typeface="Times New Roman" panose="02020603050405020304" pitchFamily="18" charset="0"/>
              </a:rPr>
              <a:t>Small Group Interventions</a:t>
            </a:r>
          </a:p>
          <a:p>
            <a:pPr lvl="2">
              <a:lnSpc>
                <a:spcPct val="90000"/>
              </a:lnSpc>
              <a:buFont typeface="Times New Roman" panose="02020603050405020304" pitchFamily="18" charset="0"/>
              <a:buChar char="−"/>
            </a:pPr>
            <a:r>
              <a:rPr lang="en-US" sz="2500" kern="0">
                <a:latin typeface="Times New Roman" panose="02020603050405020304" pitchFamily="18" charset="0"/>
                <a:cs typeface="Times New Roman" panose="02020603050405020304" pitchFamily="18" charset="0"/>
              </a:rPr>
              <a:t>Behavior Management (Feelings &amp; Emotions)</a:t>
            </a:r>
          </a:p>
          <a:p>
            <a:pPr lvl="2">
              <a:lnSpc>
                <a:spcPct val="90000"/>
              </a:lnSpc>
              <a:buFont typeface="Times New Roman" panose="02020603050405020304" pitchFamily="18" charset="0"/>
              <a:buChar char="−"/>
            </a:pPr>
            <a:r>
              <a:rPr lang="en-US" sz="2500" kern="0">
                <a:latin typeface="Times New Roman" panose="02020603050405020304" pitchFamily="18" charset="0"/>
                <a:cs typeface="Times New Roman" panose="02020603050405020304" pitchFamily="18" charset="0"/>
              </a:rPr>
              <a:t>Anger Management</a:t>
            </a:r>
          </a:p>
          <a:p>
            <a:pPr lvl="2">
              <a:lnSpc>
                <a:spcPct val="90000"/>
              </a:lnSpc>
              <a:buFont typeface="Times New Roman" panose="02020603050405020304" pitchFamily="18" charset="0"/>
              <a:buChar char="−"/>
            </a:pPr>
            <a:r>
              <a:rPr lang="en-US" sz="2500" kern="0">
                <a:latin typeface="Times New Roman" panose="02020603050405020304" pitchFamily="18" charset="0"/>
                <a:cs typeface="Times New Roman" panose="02020603050405020304" pitchFamily="18" charset="0"/>
              </a:rPr>
              <a:t>Getting along with others </a:t>
            </a:r>
          </a:p>
          <a:p>
            <a:pPr lvl="1">
              <a:lnSpc>
                <a:spcPct val="90000"/>
              </a:lnSpc>
              <a:buFont typeface="Arial" panose="020B0604020202020204" pitchFamily="34" charset="0"/>
              <a:buChar char="•"/>
            </a:pPr>
            <a:r>
              <a:rPr lang="en-US" sz="2500" kern="0">
                <a:latin typeface="Times New Roman" panose="02020603050405020304" pitchFamily="18" charset="0"/>
                <a:cs typeface="Times New Roman" panose="02020603050405020304" pitchFamily="18" charset="0"/>
              </a:rPr>
              <a:t>Mentoring</a:t>
            </a:r>
          </a:p>
          <a:p>
            <a:pPr lvl="1">
              <a:lnSpc>
                <a:spcPct val="90000"/>
              </a:lnSpc>
              <a:buFont typeface="Arial" panose="020B0604020202020204" pitchFamily="34" charset="0"/>
              <a:buChar char="•"/>
            </a:pPr>
            <a:r>
              <a:rPr lang="en-US" sz="2500" kern="0">
                <a:latin typeface="Times New Roman" panose="02020603050405020304" pitchFamily="18" charset="0"/>
                <a:cs typeface="Times New Roman" panose="02020603050405020304" pitchFamily="18" charset="0"/>
              </a:rPr>
              <a:t>Need a Break Pass</a:t>
            </a:r>
          </a:p>
          <a:p>
            <a:pPr lvl="1">
              <a:lnSpc>
                <a:spcPct val="90000"/>
              </a:lnSpc>
            </a:pPr>
            <a:endParaRPr lang="en-US" sz="2400" kern="0" dirty="0"/>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08725"/>
            <a:ext cx="2895600" cy="412750"/>
          </a:xfrm>
        </p:spPr>
        <p:txBody>
          <a:bodyPr/>
          <a:lstStyle/>
          <a:p>
            <a:r>
              <a:rPr lang="en-US" dirty="0"/>
              <a:t>Revised 3/17</a:t>
            </a:r>
          </a:p>
        </p:txBody>
      </p:sp>
      <p:sp>
        <p:nvSpPr>
          <p:cNvPr id="6" name="Slide Number Placeholder 5"/>
          <p:cNvSpPr>
            <a:spLocks noGrp="1"/>
          </p:cNvSpPr>
          <p:nvPr>
            <p:ph type="sldNum" sz="quarter" idx="12"/>
          </p:nvPr>
        </p:nvSpPr>
        <p:spPr/>
        <p:txBody>
          <a:bodyPr/>
          <a:lstStyle/>
          <a:p>
            <a:fld id="{4EF52A3B-B6B0-4213-9D45-758CF85A8EC7}" type="slidenum">
              <a:rPr lang="en-US"/>
              <a:pPr/>
              <a:t>35</a:t>
            </a:fld>
            <a:endParaRPr lang="en-US"/>
          </a:p>
        </p:txBody>
      </p:sp>
      <p:sp>
        <p:nvSpPr>
          <p:cNvPr id="13314" name="Rectangle 2"/>
          <p:cNvSpPr>
            <a:spLocks noGrp="1" noChangeArrowheads="1"/>
          </p:cNvSpPr>
          <p:nvPr>
            <p:ph type="title"/>
          </p:nvPr>
        </p:nvSpPr>
        <p:spPr>
          <a:xfrm>
            <a:off x="457200" y="228600"/>
            <a:ext cx="8229600" cy="1143000"/>
          </a:xfrm>
        </p:spPr>
        <p:txBody>
          <a:bodyPr/>
          <a:lstStyle/>
          <a:p>
            <a:r>
              <a:rPr lang="en-US" dirty="0"/>
              <a:t>Secondary Intervention (Tier 2) Evaluation</a:t>
            </a:r>
          </a:p>
        </p:txBody>
      </p:sp>
      <p:sp>
        <p:nvSpPr>
          <p:cNvPr id="13315" name="Rectangle 3"/>
          <p:cNvSpPr>
            <a:spLocks noGrp="1" noChangeArrowheads="1"/>
          </p:cNvSpPr>
          <p:nvPr>
            <p:ph type="body" idx="1"/>
          </p:nvPr>
        </p:nvSpPr>
        <p:spPr>
          <a:xfrm>
            <a:off x="457200" y="1600200"/>
            <a:ext cx="8229600" cy="4645025"/>
          </a:xfrm>
        </p:spPr>
        <p:txBody>
          <a:bodyPr/>
          <a:lstStyle/>
          <a:p>
            <a:r>
              <a:rPr lang="en-US" dirty="0"/>
              <a:t>What is your Tier 2 Team using as  indicators of progress &amp; success for students who participate in your secondary interventions (Tier 2)? List below:</a:t>
            </a:r>
          </a:p>
          <a:p>
            <a:pPr lvl="1"/>
            <a:r>
              <a:rPr lang="en-US" dirty="0"/>
              <a:t>Daily Behavior Tally Form</a:t>
            </a:r>
          </a:p>
          <a:p>
            <a:pPr lvl="1"/>
            <a:r>
              <a:rPr lang="en-US" dirty="0"/>
              <a:t>Check In Check Out</a:t>
            </a:r>
          </a:p>
          <a:p>
            <a:pPr lvl="1"/>
            <a:r>
              <a:rPr lang="en-US" dirty="0"/>
              <a:t>Weekly Conduct grade</a:t>
            </a:r>
          </a:p>
          <a:p>
            <a:pPr lvl="1"/>
            <a:r>
              <a:rPr lang="en-US" dirty="0"/>
              <a:t>Self monitoring (breaks requested)</a:t>
            </a:r>
          </a:p>
          <a:p>
            <a:pPr lvl="1"/>
            <a:r>
              <a:rPr lang="en-US" dirty="0"/>
              <a:t>Number of office referrals</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36888B0-29DF-482A-A0A2-DE7F7677DFEC}" type="slidenum">
              <a:rPr lang="en-US"/>
              <a:pPr/>
              <a:t>36</a:t>
            </a:fld>
            <a:endParaRPr lang="en-US"/>
          </a:p>
        </p:txBody>
      </p:sp>
      <p:sp>
        <p:nvSpPr>
          <p:cNvPr id="46082" name="Rectangle 2"/>
          <p:cNvSpPr>
            <a:spLocks noGrp="1" noChangeArrowheads="1"/>
          </p:cNvSpPr>
          <p:nvPr>
            <p:ph type="title"/>
          </p:nvPr>
        </p:nvSpPr>
        <p:spPr>
          <a:xfrm>
            <a:off x="457200" y="274638"/>
            <a:ext cx="8229600" cy="563562"/>
          </a:xfrm>
        </p:spPr>
        <p:txBody>
          <a:bodyPr/>
          <a:lstStyle/>
          <a:p>
            <a:r>
              <a:rPr lang="en-US" sz="2800" dirty="0"/>
              <a:t>Tertiary Interventions (Tier 3)</a:t>
            </a:r>
          </a:p>
        </p:txBody>
      </p:sp>
      <p:sp>
        <p:nvSpPr>
          <p:cNvPr id="5" name="Footer Placeholder 4"/>
          <p:cNvSpPr>
            <a:spLocks noGrp="1"/>
          </p:cNvSpPr>
          <p:nvPr>
            <p:ph type="ftr" sz="quarter" idx="11"/>
          </p:nvPr>
        </p:nvSpPr>
        <p:spPr>
          <a:xfrm>
            <a:off x="3124200" y="6515434"/>
            <a:ext cx="2895600" cy="302795"/>
          </a:xfrm>
        </p:spPr>
        <p:txBody>
          <a:bodyPr/>
          <a:lstStyle/>
          <a:p>
            <a:r>
              <a:rPr lang="en-US" dirty="0"/>
              <a:t>Revised 3/17</a:t>
            </a:r>
          </a:p>
        </p:txBody>
      </p:sp>
      <p:sp>
        <p:nvSpPr>
          <p:cNvPr id="7" name="Rectangle 3"/>
          <p:cNvSpPr txBox="1">
            <a:spLocks noChangeArrowheads="1"/>
          </p:cNvSpPr>
          <p:nvPr/>
        </p:nvSpPr>
        <p:spPr bwMode="auto">
          <a:xfrm>
            <a:off x="609600" y="966240"/>
            <a:ext cx="8253248" cy="55491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en-US" sz="3000" kern="0" dirty="0">
                <a:latin typeface="Times New Roman" panose="02020603050405020304" pitchFamily="18" charset="0"/>
                <a:cs typeface="Times New Roman" panose="02020603050405020304" pitchFamily="18" charset="0"/>
              </a:rPr>
              <a:t>The School Support Team:</a:t>
            </a:r>
          </a:p>
          <a:p>
            <a:pPr lvl="1">
              <a:lnSpc>
                <a:spcPct val="80000"/>
              </a:lnSpc>
              <a:buFont typeface="Arial" panose="020B0604020202020204" pitchFamily="34" charset="0"/>
              <a:buChar char="•"/>
            </a:pPr>
            <a:r>
              <a:rPr lang="en-US" kern="0" dirty="0">
                <a:latin typeface="Times New Roman" panose="02020603050405020304" pitchFamily="18" charset="0"/>
                <a:cs typeface="Times New Roman" panose="02020603050405020304" pitchFamily="18" charset="0"/>
              </a:rPr>
              <a:t>Identifies students via the following means:</a:t>
            </a:r>
          </a:p>
          <a:p>
            <a:pPr lvl="2">
              <a:lnSpc>
                <a:spcPct val="80000"/>
              </a:lnSpc>
              <a:buFont typeface="Arial" panose="020B0604020202020204" pitchFamily="34" charset="0"/>
              <a:buChar char="•"/>
            </a:pPr>
            <a:r>
              <a:rPr lang="en-US" sz="2300" kern="0" dirty="0">
                <a:latin typeface="Times New Roman" panose="02020603050405020304" pitchFamily="18" charset="0"/>
                <a:ea typeface="ＭＳ Ｐゴシック" pitchFamily="-105" charset="-128"/>
                <a:cs typeface="Times New Roman" panose="02020603050405020304" pitchFamily="18" charset="0"/>
              </a:rPr>
              <a:t>S-Team process</a:t>
            </a:r>
          </a:p>
          <a:p>
            <a:pPr lvl="2">
              <a:lnSpc>
                <a:spcPct val="80000"/>
              </a:lnSpc>
              <a:buFont typeface="Arial" panose="020B0604020202020204" pitchFamily="34" charset="0"/>
              <a:buChar char="•"/>
            </a:pPr>
            <a:r>
              <a:rPr lang="en-US" sz="2300" kern="0" dirty="0">
                <a:latin typeface="Times New Roman" panose="02020603050405020304" pitchFamily="18" charset="0"/>
                <a:ea typeface="ＭＳ Ｐゴシック" pitchFamily="-105" charset="-128"/>
                <a:cs typeface="Times New Roman" panose="02020603050405020304" pitchFamily="18" charset="0"/>
              </a:rPr>
              <a:t>Ineffectiveness of multi-tiered interventions already tried.</a:t>
            </a:r>
          </a:p>
          <a:p>
            <a:pPr lvl="2">
              <a:lnSpc>
                <a:spcPct val="80000"/>
              </a:lnSpc>
              <a:buFont typeface="Arial" panose="020B0604020202020204" pitchFamily="34" charset="0"/>
              <a:buChar char="•"/>
            </a:pPr>
            <a:r>
              <a:rPr lang="en-US" sz="2300" kern="0" dirty="0">
                <a:latin typeface="Times New Roman" panose="02020603050405020304" pitchFamily="18" charset="0"/>
                <a:ea typeface="ＭＳ Ｐゴシック" pitchFamily="-105" charset="-128"/>
                <a:cs typeface="Times New Roman" panose="02020603050405020304" pitchFamily="18" charset="0"/>
              </a:rPr>
              <a:t>Attendance Records</a:t>
            </a:r>
          </a:p>
          <a:p>
            <a:pPr lvl="2">
              <a:lnSpc>
                <a:spcPct val="80000"/>
              </a:lnSpc>
              <a:buFont typeface="Arial" panose="020B0604020202020204" pitchFamily="34" charset="0"/>
              <a:buChar char="•"/>
            </a:pPr>
            <a:r>
              <a:rPr lang="en-US" sz="2300" kern="0" dirty="0">
                <a:latin typeface="Times New Roman" panose="02020603050405020304" pitchFamily="18" charset="0"/>
                <a:ea typeface="ＭＳ Ｐゴシック" pitchFamily="-105" charset="-128"/>
                <a:cs typeface="Times New Roman" panose="02020603050405020304" pitchFamily="18" charset="0"/>
              </a:rPr>
              <a:t>Academics Records</a:t>
            </a:r>
          </a:p>
          <a:p>
            <a:pPr lvl="2">
              <a:lnSpc>
                <a:spcPct val="80000"/>
              </a:lnSpc>
              <a:buFont typeface="Arial" panose="020B0604020202020204" pitchFamily="34" charset="0"/>
              <a:buChar char="•"/>
            </a:pPr>
            <a:r>
              <a:rPr lang="en-US" sz="2300" kern="0" dirty="0">
                <a:latin typeface="Times New Roman" panose="02020603050405020304" pitchFamily="18" charset="0"/>
                <a:ea typeface="ＭＳ Ｐゴシック" pitchFamily="-105" charset="-128"/>
                <a:cs typeface="Times New Roman" panose="02020603050405020304" pitchFamily="18" charset="0"/>
              </a:rPr>
              <a:t>Data Collection Forms</a:t>
            </a:r>
            <a:endParaRPr lang="en-US" sz="2300" kern="0" dirty="0">
              <a:latin typeface="Times New Roman" panose="02020603050405020304" pitchFamily="18" charset="0"/>
              <a:cs typeface="Times New Roman" panose="02020603050405020304" pitchFamily="18" charset="0"/>
            </a:endParaRPr>
          </a:p>
          <a:p>
            <a:pPr lvl="1">
              <a:lnSpc>
                <a:spcPct val="80000"/>
              </a:lnSpc>
              <a:buFont typeface="Arial" panose="020B0604020202020204" pitchFamily="34" charset="0"/>
              <a:buChar char="•"/>
            </a:pPr>
            <a:r>
              <a:rPr lang="en-US" kern="0" dirty="0">
                <a:latin typeface="Times New Roman" panose="02020603050405020304" pitchFamily="18" charset="0"/>
                <a:cs typeface="Times New Roman" panose="02020603050405020304" pitchFamily="18" charset="0"/>
              </a:rPr>
              <a:t>Monitored by</a:t>
            </a:r>
          </a:p>
          <a:p>
            <a:pPr lvl="2">
              <a:lnSpc>
                <a:spcPct val="80000"/>
              </a:lnSpc>
              <a:buFont typeface="Arial" panose="020B0604020202020204" pitchFamily="34" charset="0"/>
              <a:buChar char="•"/>
            </a:pPr>
            <a:r>
              <a:rPr lang="en-US" sz="2300" kern="0" dirty="0">
                <a:latin typeface="Times New Roman" panose="02020603050405020304" pitchFamily="18" charset="0"/>
                <a:cs typeface="Times New Roman" panose="02020603050405020304" pitchFamily="18" charset="0"/>
              </a:rPr>
              <a:t>Behavior Incident log</a:t>
            </a:r>
          </a:p>
          <a:p>
            <a:pPr lvl="2">
              <a:lnSpc>
                <a:spcPct val="80000"/>
              </a:lnSpc>
              <a:buFont typeface="Arial" panose="020B0604020202020204" pitchFamily="34" charset="0"/>
              <a:buChar char="•"/>
            </a:pPr>
            <a:r>
              <a:rPr lang="en-US" sz="2300" kern="0" dirty="0">
                <a:latin typeface="Times New Roman" panose="02020603050405020304" pitchFamily="18" charset="0"/>
                <a:cs typeface="Times New Roman" panose="02020603050405020304" pitchFamily="18" charset="0"/>
              </a:rPr>
              <a:t>Suspension Clearance log</a:t>
            </a:r>
          </a:p>
          <a:p>
            <a:pPr lvl="2">
              <a:lnSpc>
                <a:spcPct val="80000"/>
              </a:lnSpc>
              <a:buFont typeface="Arial" panose="020B0604020202020204" pitchFamily="34" charset="0"/>
              <a:buChar char="•"/>
            </a:pPr>
            <a:r>
              <a:rPr lang="en-US" sz="2300" kern="0" dirty="0">
                <a:latin typeface="Times New Roman" panose="02020603050405020304" pitchFamily="18" charset="0"/>
                <a:cs typeface="Times New Roman" panose="02020603050405020304" pitchFamily="18" charset="0"/>
              </a:rPr>
              <a:t>Daily FBA/BIP sheets</a:t>
            </a:r>
          </a:p>
          <a:p>
            <a:pPr lvl="2">
              <a:lnSpc>
                <a:spcPct val="80000"/>
              </a:lnSpc>
              <a:buFont typeface="Arial" panose="020B0604020202020204" pitchFamily="34" charset="0"/>
              <a:buChar char="•"/>
            </a:pPr>
            <a:r>
              <a:rPr lang="en-US" sz="2300" kern="0" dirty="0">
                <a:latin typeface="Times New Roman" panose="02020603050405020304" pitchFamily="18" charset="0"/>
                <a:cs typeface="Times New Roman" panose="02020603050405020304" pitchFamily="18" charset="0"/>
              </a:rPr>
              <a:t>Group Therapy</a:t>
            </a:r>
          </a:p>
          <a:p>
            <a:pPr lvl="2">
              <a:lnSpc>
                <a:spcPct val="80000"/>
              </a:lnSpc>
              <a:buFont typeface="Arial" panose="020B0604020202020204" pitchFamily="34" charset="0"/>
              <a:buChar char="•"/>
            </a:pPr>
            <a:r>
              <a:rPr lang="en-US" sz="2300" kern="0" dirty="0">
                <a:latin typeface="Times New Roman" panose="02020603050405020304" pitchFamily="18" charset="0"/>
                <a:cs typeface="Times New Roman" panose="02020603050405020304" pitchFamily="18" charset="0"/>
              </a:rPr>
              <a:t>Crisis Intervention</a:t>
            </a:r>
          </a:p>
          <a:p>
            <a:pPr lvl="2">
              <a:lnSpc>
                <a:spcPct val="80000"/>
              </a:lnSpc>
              <a:buFont typeface="Arial" panose="020B0604020202020204" pitchFamily="34" charset="0"/>
              <a:buChar char="•"/>
            </a:pPr>
            <a:r>
              <a:rPr lang="en-US" sz="2300" kern="0" dirty="0">
                <a:latin typeface="Times New Roman" panose="02020603050405020304" pitchFamily="18" charset="0"/>
                <a:cs typeface="Times New Roman" panose="02020603050405020304" pitchFamily="18" charset="0"/>
              </a:rPr>
              <a:t>Wrap-Around Services</a:t>
            </a:r>
          </a:p>
        </p:txBody>
      </p:sp>
    </p:spTree>
    <p:extLst>
      <p:ext uri="{BB962C8B-B14F-4D97-AF65-F5344CB8AC3E}">
        <p14:creationId xmlns:p14="http://schemas.microsoft.com/office/powerpoint/2010/main" val="1778996794"/>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2895600"/>
            <a:ext cx="7772400" cy="1362075"/>
          </a:xfrm>
        </p:spPr>
        <p:txBody>
          <a:bodyPr/>
          <a:lstStyle/>
          <a:p>
            <a:pPr algn="ctr"/>
            <a:r>
              <a:rPr lang="en-US" dirty="0"/>
              <a:t>Attendance (K-12)</a:t>
            </a:r>
          </a:p>
        </p:txBody>
      </p:sp>
      <p:sp>
        <p:nvSpPr>
          <p:cNvPr id="4" name="Footer Placeholder 3"/>
          <p:cNvSpPr>
            <a:spLocks noGrp="1"/>
          </p:cNvSpPr>
          <p:nvPr>
            <p:ph type="ftr" sz="quarter" idx="11"/>
          </p:nvPr>
        </p:nvSpPr>
        <p:spPr/>
        <p:txBody>
          <a:bodyPr/>
          <a:lstStyle/>
          <a:p>
            <a:r>
              <a:rPr lang="en-US" dirty="0"/>
              <a:t>Revised 3/17</a:t>
            </a:r>
          </a:p>
        </p:txBody>
      </p:sp>
      <p:sp>
        <p:nvSpPr>
          <p:cNvPr id="5" name="Slide Number Placeholder 4"/>
          <p:cNvSpPr>
            <a:spLocks noGrp="1"/>
          </p:cNvSpPr>
          <p:nvPr>
            <p:ph type="sldNum" sz="quarter" idx="12"/>
          </p:nvPr>
        </p:nvSpPr>
        <p:spPr/>
        <p:txBody>
          <a:bodyPr/>
          <a:lstStyle/>
          <a:p>
            <a:fld id="{E6C7BE77-9EF0-4727-A441-64BE836E1D4D}" type="slidenum">
              <a:rPr lang="en-US" smtClean="0"/>
              <a:pPr/>
              <a:t>37</a:t>
            </a:fld>
            <a:endParaRPr lang="en-US"/>
          </a:p>
        </p:txBody>
      </p:sp>
    </p:spTree>
    <p:extLst>
      <p:ext uri="{BB962C8B-B14F-4D97-AF65-F5344CB8AC3E}">
        <p14:creationId xmlns:p14="http://schemas.microsoft.com/office/powerpoint/2010/main" val="2892247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4" name="Rectangle 1124"/>
          <p:cNvSpPr>
            <a:spLocks noGrp="1" noChangeArrowheads="1"/>
          </p:cNvSpPr>
          <p:nvPr>
            <p:ph type="title"/>
          </p:nvPr>
        </p:nvSpPr>
        <p:spPr>
          <a:xfrm>
            <a:off x="457200" y="274638"/>
            <a:ext cx="8229600" cy="411162"/>
          </a:xfrm>
        </p:spPr>
        <p:txBody>
          <a:bodyPr/>
          <a:lstStyle/>
          <a:p>
            <a:r>
              <a:rPr lang="en-US" sz="1800" b="1" dirty="0"/>
              <a:t>SCS School-wide  Attendance Team Worksheet</a:t>
            </a:r>
            <a:r>
              <a:rPr lang="en-US" sz="4000" dirty="0"/>
              <a:t> </a:t>
            </a:r>
            <a:r>
              <a:rPr lang="en-US" sz="1800" b="1" dirty="0"/>
              <a:t>2017-18</a:t>
            </a:r>
          </a:p>
        </p:txBody>
      </p:sp>
      <p:sp>
        <p:nvSpPr>
          <p:cNvPr id="31845" name="Rectangle 1125"/>
          <p:cNvSpPr>
            <a:spLocks noGrp="1" noChangeArrowheads="1"/>
          </p:cNvSpPr>
          <p:nvPr>
            <p:ph type="body" sz="half" idx="1"/>
          </p:nvPr>
        </p:nvSpPr>
        <p:spPr>
          <a:xfrm>
            <a:off x="228600" y="762000"/>
            <a:ext cx="3733800" cy="5791200"/>
          </a:xfrm>
        </p:spPr>
        <p:txBody>
          <a:bodyPr/>
          <a:lstStyle/>
          <a:p>
            <a:pPr>
              <a:lnSpc>
                <a:spcPct val="90000"/>
              </a:lnSpc>
              <a:buFontTx/>
              <a:buNone/>
            </a:pPr>
            <a:r>
              <a:rPr lang="en-US" sz="1600" dirty="0"/>
              <a:t>Name of School:</a:t>
            </a:r>
          </a:p>
          <a:p>
            <a:pPr>
              <a:lnSpc>
                <a:spcPct val="90000"/>
              </a:lnSpc>
              <a:buFontTx/>
              <a:buNone/>
            </a:pPr>
            <a:r>
              <a:rPr lang="en-US" sz="1600" u="sng" dirty="0"/>
              <a:t>_Kate Bond Elementary  __________</a:t>
            </a:r>
          </a:p>
          <a:p>
            <a:pPr>
              <a:lnSpc>
                <a:spcPct val="90000"/>
              </a:lnSpc>
              <a:buFontTx/>
              <a:buNone/>
            </a:pPr>
            <a:r>
              <a:rPr lang="en-US" sz="1400" dirty="0"/>
              <a:t>Attendance Teams are representative of all </a:t>
            </a:r>
          </a:p>
          <a:p>
            <a:pPr>
              <a:lnSpc>
                <a:spcPct val="90000"/>
              </a:lnSpc>
              <a:buFontTx/>
              <a:buNone/>
            </a:pPr>
            <a:r>
              <a:rPr lang="en-US" sz="1400" dirty="0"/>
              <a:t>personnel needed to review data and school </a:t>
            </a:r>
          </a:p>
          <a:p>
            <a:pPr>
              <a:lnSpc>
                <a:spcPct val="90000"/>
              </a:lnSpc>
              <a:buFontTx/>
              <a:buNone/>
            </a:pPr>
            <a:r>
              <a:rPr lang="en-US" sz="1400" dirty="0"/>
              <a:t>structures, make recommendations for short-</a:t>
            </a:r>
          </a:p>
          <a:p>
            <a:pPr>
              <a:lnSpc>
                <a:spcPct val="90000"/>
              </a:lnSpc>
              <a:buFontTx/>
              <a:buNone/>
            </a:pPr>
            <a:r>
              <a:rPr lang="en-US" sz="1400" dirty="0"/>
              <a:t>term and long-term interventions and work</a:t>
            </a:r>
          </a:p>
          <a:p>
            <a:pPr>
              <a:lnSpc>
                <a:spcPct val="90000"/>
              </a:lnSpc>
              <a:buFontTx/>
              <a:buNone/>
            </a:pPr>
            <a:r>
              <a:rPr lang="en-US" sz="1400" dirty="0"/>
              <a:t> with Principal to motivate and hold </a:t>
            </a:r>
          </a:p>
          <a:p>
            <a:pPr>
              <a:lnSpc>
                <a:spcPct val="90000"/>
              </a:lnSpc>
              <a:buFontTx/>
              <a:buNone/>
            </a:pPr>
            <a:r>
              <a:rPr lang="en-US" sz="1400" dirty="0"/>
              <a:t>accountable all stakeholders.</a:t>
            </a:r>
          </a:p>
          <a:p>
            <a:pPr>
              <a:lnSpc>
                <a:spcPct val="90000"/>
              </a:lnSpc>
              <a:buFontTx/>
              <a:buNone/>
            </a:pPr>
            <a:endParaRPr lang="en-US" sz="1400" dirty="0"/>
          </a:p>
          <a:p>
            <a:pPr>
              <a:lnSpc>
                <a:spcPct val="90000"/>
              </a:lnSpc>
              <a:buFontTx/>
              <a:buNone/>
            </a:pPr>
            <a:r>
              <a:rPr lang="en-US" sz="1400" b="1" i="1" dirty="0"/>
              <a:t>Fill in the names of team members and </a:t>
            </a:r>
          </a:p>
          <a:p>
            <a:pPr>
              <a:lnSpc>
                <a:spcPct val="90000"/>
              </a:lnSpc>
              <a:buFontTx/>
              <a:buNone/>
            </a:pPr>
            <a:r>
              <a:rPr lang="en-US" sz="1400" b="1" i="1" dirty="0"/>
              <a:t>designate who will serve as </a:t>
            </a:r>
            <a:r>
              <a:rPr lang="en-US" sz="1400" b="1" i="1" u="sng" dirty="0"/>
              <a:t>Team Leader </a:t>
            </a:r>
          </a:p>
          <a:p>
            <a:pPr>
              <a:lnSpc>
                <a:spcPct val="90000"/>
              </a:lnSpc>
              <a:buFontTx/>
              <a:buNone/>
            </a:pPr>
            <a:r>
              <a:rPr lang="en-US" sz="1400" b="1" i="1" u="sng" dirty="0"/>
              <a:t>(TL) </a:t>
            </a:r>
            <a:r>
              <a:rPr lang="en-US" sz="1400" dirty="0"/>
              <a:t>*Indicates members required; others </a:t>
            </a:r>
          </a:p>
          <a:p>
            <a:pPr>
              <a:lnSpc>
                <a:spcPct val="90000"/>
              </a:lnSpc>
              <a:buFontTx/>
              <a:buNone/>
            </a:pPr>
            <a:r>
              <a:rPr lang="en-US" sz="1400" dirty="0"/>
              <a:t>may be invited as needed</a:t>
            </a:r>
          </a:p>
          <a:p>
            <a:pPr>
              <a:lnSpc>
                <a:spcPct val="90000"/>
              </a:lnSpc>
              <a:buFontTx/>
              <a:buNone/>
            </a:pPr>
            <a:endParaRPr lang="en-US" sz="1400" dirty="0"/>
          </a:p>
          <a:p>
            <a:pPr>
              <a:lnSpc>
                <a:spcPct val="90000"/>
              </a:lnSpc>
              <a:buFontTx/>
              <a:buNone/>
            </a:pPr>
            <a:r>
              <a:rPr lang="en-US" sz="1400" dirty="0"/>
              <a:t>-Meet at least monthly.  </a:t>
            </a:r>
          </a:p>
          <a:p>
            <a:pPr>
              <a:lnSpc>
                <a:spcPct val="90000"/>
              </a:lnSpc>
              <a:buFontTx/>
              <a:buNone/>
            </a:pPr>
            <a:r>
              <a:rPr lang="en-US" sz="1400" dirty="0"/>
              <a:t>-Retain Notes of all meetings.</a:t>
            </a:r>
          </a:p>
          <a:p>
            <a:pPr>
              <a:lnSpc>
                <a:spcPct val="90000"/>
              </a:lnSpc>
              <a:buFontTx/>
              <a:buNone/>
            </a:pPr>
            <a:r>
              <a:rPr lang="en-US" sz="1400" dirty="0"/>
              <a:t>-Make assignments and adjustments based</a:t>
            </a:r>
          </a:p>
          <a:p>
            <a:pPr>
              <a:lnSpc>
                <a:spcPct val="90000"/>
              </a:lnSpc>
              <a:buFontTx/>
              <a:buNone/>
            </a:pPr>
            <a:r>
              <a:rPr lang="en-US" sz="1400" dirty="0"/>
              <a:t>on data review.</a:t>
            </a:r>
          </a:p>
          <a:p>
            <a:pPr>
              <a:lnSpc>
                <a:spcPct val="90000"/>
              </a:lnSpc>
              <a:buFontTx/>
              <a:buNone/>
            </a:pPr>
            <a:r>
              <a:rPr lang="en-US" sz="1400" dirty="0"/>
              <a:t>-Make </a:t>
            </a:r>
            <a:r>
              <a:rPr lang="en-US" sz="1400" i="1" dirty="0"/>
              <a:t>Continuous Improvement</a:t>
            </a:r>
            <a:r>
              <a:rPr lang="en-US" sz="1400" dirty="0"/>
              <a:t> part of the</a:t>
            </a:r>
          </a:p>
          <a:p>
            <a:pPr>
              <a:lnSpc>
                <a:spcPct val="90000"/>
              </a:lnSpc>
              <a:buFontTx/>
              <a:buNone/>
            </a:pPr>
            <a:r>
              <a:rPr lang="en-US" sz="1400" dirty="0"/>
              <a:t>school culture.</a:t>
            </a:r>
          </a:p>
          <a:p>
            <a:pPr>
              <a:lnSpc>
                <a:spcPct val="90000"/>
              </a:lnSpc>
              <a:buFontTx/>
              <a:buNone/>
            </a:pPr>
            <a:r>
              <a:rPr lang="en-US" sz="1400" dirty="0"/>
              <a:t>-The Team shares responsibility for school-</a:t>
            </a:r>
          </a:p>
          <a:p>
            <a:pPr>
              <a:lnSpc>
                <a:spcPct val="90000"/>
              </a:lnSpc>
              <a:buFontTx/>
              <a:buNone/>
            </a:pPr>
            <a:r>
              <a:rPr lang="en-US" sz="1400" dirty="0"/>
              <a:t>wide buy-in </a:t>
            </a:r>
          </a:p>
          <a:p>
            <a:pPr>
              <a:lnSpc>
                <a:spcPct val="90000"/>
              </a:lnSpc>
              <a:buFontTx/>
              <a:buNone/>
            </a:pPr>
            <a:endParaRPr lang="en-US" sz="1400" dirty="0"/>
          </a:p>
          <a:p>
            <a:pPr>
              <a:lnSpc>
                <a:spcPct val="90000"/>
              </a:lnSpc>
              <a:buFontTx/>
              <a:buNone/>
            </a:pPr>
            <a:r>
              <a:rPr lang="en-US" sz="1400" dirty="0"/>
              <a:t>See next slide for further instructions</a:t>
            </a:r>
          </a:p>
        </p:txBody>
      </p:sp>
      <p:graphicFrame>
        <p:nvGraphicFramePr>
          <p:cNvPr id="31849" name="Group 1129"/>
          <p:cNvGraphicFramePr>
            <a:graphicFrameLocks noGrp="1"/>
          </p:cNvGraphicFramePr>
          <p:nvPr>
            <p:ph sz="half" idx="2"/>
            <p:extLst>
              <p:ext uri="{D42A27DB-BD31-4B8C-83A1-F6EECF244321}">
                <p14:modId xmlns:p14="http://schemas.microsoft.com/office/powerpoint/2010/main" val="2319471139"/>
              </p:ext>
            </p:extLst>
          </p:nvPr>
        </p:nvGraphicFramePr>
        <p:xfrm>
          <a:off x="3962400" y="914400"/>
          <a:ext cx="4876800" cy="5181600"/>
        </p:xfrm>
        <a:graphic>
          <a:graphicData uri="http://schemas.openxmlformats.org/drawingml/2006/table">
            <a:tbl>
              <a:tblPr/>
              <a:tblGrid>
                <a:gridCol w="4876800">
                  <a:extLst>
                    <a:ext uri="{9D8B030D-6E8A-4147-A177-3AD203B41FA5}">
                      <a16:colId xmlns:a16="http://schemas.microsoft.com/office/drawing/2014/main" xmlns="" val="20000"/>
                    </a:ext>
                  </a:extLst>
                </a:gridCol>
              </a:tblGrid>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Principal determines and leads team</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0"/>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Assistant Principal (recommended) Brittany Cora</a:t>
                      </a:r>
                      <a:endParaRPr kumimoji="0" lang="en-US" sz="1800" b="0" i="0" u="none" strike="noStrike" cap="none" normalizeH="0" baseline="0" dirty="0">
                        <a:ln>
                          <a:noFill/>
                        </a:ln>
                        <a:solidFill>
                          <a:schemeClr val="tx1"/>
                        </a:solidFill>
                        <a:effectLst/>
                        <a:latin typeface="Arial" charset="0"/>
                        <a:ea typeface="Batang" pitchFamily="18" charset="-127"/>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Professional School Counselor*  Crystal Ashmon &amp; Yumeekia Mitchell</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2"/>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School Psychologist: Dr. Catherine Lawhead</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General Education Teacher(s): Patricia </a:t>
                      </a:r>
                      <a:r>
                        <a:rPr kumimoji="0" lang="en-US" sz="1000" b="0" i="0" u="none" strike="noStrike" cap="none" normalizeH="0" baseline="0" dirty="0" err="1">
                          <a:ln>
                            <a:noFill/>
                          </a:ln>
                          <a:solidFill>
                            <a:schemeClr val="tx1"/>
                          </a:solidFill>
                          <a:effectLst/>
                          <a:latin typeface="Verdana" pitchFamily="34" charset="0"/>
                          <a:ea typeface="Batang" pitchFamily="18" charset="-127"/>
                          <a:cs typeface="Arial" charset="0"/>
                        </a:rPr>
                        <a:t>Yancy</a:t>
                      </a: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 Jessica Askew, Hunter Johnson, Stacy Owens, Kristy Burkett, Debora Tolliver</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4"/>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MEA Representative* Ms. Jeffries</a:t>
                      </a:r>
                      <a:endParaRPr kumimoji="0" lang="en-US" sz="1800" b="0" i="0" u="none" strike="noStrike" cap="none" normalizeH="0" baseline="0" dirty="0">
                        <a:ln>
                          <a:noFill/>
                        </a:ln>
                        <a:solidFill>
                          <a:schemeClr val="tx1"/>
                        </a:solidFill>
                        <a:effectLst/>
                        <a:latin typeface="Arial" charset="0"/>
                        <a:ea typeface="Batang" pitchFamily="18" charset="-127"/>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Elected Teachers (2)* Jessica Askew, Debora Tolliver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6"/>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Special Education Teacher(s)* Ms. Al-</a:t>
                      </a:r>
                      <a:r>
                        <a:rPr kumimoji="0" lang="en-US" sz="1000" b="0" i="0" u="none" strike="noStrike" cap="none" normalizeH="0" baseline="0" dirty="0" err="1">
                          <a:ln>
                            <a:noFill/>
                          </a:ln>
                          <a:solidFill>
                            <a:schemeClr val="tx1"/>
                          </a:solidFill>
                          <a:effectLst/>
                          <a:latin typeface="Verdana" pitchFamily="34" charset="0"/>
                          <a:ea typeface="Batang" pitchFamily="18" charset="-127"/>
                          <a:cs typeface="Arial" charset="0"/>
                        </a:rPr>
                        <a:t>Ramahi</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Related Arts Teacher(s) Ms. Scoot-Baker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8"/>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Students Members:</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Educational Assistant(s)/ Non-Certified Staff: Ms. Christine Warner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0"/>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Community Member: Ms. Mary Smith</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Parents (2)* Ms. Buzdugen, Ms. Ratchford</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2"/>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kern="1200" cap="none" normalizeH="0" baseline="0" dirty="0">
                          <a:ln>
                            <a:noFill/>
                          </a:ln>
                          <a:solidFill>
                            <a:schemeClr val="tx1"/>
                          </a:solidFill>
                          <a:effectLst/>
                          <a:latin typeface="Verdana" pitchFamily="34" charset="0"/>
                          <a:ea typeface="Batang" pitchFamily="18" charset="-127"/>
                          <a:cs typeface="Arial" charset="0"/>
                        </a:rPr>
                        <a:t>ISS Assistant: N/A</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kern="1200" cap="none" normalizeH="0" baseline="0" dirty="0">
                          <a:ln>
                            <a:noFill/>
                          </a:ln>
                          <a:solidFill>
                            <a:schemeClr val="tx1"/>
                          </a:solidFill>
                          <a:effectLst/>
                          <a:latin typeface="Verdana" pitchFamily="34" charset="0"/>
                          <a:ea typeface="Batang" pitchFamily="18" charset="-127"/>
                          <a:cs typeface="Arial" charset="0"/>
                        </a:rPr>
                        <a:t>Campus Monitor: 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3"/>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Cafeteria/Custodial Staff: Ms. Hurd</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4"/>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Bus Driver: </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5"/>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6"/>
                  </a:ext>
                </a:extLst>
              </a:tr>
            </a:tbl>
          </a:graphicData>
        </a:graphic>
      </p:graphicFrame>
      <p:sp>
        <p:nvSpPr>
          <p:cNvPr id="5" name="Slide Number Placeholder 4"/>
          <p:cNvSpPr>
            <a:spLocks noGrp="1"/>
          </p:cNvSpPr>
          <p:nvPr>
            <p:ph type="sldNum" sz="quarter" idx="12"/>
          </p:nvPr>
        </p:nvSpPr>
        <p:spPr/>
        <p:txBody>
          <a:bodyPr/>
          <a:lstStyle/>
          <a:p>
            <a:fld id="{792658A3-3BF0-460E-8150-B4D91F511DCF}" type="slidenum">
              <a:rPr lang="en-US" smtClean="0"/>
              <a:pPr/>
              <a:t>38</a:t>
            </a:fld>
            <a:endParaRPr lang="en-US"/>
          </a:p>
        </p:txBody>
      </p:sp>
      <p:sp>
        <p:nvSpPr>
          <p:cNvPr id="6" name="Footer Placeholder 5"/>
          <p:cNvSpPr>
            <a:spLocks noGrp="1"/>
          </p:cNvSpPr>
          <p:nvPr>
            <p:ph type="ftr" sz="quarter" idx="11"/>
          </p:nvPr>
        </p:nvSpPr>
        <p:spPr/>
        <p:txBody>
          <a:bodyPr/>
          <a:lstStyle/>
          <a:p>
            <a:r>
              <a:rPr lang="en-US" dirty="0"/>
              <a:t>Revised 3/17</a:t>
            </a:r>
          </a:p>
        </p:txBody>
      </p:sp>
    </p:spTree>
    <p:extLst>
      <p:ext uri="{BB962C8B-B14F-4D97-AF65-F5344CB8AC3E}">
        <p14:creationId xmlns:p14="http://schemas.microsoft.com/office/powerpoint/2010/main" val="1794369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ooter Placeholder 4"/>
          <p:cNvSpPr>
            <a:spLocks noGrp="1"/>
          </p:cNvSpPr>
          <p:nvPr>
            <p:ph type="ftr" sz="quarter" idx="11"/>
          </p:nvPr>
        </p:nvSpPr>
        <p:spPr/>
        <p:txBody>
          <a:bodyPr/>
          <a:lstStyle/>
          <a:p>
            <a:r>
              <a:rPr lang="en-US" dirty="0"/>
              <a:t>Revised 3/17</a:t>
            </a:r>
          </a:p>
        </p:txBody>
      </p:sp>
      <p:sp>
        <p:nvSpPr>
          <p:cNvPr id="73" name="Slide Number Placeholder 5"/>
          <p:cNvSpPr>
            <a:spLocks noGrp="1"/>
          </p:cNvSpPr>
          <p:nvPr>
            <p:ph type="sldNum" sz="quarter" idx="12"/>
          </p:nvPr>
        </p:nvSpPr>
        <p:spPr/>
        <p:txBody>
          <a:bodyPr/>
          <a:lstStyle/>
          <a:p>
            <a:fld id="{B5C873A4-F0B0-44A8-92BA-BE7230AC04A0}" type="slidenum">
              <a:rPr lang="en-US"/>
              <a:pPr/>
              <a:t>39</a:t>
            </a:fld>
            <a:endParaRPr lang="en-US"/>
          </a:p>
        </p:txBody>
      </p:sp>
      <p:sp>
        <p:nvSpPr>
          <p:cNvPr id="48130" name="Rectangle 1026"/>
          <p:cNvSpPr>
            <a:spLocks noGrp="1" noChangeArrowheads="1"/>
          </p:cNvSpPr>
          <p:nvPr>
            <p:ph type="title"/>
          </p:nvPr>
        </p:nvSpPr>
        <p:spPr>
          <a:xfrm>
            <a:off x="480646" y="338715"/>
            <a:ext cx="8229600" cy="990600"/>
          </a:xfrm>
        </p:spPr>
        <p:txBody>
          <a:bodyPr/>
          <a:lstStyle/>
          <a:p>
            <a:r>
              <a:rPr lang="en-US" sz="3200" dirty="0"/>
              <a:t/>
            </a:r>
            <a:br>
              <a:rPr lang="en-US" sz="3200" dirty="0"/>
            </a:br>
            <a:r>
              <a:rPr lang="en-US" sz="3200" dirty="0"/>
              <a:t>2017-18 Attendance Team Meeting Schedule</a:t>
            </a:r>
            <a:r>
              <a:rPr lang="en-US" sz="3600" dirty="0"/>
              <a:t/>
            </a:r>
            <a:br>
              <a:rPr lang="en-US" sz="3600" dirty="0"/>
            </a:br>
            <a:endParaRPr lang="en-US" sz="3600" dirty="0"/>
          </a:p>
        </p:txBody>
      </p:sp>
      <p:graphicFrame>
        <p:nvGraphicFramePr>
          <p:cNvPr id="48376" name="Group 1272"/>
          <p:cNvGraphicFramePr>
            <a:graphicFrameLocks noGrp="1"/>
          </p:cNvGraphicFramePr>
          <p:nvPr>
            <p:ph type="tbl" idx="1"/>
            <p:extLst>
              <p:ext uri="{D42A27DB-BD31-4B8C-83A1-F6EECF244321}">
                <p14:modId xmlns:p14="http://schemas.microsoft.com/office/powerpoint/2010/main" val="280807529"/>
              </p:ext>
            </p:extLst>
          </p:nvPr>
        </p:nvGraphicFramePr>
        <p:xfrm>
          <a:off x="469037" y="1447800"/>
          <a:ext cx="8370163" cy="4188751"/>
        </p:xfrm>
        <a:graphic>
          <a:graphicData uri="http://schemas.openxmlformats.org/drawingml/2006/table">
            <a:tbl>
              <a:tblPr/>
              <a:tblGrid>
                <a:gridCol w="2655163">
                  <a:extLst>
                    <a:ext uri="{9D8B030D-6E8A-4147-A177-3AD203B41FA5}">
                      <a16:colId xmlns:a16="http://schemas.microsoft.com/office/drawing/2014/main" xmlns="" val="20000"/>
                    </a:ext>
                  </a:extLst>
                </a:gridCol>
                <a:gridCol w="2924946">
                  <a:extLst>
                    <a:ext uri="{9D8B030D-6E8A-4147-A177-3AD203B41FA5}">
                      <a16:colId xmlns:a16="http://schemas.microsoft.com/office/drawing/2014/main" xmlns="" val="20001"/>
                    </a:ext>
                  </a:extLst>
                </a:gridCol>
                <a:gridCol w="2790054">
                  <a:extLst>
                    <a:ext uri="{9D8B030D-6E8A-4147-A177-3AD203B41FA5}">
                      <a16:colId xmlns:a16="http://schemas.microsoft.com/office/drawing/2014/main" xmlns="" val="20002"/>
                    </a:ext>
                  </a:extLst>
                </a:gridCol>
              </a:tblGrid>
              <a:tr h="838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sng" strike="noStrike" cap="none" normalizeH="0" baseline="0" dirty="0">
                          <a:ln>
                            <a:noFill/>
                          </a:ln>
                          <a:solidFill>
                            <a:schemeClr val="tx1"/>
                          </a:solidFill>
                          <a:effectLst/>
                          <a:latin typeface="Arial" charset="0"/>
                          <a:cs typeface="Times New Roman" pitchFamily="18" charset="0"/>
                        </a:rPr>
                        <a:t>20 Day Reporting Period</a:t>
                      </a:r>
                      <a:r>
                        <a:rPr kumimoji="0" lang="en-US" sz="1200" b="1" i="0" u="sng" strike="noStrike" cap="none" normalizeH="0" baseline="0" dirty="0">
                          <a:ln>
                            <a:noFill/>
                          </a:ln>
                          <a:solidFill>
                            <a:schemeClr val="tx1"/>
                          </a:solidFill>
                          <a:effectLst/>
                          <a:latin typeface="Arial" charset="0"/>
                        </a:rPr>
                        <a:t>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1" i="0" u="sng" strike="noStrike" cap="none" normalizeH="0" baseline="0" dirty="0">
                          <a:ln>
                            <a:noFill/>
                          </a:ln>
                          <a:solidFill>
                            <a:schemeClr val="tx1"/>
                          </a:solidFill>
                          <a:effectLst/>
                          <a:latin typeface="Arial" charset="0"/>
                          <a:cs typeface="Times New Roman" pitchFamily="18" charset="0"/>
                        </a:rPr>
                        <a:t>(A) SW Attendance Team meeting dates. Enter dates and initial when each meeting is Complete.</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sng" strike="noStrike" cap="none" normalizeH="0" baseline="0" dirty="0">
                        <a:ln>
                          <a:noFill/>
                        </a:ln>
                        <a:solidFill>
                          <a:schemeClr val="tx1"/>
                        </a:solidFill>
                        <a:effectLst/>
                        <a:latin typeface="Arial"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1" i="0" u="sng" strike="noStrike" cap="none" normalizeH="0" baseline="0" dirty="0">
                          <a:ln>
                            <a:noFill/>
                          </a:ln>
                          <a:solidFill>
                            <a:schemeClr val="tx1"/>
                          </a:solidFill>
                          <a:effectLst/>
                          <a:latin typeface="Arial" charset="0"/>
                          <a:cs typeface="Times New Roman" pitchFamily="18" charset="0"/>
                        </a:rPr>
                        <a:t>(B) Faculty meeting dates to report interpretation of 20 day data at least once per month</a:t>
                      </a:r>
                      <a:endParaRPr kumimoji="0" lang="en-US" sz="1200" b="1" i="0" u="sng" strike="noStrike" cap="none" normalizeH="0" baseline="0" dirty="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sng" strike="noStrike" cap="none" normalizeH="0" baseline="0" dirty="0">
                        <a:ln>
                          <a:noFill/>
                        </a:ln>
                        <a:solidFill>
                          <a:schemeClr val="tx1"/>
                        </a:solidFill>
                        <a:effectLst/>
                        <a:latin typeface="Arial"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5178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1.   08/07/17 - 09/01/17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09/06/17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   09/13/17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3400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2.     09/05 - 10/02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10/10/17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10/11/17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2"/>
                  </a:ext>
                </a:extLst>
              </a:tr>
              <a:tr h="3400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3.     10/03 - 11/06</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11/07/17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11/15/17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3"/>
                  </a:ext>
                </a:extLst>
              </a:tr>
              <a:tr h="3412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4.     11/07 – 12/08</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12/12/17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12/13/17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4"/>
                  </a:ext>
                </a:extLst>
              </a:tr>
              <a:tr h="4300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5.   12/11/17 – 01/24/18</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01/30/18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02/07/18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5"/>
                  </a:ext>
                </a:extLst>
              </a:tr>
              <a:tr h="3400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6.      01/25 – 02/21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02/27/18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03/07/18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6"/>
                  </a:ext>
                </a:extLst>
              </a:tr>
              <a:tr h="3400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7.      2/22 – 03/28</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04/03/18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04/11/18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7"/>
                  </a:ext>
                </a:extLst>
              </a:tr>
              <a:tr h="3400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8.      03/29 – 04/26</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05/01/18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05/10/18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8"/>
                  </a:ext>
                </a:extLst>
              </a:tr>
              <a:tr h="3400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9.      04/27 – 05/24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07/30/18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08/01/18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849423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 Results</a:t>
            </a:r>
          </a:p>
        </p:txBody>
      </p:sp>
      <p:pic>
        <p:nvPicPr>
          <p:cNvPr id="6" name="Content Placeholder 5"/>
          <p:cNvPicPr>
            <a:picLocks noGrp="1" noChangeAspect="1"/>
          </p:cNvPicPr>
          <p:nvPr>
            <p:ph idx="1"/>
          </p:nvPr>
        </p:nvPicPr>
        <p:blipFill>
          <a:blip r:embed="rId2"/>
          <a:stretch>
            <a:fillRect/>
          </a:stretch>
        </p:blipFill>
        <p:spPr>
          <a:xfrm>
            <a:off x="1371600" y="1600200"/>
            <a:ext cx="2438400" cy="4267200"/>
          </a:xfrm>
          <a:prstGeom prst="rect">
            <a:avLst/>
          </a:prstGeom>
        </p:spPr>
      </p:pic>
      <p:sp>
        <p:nvSpPr>
          <p:cNvPr id="4" name="Footer Placeholder 3"/>
          <p:cNvSpPr>
            <a:spLocks noGrp="1"/>
          </p:cNvSpPr>
          <p:nvPr>
            <p:ph type="ftr" sz="quarter" idx="11"/>
          </p:nvPr>
        </p:nvSpPr>
        <p:spPr/>
        <p:txBody>
          <a:bodyPr/>
          <a:lstStyle/>
          <a:p>
            <a:r>
              <a:rPr lang="en-US"/>
              <a:t>Revised 3/17</a:t>
            </a:r>
            <a:endParaRPr lang="en-US" dirty="0"/>
          </a:p>
        </p:txBody>
      </p:sp>
      <p:sp>
        <p:nvSpPr>
          <p:cNvPr id="5" name="Slide Number Placeholder 4"/>
          <p:cNvSpPr>
            <a:spLocks noGrp="1"/>
          </p:cNvSpPr>
          <p:nvPr>
            <p:ph type="sldNum" sz="quarter" idx="12"/>
          </p:nvPr>
        </p:nvSpPr>
        <p:spPr/>
        <p:txBody>
          <a:bodyPr/>
          <a:lstStyle/>
          <a:p>
            <a:fld id="{E6C7BE77-9EF0-4727-A441-64BE836E1D4D}" type="slidenum">
              <a:rPr lang="en-US" smtClean="0"/>
              <a:pPr/>
              <a:t>4</a:t>
            </a:fld>
            <a:endParaRPr lang="en-US"/>
          </a:p>
        </p:txBody>
      </p:sp>
      <p:pic>
        <p:nvPicPr>
          <p:cNvPr id="7" name="Picture 6"/>
          <p:cNvPicPr>
            <a:picLocks noChangeAspect="1"/>
          </p:cNvPicPr>
          <p:nvPr/>
        </p:nvPicPr>
        <p:blipFill>
          <a:blip r:embed="rId3"/>
          <a:stretch>
            <a:fillRect/>
          </a:stretch>
        </p:blipFill>
        <p:spPr>
          <a:xfrm>
            <a:off x="5105400" y="1600200"/>
            <a:ext cx="2362200" cy="4267200"/>
          </a:xfrm>
          <a:prstGeom prst="rect">
            <a:avLst/>
          </a:prstGeom>
        </p:spPr>
      </p:pic>
    </p:spTree>
    <p:extLst>
      <p:ext uri="{BB962C8B-B14F-4D97-AF65-F5344CB8AC3E}">
        <p14:creationId xmlns:p14="http://schemas.microsoft.com/office/powerpoint/2010/main" val="13058538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543800" cy="1066800"/>
          </a:xfrm>
        </p:spPr>
        <p:txBody>
          <a:bodyPr>
            <a:normAutofit/>
          </a:bodyPr>
          <a:lstStyle/>
          <a:p>
            <a:pPr eaLnBrk="1" fontAlgn="auto" hangingPunct="1">
              <a:spcAft>
                <a:spcPts val="0"/>
              </a:spcAft>
              <a:defRPr/>
            </a:pPr>
            <a:r>
              <a:rPr lang="en-US" dirty="0">
                <a:ea typeface="+mj-ea"/>
                <a:cs typeface="+mj-cs"/>
              </a:rPr>
              <a:t>School’s SART MAP</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90438260"/>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r>
              <a:rPr lang="en-US" dirty="0"/>
              <a:t>Revised 3/17</a:t>
            </a:r>
          </a:p>
        </p:txBody>
      </p:sp>
      <p:sp>
        <p:nvSpPr>
          <p:cNvPr id="59397" name="Slide Number Placeholder 4"/>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C157509-5438-49D9-854F-B3ECDBF15E8F}" type="slidenum">
              <a:rPr lang="en-US" altLang="en-US">
                <a:solidFill>
                  <a:srgbClr val="BCBCBC"/>
                </a:solidFill>
              </a:rPr>
              <a:pPr/>
              <a:t>40</a:t>
            </a:fld>
            <a:endParaRPr lang="en-US" altLang="en-US">
              <a:solidFill>
                <a:srgbClr val="BCBCBC"/>
              </a:solidFill>
            </a:endParaRPr>
          </a:p>
        </p:txBody>
      </p:sp>
    </p:spTree>
    <p:extLst>
      <p:ext uri="{BB962C8B-B14F-4D97-AF65-F5344CB8AC3E}">
        <p14:creationId xmlns:p14="http://schemas.microsoft.com/office/powerpoint/2010/main" val="16487308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Attendance Intervention/Prevention Strategies</a:t>
            </a:r>
          </a:p>
        </p:txBody>
      </p:sp>
      <p:sp>
        <p:nvSpPr>
          <p:cNvPr id="6" name="Content Placeholder 5"/>
          <p:cNvSpPr>
            <a:spLocks noGrp="1"/>
          </p:cNvSpPr>
          <p:nvPr>
            <p:ph idx="1"/>
          </p:nvPr>
        </p:nvSpPr>
        <p:spPr>
          <a:xfrm>
            <a:off x="457200" y="1752600"/>
            <a:ext cx="8229600" cy="4373563"/>
          </a:xfrm>
        </p:spPr>
        <p:txBody>
          <a:bodyPr/>
          <a:lstStyle/>
          <a:p>
            <a:r>
              <a:rPr lang="en-US" sz="2800" dirty="0"/>
              <a:t>School-wide grade level attendance incentive competition</a:t>
            </a:r>
          </a:p>
          <a:p>
            <a:r>
              <a:rPr lang="en-US" sz="2800" dirty="0"/>
              <a:t>Meeting with parents of students that were habitually absent to review last year’s data and create a plan for current school year.</a:t>
            </a:r>
          </a:p>
          <a:p>
            <a:r>
              <a:rPr lang="en-US" sz="2800" dirty="0"/>
              <a:t>Ensure that staff is knowledgeable of attendance procedures.</a:t>
            </a:r>
          </a:p>
          <a:p>
            <a:r>
              <a:rPr lang="en-US" sz="2800" dirty="0"/>
              <a:t>Attendance pamphlet</a:t>
            </a:r>
          </a:p>
          <a:p>
            <a:r>
              <a:rPr lang="en-US" sz="2800" dirty="0"/>
              <a:t>Action Plan for Attendance Meetings is located in PBIS Resource Notebook</a:t>
            </a:r>
          </a:p>
        </p:txBody>
      </p:sp>
      <p:sp>
        <p:nvSpPr>
          <p:cNvPr id="4" name="Footer Placeholder 3"/>
          <p:cNvSpPr>
            <a:spLocks noGrp="1"/>
          </p:cNvSpPr>
          <p:nvPr>
            <p:ph type="ftr" sz="quarter" idx="11"/>
          </p:nvPr>
        </p:nvSpPr>
        <p:spPr/>
        <p:txBody>
          <a:bodyPr/>
          <a:lstStyle/>
          <a:p>
            <a:r>
              <a:rPr lang="en-US" dirty="0"/>
              <a:t>Revised 3/17</a:t>
            </a:r>
          </a:p>
        </p:txBody>
      </p:sp>
      <p:sp>
        <p:nvSpPr>
          <p:cNvPr id="5" name="Slide Number Placeholder 4"/>
          <p:cNvSpPr>
            <a:spLocks noGrp="1"/>
          </p:cNvSpPr>
          <p:nvPr>
            <p:ph type="sldNum" sz="quarter" idx="12"/>
          </p:nvPr>
        </p:nvSpPr>
        <p:spPr/>
        <p:txBody>
          <a:bodyPr/>
          <a:lstStyle/>
          <a:p>
            <a:fld id="{52BFECAC-E34F-44E8-9AD2-C54800E8DC34}" type="slidenum">
              <a:rPr lang="en-US" smtClean="0"/>
              <a:pPr/>
              <a:t>41</a:t>
            </a:fld>
            <a:endParaRPr lang="en-US"/>
          </a:p>
        </p:txBody>
      </p:sp>
    </p:spTree>
    <p:extLst>
      <p:ext uri="{BB962C8B-B14F-4D97-AF65-F5344CB8AC3E}">
        <p14:creationId xmlns:p14="http://schemas.microsoft.com/office/powerpoint/2010/main" val="35338129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Incentives</a:t>
            </a:r>
          </a:p>
        </p:txBody>
      </p:sp>
      <p:sp>
        <p:nvSpPr>
          <p:cNvPr id="3" name="Content Placeholder 2"/>
          <p:cNvSpPr>
            <a:spLocks noGrp="1"/>
          </p:cNvSpPr>
          <p:nvPr>
            <p:ph idx="1"/>
          </p:nvPr>
        </p:nvSpPr>
        <p:spPr>
          <a:xfrm>
            <a:off x="457200" y="1600200"/>
            <a:ext cx="8229600" cy="4525963"/>
          </a:xfrm>
        </p:spPr>
        <p:txBody>
          <a:bodyPr/>
          <a:lstStyle/>
          <a:p>
            <a:r>
              <a:rPr lang="en-US" dirty="0"/>
              <a:t>Lunch on the lawn</a:t>
            </a:r>
          </a:p>
          <a:p>
            <a:r>
              <a:rPr lang="en-US" dirty="0"/>
              <a:t>Out of Uniform</a:t>
            </a:r>
          </a:p>
          <a:p>
            <a:pPr lvl="1"/>
            <a:r>
              <a:rPr lang="en-US" sz="2400" dirty="0"/>
              <a:t>Pajama Day</a:t>
            </a:r>
          </a:p>
          <a:p>
            <a:pPr lvl="1"/>
            <a:r>
              <a:rPr lang="en-US" sz="2400" dirty="0"/>
              <a:t>Jean Day</a:t>
            </a:r>
          </a:p>
          <a:p>
            <a:r>
              <a:rPr lang="en-US" dirty="0"/>
              <a:t>Name on Attendance bulletin board</a:t>
            </a:r>
          </a:p>
          <a:p>
            <a:r>
              <a:rPr lang="en-US" dirty="0"/>
              <a:t>Dance</a:t>
            </a:r>
          </a:p>
          <a:p>
            <a:r>
              <a:rPr lang="en-US" dirty="0"/>
              <a:t>Admission to Staff vs Staff event</a:t>
            </a:r>
          </a:p>
          <a:p>
            <a:r>
              <a:rPr lang="en-US" dirty="0"/>
              <a:t>Coupon giveaway</a:t>
            </a:r>
          </a:p>
        </p:txBody>
      </p:sp>
      <p:sp>
        <p:nvSpPr>
          <p:cNvPr id="4" name="Footer Placeholder 3"/>
          <p:cNvSpPr>
            <a:spLocks noGrp="1"/>
          </p:cNvSpPr>
          <p:nvPr>
            <p:ph type="ftr" sz="quarter" idx="11"/>
          </p:nvPr>
        </p:nvSpPr>
        <p:spPr/>
        <p:txBody>
          <a:bodyPr/>
          <a:lstStyle/>
          <a:p>
            <a:r>
              <a:rPr lang="en-US" dirty="0"/>
              <a:t>Revised 3/17</a:t>
            </a:r>
          </a:p>
        </p:txBody>
      </p:sp>
      <p:sp>
        <p:nvSpPr>
          <p:cNvPr id="5" name="Slide Number Placeholder 4"/>
          <p:cNvSpPr>
            <a:spLocks noGrp="1"/>
          </p:cNvSpPr>
          <p:nvPr>
            <p:ph type="sldNum" sz="quarter" idx="12"/>
          </p:nvPr>
        </p:nvSpPr>
        <p:spPr/>
        <p:txBody>
          <a:bodyPr/>
          <a:lstStyle/>
          <a:p>
            <a:fld id="{E6C7BE77-9EF0-4727-A441-64BE836E1D4D}" type="slidenum">
              <a:rPr lang="en-US" smtClean="0"/>
              <a:pPr/>
              <a:t>42</a:t>
            </a:fld>
            <a:endParaRPr lang="en-US"/>
          </a:p>
        </p:txBody>
      </p:sp>
    </p:spTree>
    <p:extLst>
      <p:ext uri="{BB962C8B-B14F-4D97-AF65-F5344CB8AC3E}">
        <p14:creationId xmlns:p14="http://schemas.microsoft.com/office/powerpoint/2010/main" val="19099861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2743200"/>
            <a:ext cx="7772400" cy="1362075"/>
          </a:xfrm>
        </p:spPr>
        <p:txBody>
          <a:bodyPr/>
          <a:lstStyle/>
          <a:p>
            <a:pPr algn="ctr"/>
            <a:r>
              <a:rPr lang="en-US" dirty="0"/>
              <a:t>Graduation (9-12 only)</a:t>
            </a:r>
          </a:p>
        </p:txBody>
      </p:sp>
      <p:sp>
        <p:nvSpPr>
          <p:cNvPr id="4" name="Footer Placeholder 3"/>
          <p:cNvSpPr>
            <a:spLocks noGrp="1"/>
          </p:cNvSpPr>
          <p:nvPr>
            <p:ph type="ftr" sz="quarter" idx="11"/>
          </p:nvPr>
        </p:nvSpPr>
        <p:spPr/>
        <p:txBody>
          <a:bodyPr/>
          <a:lstStyle/>
          <a:p>
            <a:r>
              <a:rPr lang="en-US" dirty="0"/>
              <a:t>Revised 3/17</a:t>
            </a:r>
          </a:p>
        </p:txBody>
      </p:sp>
      <p:sp>
        <p:nvSpPr>
          <p:cNvPr id="5" name="Slide Number Placeholder 4"/>
          <p:cNvSpPr>
            <a:spLocks noGrp="1"/>
          </p:cNvSpPr>
          <p:nvPr>
            <p:ph type="sldNum" sz="quarter" idx="12"/>
          </p:nvPr>
        </p:nvSpPr>
        <p:spPr/>
        <p:txBody>
          <a:bodyPr/>
          <a:lstStyle/>
          <a:p>
            <a:fld id="{E6C7BE77-9EF0-4727-A441-64BE836E1D4D}" type="slidenum">
              <a:rPr lang="en-US" smtClean="0"/>
              <a:pPr/>
              <a:t>43</a:t>
            </a:fld>
            <a:endParaRPr lang="en-US"/>
          </a:p>
        </p:txBody>
      </p:sp>
    </p:spTree>
    <p:extLst>
      <p:ext uri="{BB962C8B-B14F-4D97-AF65-F5344CB8AC3E}">
        <p14:creationId xmlns:p14="http://schemas.microsoft.com/office/powerpoint/2010/main" val="36025052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844" name="Rectangle 1124"/>
          <p:cNvSpPr>
            <a:spLocks noGrp="1" noChangeArrowheads="1"/>
          </p:cNvSpPr>
          <p:nvPr>
            <p:ph type="title"/>
          </p:nvPr>
        </p:nvSpPr>
        <p:spPr>
          <a:xfrm>
            <a:off x="457200" y="274638"/>
            <a:ext cx="8229600" cy="411162"/>
          </a:xfrm>
        </p:spPr>
        <p:txBody>
          <a:bodyPr/>
          <a:lstStyle/>
          <a:p>
            <a:r>
              <a:rPr lang="en-US" sz="1800" b="1" dirty="0"/>
              <a:t>SCS School-wide  Graduation Team Worksheet</a:t>
            </a:r>
            <a:r>
              <a:rPr lang="en-US" sz="4000" dirty="0"/>
              <a:t> </a:t>
            </a:r>
            <a:r>
              <a:rPr lang="en-US" sz="1800" b="1" dirty="0"/>
              <a:t>2017-18</a:t>
            </a:r>
          </a:p>
        </p:txBody>
      </p:sp>
      <p:sp>
        <p:nvSpPr>
          <p:cNvPr id="31845" name="Rectangle 1125"/>
          <p:cNvSpPr>
            <a:spLocks noGrp="1" noChangeArrowheads="1"/>
          </p:cNvSpPr>
          <p:nvPr>
            <p:ph type="body" sz="half" idx="1"/>
          </p:nvPr>
        </p:nvSpPr>
        <p:spPr>
          <a:xfrm>
            <a:off x="152400" y="762000"/>
            <a:ext cx="3810000" cy="5791200"/>
          </a:xfrm>
        </p:spPr>
        <p:txBody>
          <a:bodyPr/>
          <a:lstStyle/>
          <a:p>
            <a:pPr>
              <a:lnSpc>
                <a:spcPct val="90000"/>
              </a:lnSpc>
              <a:buFontTx/>
              <a:buNone/>
            </a:pPr>
            <a:r>
              <a:rPr lang="en-US" sz="1600" dirty="0">
                <a:solidFill>
                  <a:srgbClr val="FF0000"/>
                </a:solidFill>
              </a:rPr>
              <a:t>To be completed by High Schools Only</a:t>
            </a:r>
          </a:p>
          <a:p>
            <a:pPr>
              <a:lnSpc>
                <a:spcPct val="90000"/>
              </a:lnSpc>
              <a:buFontTx/>
              <a:buNone/>
            </a:pPr>
            <a:endParaRPr lang="en-US" sz="1400" dirty="0"/>
          </a:p>
          <a:p>
            <a:pPr>
              <a:lnSpc>
                <a:spcPct val="90000"/>
              </a:lnSpc>
              <a:buFontTx/>
              <a:buNone/>
            </a:pPr>
            <a:r>
              <a:rPr lang="en-US" sz="1400" dirty="0"/>
              <a:t>Graduation Teams are representative of all</a:t>
            </a:r>
          </a:p>
          <a:p>
            <a:pPr>
              <a:lnSpc>
                <a:spcPct val="90000"/>
              </a:lnSpc>
              <a:buFontTx/>
              <a:buNone/>
            </a:pPr>
            <a:r>
              <a:rPr lang="en-US" sz="1400" dirty="0"/>
              <a:t> personnel needed to review data and school</a:t>
            </a:r>
          </a:p>
          <a:p>
            <a:pPr>
              <a:lnSpc>
                <a:spcPct val="90000"/>
              </a:lnSpc>
              <a:buFontTx/>
              <a:buNone/>
            </a:pPr>
            <a:r>
              <a:rPr lang="en-US" sz="1400" dirty="0"/>
              <a:t> structures, make recommendations for short-</a:t>
            </a:r>
          </a:p>
          <a:p>
            <a:pPr>
              <a:lnSpc>
                <a:spcPct val="90000"/>
              </a:lnSpc>
              <a:buFontTx/>
              <a:buNone/>
            </a:pPr>
            <a:r>
              <a:rPr lang="en-US" sz="1400" dirty="0"/>
              <a:t>term and long-term interventions and work </a:t>
            </a:r>
          </a:p>
          <a:p>
            <a:pPr>
              <a:lnSpc>
                <a:spcPct val="90000"/>
              </a:lnSpc>
              <a:buFontTx/>
              <a:buNone/>
            </a:pPr>
            <a:r>
              <a:rPr lang="en-US" sz="1400" dirty="0"/>
              <a:t>with Principal to motivate and hold </a:t>
            </a:r>
          </a:p>
          <a:p>
            <a:pPr>
              <a:lnSpc>
                <a:spcPct val="90000"/>
              </a:lnSpc>
              <a:buFontTx/>
              <a:buNone/>
            </a:pPr>
            <a:r>
              <a:rPr lang="en-US" sz="1400" dirty="0"/>
              <a:t>accountable all stakeholders.</a:t>
            </a:r>
          </a:p>
          <a:p>
            <a:pPr>
              <a:lnSpc>
                <a:spcPct val="90000"/>
              </a:lnSpc>
              <a:buFontTx/>
              <a:buNone/>
            </a:pPr>
            <a:endParaRPr lang="en-US" sz="1400" dirty="0"/>
          </a:p>
          <a:p>
            <a:pPr>
              <a:lnSpc>
                <a:spcPct val="90000"/>
              </a:lnSpc>
              <a:buFontTx/>
              <a:buNone/>
            </a:pPr>
            <a:r>
              <a:rPr lang="en-US" sz="1200" b="1" i="1" dirty="0"/>
              <a:t>Fill in the names of team members and designate </a:t>
            </a:r>
          </a:p>
          <a:p>
            <a:pPr>
              <a:lnSpc>
                <a:spcPct val="90000"/>
              </a:lnSpc>
              <a:buFontTx/>
              <a:buNone/>
            </a:pPr>
            <a:r>
              <a:rPr lang="en-US" sz="1200" b="1" i="1" dirty="0"/>
              <a:t>who will serve as </a:t>
            </a:r>
            <a:r>
              <a:rPr lang="en-US" sz="1200" b="1" i="1" u="sng" dirty="0"/>
              <a:t>Team Leader (TL) </a:t>
            </a:r>
            <a:r>
              <a:rPr lang="en-US" sz="1200" dirty="0"/>
              <a:t>*Indicates </a:t>
            </a:r>
          </a:p>
          <a:p>
            <a:pPr>
              <a:lnSpc>
                <a:spcPct val="90000"/>
              </a:lnSpc>
              <a:buFontTx/>
              <a:buNone/>
            </a:pPr>
            <a:r>
              <a:rPr lang="en-US" sz="1200" dirty="0"/>
              <a:t>members required; others may be invited as needed</a:t>
            </a:r>
          </a:p>
          <a:p>
            <a:pPr>
              <a:lnSpc>
                <a:spcPct val="90000"/>
              </a:lnSpc>
              <a:buFontTx/>
              <a:buNone/>
            </a:pPr>
            <a:endParaRPr lang="en-US" sz="1400" dirty="0"/>
          </a:p>
          <a:p>
            <a:pPr>
              <a:lnSpc>
                <a:spcPct val="90000"/>
              </a:lnSpc>
              <a:buFontTx/>
              <a:buNone/>
            </a:pPr>
            <a:r>
              <a:rPr lang="en-US" sz="1400" dirty="0"/>
              <a:t>-Meet at least monthly.  </a:t>
            </a:r>
          </a:p>
          <a:p>
            <a:pPr>
              <a:lnSpc>
                <a:spcPct val="90000"/>
              </a:lnSpc>
              <a:buFontTx/>
              <a:buNone/>
            </a:pPr>
            <a:r>
              <a:rPr lang="en-US" sz="1400" dirty="0"/>
              <a:t>-Retain Notes of all meetings.</a:t>
            </a:r>
          </a:p>
          <a:p>
            <a:pPr>
              <a:lnSpc>
                <a:spcPct val="90000"/>
              </a:lnSpc>
              <a:buFontTx/>
              <a:buNone/>
            </a:pPr>
            <a:r>
              <a:rPr lang="en-US" sz="1400" dirty="0"/>
              <a:t>-Make assignments and adjustments based</a:t>
            </a:r>
          </a:p>
          <a:p>
            <a:pPr>
              <a:lnSpc>
                <a:spcPct val="90000"/>
              </a:lnSpc>
              <a:buFontTx/>
              <a:buNone/>
            </a:pPr>
            <a:r>
              <a:rPr lang="en-US" sz="1400" dirty="0"/>
              <a:t>on data review.</a:t>
            </a:r>
          </a:p>
          <a:p>
            <a:pPr>
              <a:lnSpc>
                <a:spcPct val="90000"/>
              </a:lnSpc>
              <a:buFontTx/>
              <a:buNone/>
            </a:pPr>
            <a:r>
              <a:rPr lang="en-US" sz="1400" dirty="0"/>
              <a:t>-Make </a:t>
            </a:r>
            <a:r>
              <a:rPr lang="en-US" sz="1400" i="1" dirty="0"/>
              <a:t>Continuous Improvement</a:t>
            </a:r>
            <a:r>
              <a:rPr lang="en-US" sz="1400" dirty="0"/>
              <a:t> part of the</a:t>
            </a:r>
          </a:p>
          <a:p>
            <a:pPr>
              <a:lnSpc>
                <a:spcPct val="90000"/>
              </a:lnSpc>
              <a:buFontTx/>
              <a:buNone/>
            </a:pPr>
            <a:r>
              <a:rPr lang="en-US" sz="1400" dirty="0"/>
              <a:t>school culture.</a:t>
            </a:r>
          </a:p>
          <a:p>
            <a:pPr>
              <a:lnSpc>
                <a:spcPct val="90000"/>
              </a:lnSpc>
              <a:buFontTx/>
              <a:buNone/>
            </a:pPr>
            <a:r>
              <a:rPr lang="en-US" sz="1400" dirty="0"/>
              <a:t>-The Team shares responsibility for school-</a:t>
            </a:r>
          </a:p>
          <a:p>
            <a:pPr>
              <a:lnSpc>
                <a:spcPct val="90000"/>
              </a:lnSpc>
              <a:buFontTx/>
              <a:buNone/>
            </a:pPr>
            <a:r>
              <a:rPr lang="en-US" sz="1400" dirty="0"/>
              <a:t>wide buy-in </a:t>
            </a:r>
          </a:p>
          <a:p>
            <a:pPr>
              <a:lnSpc>
                <a:spcPct val="90000"/>
              </a:lnSpc>
              <a:buFontTx/>
              <a:buNone/>
            </a:pPr>
            <a:r>
              <a:rPr lang="en-US" sz="1400" dirty="0"/>
              <a:t>See next slide for further instructions</a:t>
            </a:r>
          </a:p>
        </p:txBody>
      </p:sp>
      <p:graphicFrame>
        <p:nvGraphicFramePr>
          <p:cNvPr id="31849" name="Group 1129"/>
          <p:cNvGraphicFramePr>
            <a:graphicFrameLocks noGrp="1"/>
          </p:cNvGraphicFramePr>
          <p:nvPr>
            <p:ph sz="half" idx="2"/>
            <p:extLst>
              <p:ext uri="{D42A27DB-BD31-4B8C-83A1-F6EECF244321}">
                <p14:modId xmlns:p14="http://schemas.microsoft.com/office/powerpoint/2010/main" val="1636980472"/>
              </p:ext>
            </p:extLst>
          </p:nvPr>
        </p:nvGraphicFramePr>
        <p:xfrm>
          <a:off x="4038600" y="914400"/>
          <a:ext cx="4800600" cy="5029200"/>
        </p:xfrm>
        <a:graphic>
          <a:graphicData uri="http://schemas.openxmlformats.org/drawingml/2006/table">
            <a:tbl>
              <a:tblPr/>
              <a:tblGrid>
                <a:gridCol w="4800600">
                  <a:extLst>
                    <a:ext uri="{9D8B030D-6E8A-4147-A177-3AD203B41FA5}">
                      <a16:colId xmlns:a16="http://schemas.microsoft.com/office/drawing/2014/main" xmlns="" val="20000"/>
                    </a:ext>
                  </a:extLst>
                </a:gridCol>
              </a:tblGrid>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Principal determines appropriate team members for each school</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0"/>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Assistant Principal (recommended)</a:t>
                      </a:r>
                      <a:endParaRPr kumimoji="0" lang="en-US" sz="1800" b="0" i="0" u="none" strike="noStrike" cap="none" normalizeH="0" baseline="0" dirty="0">
                        <a:ln>
                          <a:noFill/>
                        </a:ln>
                        <a:solidFill>
                          <a:schemeClr val="tx1"/>
                        </a:solidFill>
                        <a:effectLst/>
                        <a:latin typeface="Arial" charset="0"/>
                        <a:ea typeface="Batang" pitchFamily="18" charset="-127"/>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Professional School Counselor*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2"/>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School Psychologist</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General Education Teacher(s)</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4"/>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MEA Representative*</a:t>
                      </a:r>
                      <a:endParaRPr kumimoji="0" lang="en-US" sz="1800" b="0" i="0" u="none" strike="noStrike" cap="none" normalizeH="0" baseline="0" dirty="0">
                        <a:ln>
                          <a:noFill/>
                        </a:ln>
                        <a:solidFill>
                          <a:schemeClr val="tx1"/>
                        </a:solidFill>
                        <a:effectLst/>
                        <a:latin typeface="Arial" charset="0"/>
                        <a:ea typeface="Batang" pitchFamily="18" charset="-127"/>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Elected Teachers (2)*</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6"/>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Special Education Teacher(s)*</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Related Arts Teacher(s)</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8"/>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Students Members:</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Educational Assistant(s)/ Non-Certified Staff:</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0"/>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Community Member: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Parents (2)*</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2"/>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kern="1200" cap="none" normalizeH="0" baseline="0" dirty="0">
                          <a:ln>
                            <a:noFill/>
                          </a:ln>
                          <a:solidFill>
                            <a:schemeClr val="tx1"/>
                          </a:solidFill>
                          <a:effectLst/>
                          <a:latin typeface="Verdana" pitchFamily="34" charset="0"/>
                          <a:ea typeface="Batang" pitchFamily="18" charset="-127"/>
                          <a:cs typeface="Arial" charset="0"/>
                        </a:rPr>
                        <a:t>ISS Assistant:</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kern="1200" cap="none" normalizeH="0" baseline="0" dirty="0">
                          <a:ln>
                            <a:noFill/>
                          </a:ln>
                          <a:solidFill>
                            <a:schemeClr val="tx1"/>
                          </a:solidFill>
                          <a:effectLst/>
                          <a:latin typeface="Verdana" pitchFamily="34" charset="0"/>
                          <a:ea typeface="Batang" pitchFamily="18" charset="-127"/>
                          <a:cs typeface="Arial" charset="0"/>
                        </a:rPr>
                        <a:t>Campus Monitor: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3"/>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Cafeteria/Custodial Staff:</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4"/>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Bus Driver: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5"/>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6"/>
                  </a:ext>
                </a:extLst>
              </a:tr>
            </a:tbl>
          </a:graphicData>
        </a:graphic>
      </p:graphicFrame>
      <p:sp>
        <p:nvSpPr>
          <p:cNvPr id="5" name="Slide Number Placeholder 4"/>
          <p:cNvSpPr>
            <a:spLocks noGrp="1"/>
          </p:cNvSpPr>
          <p:nvPr>
            <p:ph type="sldNum" sz="quarter" idx="12"/>
          </p:nvPr>
        </p:nvSpPr>
        <p:spPr/>
        <p:txBody>
          <a:bodyPr/>
          <a:lstStyle/>
          <a:p>
            <a:fld id="{792658A3-3BF0-460E-8150-B4D91F511DCF}" type="slidenum">
              <a:rPr lang="en-US" smtClean="0"/>
              <a:pPr/>
              <a:t>44</a:t>
            </a:fld>
            <a:endParaRPr lang="en-US"/>
          </a:p>
        </p:txBody>
      </p:sp>
      <p:sp>
        <p:nvSpPr>
          <p:cNvPr id="6" name="Footer Placeholder 5"/>
          <p:cNvSpPr>
            <a:spLocks noGrp="1"/>
          </p:cNvSpPr>
          <p:nvPr>
            <p:ph type="ftr" sz="quarter" idx="11"/>
          </p:nvPr>
        </p:nvSpPr>
        <p:spPr/>
        <p:txBody>
          <a:bodyPr/>
          <a:lstStyle/>
          <a:p>
            <a:r>
              <a:rPr lang="en-US" dirty="0"/>
              <a:t>Revised 3/17</a:t>
            </a:r>
          </a:p>
        </p:txBody>
      </p:sp>
    </p:spTree>
    <p:extLst>
      <p:ext uri="{BB962C8B-B14F-4D97-AF65-F5344CB8AC3E}">
        <p14:creationId xmlns:p14="http://schemas.microsoft.com/office/powerpoint/2010/main" val="39945315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2" name="Footer Placeholder 4"/>
          <p:cNvSpPr>
            <a:spLocks noGrp="1"/>
          </p:cNvSpPr>
          <p:nvPr>
            <p:ph type="ftr" sz="quarter" idx="11"/>
          </p:nvPr>
        </p:nvSpPr>
        <p:spPr/>
        <p:txBody>
          <a:bodyPr/>
          <a:lstStyle/>
          <a:p>
            <a:r>
              <a:rPr lang="en-US" dirty="0"/>
              <a:t>Revised 3/17</a:t>
            </a:r>
          </a:p>
        </p:txBody>
      </p:sp>
      <p:sp>
        <p:nvSpPr>
          <p:cNvPr id="73" name="Slide Number Placeholder 5"/>
          <p:cNvSpPr>
            <a:spLocks noGrp="1"/>
          </p:cNvSpPr>
          <p:nvPr>
            <p:ph type="sldNum" sz="quarter" idx="12"/>
          </p:nvPr>
        </p:nvSpPr>
        <p:spPr/>
        <p:txBody>
          <a:bodyPr/>
          <a:lstStyle/>
          <a:p>
            <a:fld id="{B5C873A4-F0B0-44A8-92BA-BE7230AC04A0}" type="slidenum">
              <a:rPr lang="en-US"/>
              <a:pPr/>
              <a:t>45</a:t>
            </a:fld>
            <a:endParaRPr lang="en-US"/>
          </a:p>
        </p:txBody>
      </p:sp>
      <p:sp>
        <p:nvSpPr>
          <p:cNvPr id="48130" name="Rectangle 1026"/>
          <p:cNvSpPr>
            <a:spLocks noGrp="1" noChangeArrowheads="1"/>
          </p:cNvSpPr>
          <p:nvPr>
            <p:ph type="title"/>
          </p:nvPr>
        </p:nvSpPr>
        <p:spPr>
          <a:xfrm>
            <a:off x="457200" y="228600"/>
            <a:ext cx="8229600" cy="1143000"/>
          </a:xfrm>
        </p:spPr>
        <p:txBody>
          <a:bodyPr/>
          <a:lstStyle/>
          <a:p>
            <a:r>
              <a:rPr lang="en-US" sz="3600" dirty="0"/>
              <a:t>2017-18 Graduation Team Meeting Schedule</a:t>
            </a:r>
            <a:br>
              <a:rPr lang="en-US" sz="3600" dirty="0"/>
            </a:br>
            <a:endParaRPr lang="en-US" sz="3600" dirty="0"/>
          </a:p>
        </p:txBody>
      </p:sp>
      <p:graphicFrame>
        <p:nvGraphicFramePr>
          <p:cNvPr id="48376" name="Group 1272"/>
          <p:cNvGraphicFramePr>
            <a:graphicFrameLocks noGrp="1"/>
          </p:cNvGraphicFramePr>
          <p:nvPr>
            <p:ph type="tbl" idx="1"/>
            <p:extLst>
              <p:ext uri="{D42A27DB-BD31-4B8C-83A1-F6EECF244321}">
                <p14:modId xmlns:p14="http://schemas.microsoft.com/office/powerpoint/2010/main" val="240285229"/>
              </p:ext>
            </p:extLst>
          </p:nvPr>
        </p:nvGraphicFramePr>
        <p:xfrm>
          <a:off x="2057400" y="1219200"/>
          <a:ext cx="4800600" cy="4800599"/>
        </p:xfrm>
        <a:graphic>
          <a:graphicData uri="http://schemas.openxmlformats.org/drawingml/2006/table">
            <a:tbl>
              <a:tblPr/>
              <a:tblGrid>
                <a:gridCol w="11430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tblGrid>
              <a:tr h="137696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Times New Roman" pitchFamily="18" charset="0"/>
                        </a:rPr>
                        <a:t>20 Day Reporting Period</a:t>
                      </a:r>
                      <a:r>
                        <a:rPr kumimoji="0" lang="en-US" sz="1200" b="0" i="0" u="none" strike="noStrike" cap="none" normalizeH="0" baseline="0" dirty="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Times New Roman" pitchFamily="18" charset="0"/>
                        </a:rPr>
                        <a:t>(A) SW Graduation Team meeting dates. Enter dates and initial when each meeting is Complete.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a:ln>
                            <a:noFill/>
                          </a:ln>
                          <a:solidFill>
                            <a:schemeClr val="tx1"/>
                          </a:solidFill>
                          <a:effectLst/>
                          <a:latin typeface="Arial" charset="0"/>
                          <a:cs typeface="Times New Roman" pitchFamily="18" charset="0"/>
                        </a:rPr>
                        <a:t>(B) Faculty meeting dates to report interpretation of 20 day data at least once per month</a:t>
                      </a:r>
                      <a:endParaRPr kumimoji="0" lang="en-US" sz="12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80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380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2"/>
                  </a:ext>
                </a:extLst>
              </a:tr>
              <a:tr h="380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3"/>
                  </a:ext>
                </a:extLst>
              </a:tr>
              <a:tr h="3815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4"/>
                  </a:ext>
                </a:extLst>
              </a:tr>
              <a:tr h="380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5"/>
                  </a:ext>
                </a:extLst>
              </a:tr>
              <a:tr h="380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6"/>
                  </a:ext>
                </a:extLst>
              </a:tr>
              <a:tr h="380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7"/>
                  </a:ext>
                </a:extLst>
              </a:tr>
              <a:tr h="380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8"/>
                  </a:ext>
                </a:extLst>
              </a:tr>
              <a:tr h="3802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18468293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Graduation Action Plan</a:t>
            </a:r>
          </a:p>
        </p:txBody>
      </p:sp>
      <p:sp>
        <p:nvSpPr>
          <p:cNvPr id="7" name="Content Placeholder 6"/>
          <p:cNvSpPr>
            <a:spLocks noGrp="1"/>
          </p:cNvSpPr>
          <p:nvPr>
            <p:ph idx="1"/>
          </p:nvPr>
        </p:nvSpPr>
        <p:spPr/>
        <p:txBody>
          <a:bodyPr/>
          <a:lstStyle/>
          <a:p>
            <a:r>
              <a:rPr lang="en-US" dirty="0"/>
              <a:t>Describe your graduation team’s action plan for ensuring progress of identified graduation goal.</a:t>
            </a:r>
          </a:p>
          <a:p>
            <a:endParaRPr lang="en-US" dirty="0"/>
          </a:p>
          <a:p>
            <a:r>
              <a:rPr lang="en-US" dirty="0"/>
              <a:t>Action plan for each meeting is located in PBIS Resource Notebook</a:t>
            </a:r>
          </a:p>
        </p:txBody>
      </p:sp>
      <p:sp>
        <p:nvSpPr>
          <p:cNvPr id="4" name="Footer Placeholder 3"/>
          <p:cNvSpPr>
            <a:spLocks noGrp="1"/>
          </p:cNvSpPr>
          <p:nvPr>
            <p:ph type="ftr" sz="quarter" idx="11"/>
          </p:nvPr>
        </p:nvSpPr>
        <p:spPr/>
        <p:txBody>
          <a:bodyPr/>
          <a:lstStyle/>
          <a:p>
            <a:r>
              <a:rPr lang="en-US" dirty="0"/>
              <a:t>Revised 3/17</a:t>
            </a:r>
          </a:p>
        </p:txBody>
      </p:sp>
      <p:sp>
        <p:nvSpPr>
          <p:cNvPr id="5" name="Slide Number Placeholder 4"/>
          <p:cNvSpPr>
            <a:spLocks noGrp="1"/>
          </p:cNvSpPr>
          <p:nvPr>
            <p:ph type="sldNum" sz="quarter" idx="12"/>
          </p:nvPr>
        </p:nvSpPr>
        <p:spPr/>
        <p:txBody>
          <a:bodyPr/>
          <a:lstStyle/>
          <a:p>
            <a:fld id="{52BFECAC-E34F-44E8-9AD2-C54800E8DC34}" type="slidenum">
              <a:rPr lang="en-US" smtClean="0"/>
              <a:pPr/>
              <a:t>46</a:t>
            </a:fld>
            <a:endParaRPr lang="en-US"/>
          </a:p>
        </p:txBody>
      </p:sp>
    </p:spTree>
    <p:extLst>
      <p:ext uri="{BB962C8B-B14F-4D97-AF65-F5344CB8AC3E}">
        <p14:creationId xmlns:p14="http://schemas.microsoft.com/office/powerpoint/2010/main" val="24867122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Graduation</a:t>
            </a:r>
            <a:r>
              <a:rPr lang="en-US" dirty="0">
                <a:ea typeface="+mj-ea"/>
                <a:cs typeface="+mj-cs"/>
              </a:rPr>
              <a:t> Incentives:</a:t>
            </a:r>
          </a:p>
        </p:txBody>
      </p:sp>
      <p:sp>
        <p:nvSpPr>
          <p:cNvPr id="66563" name="Text Placeholder 2"/>
          <p:cNvSpPr>
            <a:spLocks noGrp="1"/>
          </p:cNvSpPr>
          <p:nvPr>
            <p:ph type="body" sz="half" idx="1"/>
          </p:nvPr>
        </p:nvSpPr>
        <p:spPr/>
        <p:txBody>
          <a:bodyPr/>
          <a:lstStyle/>
          <a:p>
            <a:r>
              <a:rPr lang="en-US" altLang="en-US" sz="2400" b="1" u="sng" dirty="0"/>
              <a:t>Student Incentives:</a:t>
            </a:r>
          </a:p>
          <a:p>
            <a:r>
              <a:rPr lang="en-US" altLang="en-US" sz="2400" dirty="0"/>
              <a:t>1. Recognition at  three yearly programs (academic and behavioral).</a:t>
            </a:r>
          </a:p>
          <a:p>
            <a:r>
              <a:rPr lang="en-US" altLang="en-US" sz="2400" dirty="0"/>
              <a:t>2. Opportunity to win gift cards.</a:t>
            </a:r>
          </a:p>
          <a:p>
            <a:r>
              <a:rPr lang="en-US" altLang="en-US" sz="2400" dirty="0"/>
              <a:t>3. Awarding of Warrior Bucks (each worth $2.00 at concession stand)</a:t>
            </a:r>
          </a:p>
        </p:txBody>
      </p:sp>
      <p:sp>
        <p:nvSpPr>
          <p:cNvPr id="66564" name="Content Placeholder 3"/>
          <p:cNvSpPr>
            <a:spLocks noGrp="1"/>
          </p:cNvSpPr>
          <p:nvPr>
            <p:ph sz="half" idx="2"/>
          </p:nvPr>
        </p:nvSpPr>
        <p:spPr/>
        <p:txBody>
          <a:bodyPr/>
          <a:lstStyle/>
          <a:p>
            <a:r>
              <a:rPr lang="en-US" altLang="en-US" sz="2800" b="1" u="sng" dirty="0"/>
              <a:t>Teacher Incentives:</a:t>
            </a:r>
          </a:p>
          <a:p>
            <a:r>
              <a:rPr lang="en-US" altLang="en-US" sz="2800" dirty="0"/>
              <a:t>1. Awarding of premier parking place on a weekly basis.</a:t>
            </a:r>
          </a:p>
          <a:p>
            <a:r>
              <a:rPr lang="en-US" altLang="en-US" sz="2800" dirty="0"/>
              <a:t>2. Others T/B/A.</a:t>
            </a:r>
          </a:p>
          <a:p>
            <a:endParaRPr lang="en-US" altLang="en-US" dirty="0"/>
          </a:p>
        </p:txBody>
      </p:sp>
      <p:sp>
        <p:nvSpPr>
          <p:cNvPr id="5" name="Footer Placeholder 4"/>
          <p:cNvSpPr>
            <a:spLocks noGrp="1"/>
          </p:cNvSpPr>
          <p:nvPr>
            <p:ph type="ftr" sz="quarter" idx="11"/>
          </p:nvPr>
        </p:nvSpPr>
        <p:spPr/>
        <p:txBody>
          <a:bodyPr/>
          <a:lstStyle/>
          <a:p>
            <a:pPr>
              <a:defRPr/>
            </a:pPr>
            <a:r>
              <a:rPr lang="en-US" dirty="0"/>
              <a:t>Revised 9/17</a:t>
            </a:r>
          </a:p>
        </p:txBody>
      </p:sp>
      <p:sp>
        <p:nvSpPr>
          <p:cNvPr id="66566"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1E37720-F495-4966-805B-1C4B2A5E324B}" type="slidenum">
              <a:rPr lang="en-US" altLang="en-US">
                <a:solidFill>
                  <a:srgbClr val="BCBCBC"/>
                </a:solidFill>
              </a:rPr>
              <a:pPr/>
              <a:t>47</a:t>
            </a:fld>
            <a:endParaRPr lang="en-US" altLang="en-US">
              <a:solidFill>
                <a:srgbClr val="BCBCBC"/>
              </a:solidFill>
            </a:endParaRPr>
          </a:p>
        </p:txBody>
      </p:sp>
    </p:spTree>
    <p:extLst>
      <p:ext uri="{BB962C8B-B14F-4D97-AF65-F5344CB8AC3E}">
        <p14:creationId xmlns:p14="http://schemas.microsoft.com/office/powerpoint/2010/main" val="1182394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752BF14-F210-429D-A379-3613AC7528E3}" type="slidenum">
              <a:rPr lang="en-US"/>
              <a:pPr/>
              <a:t>48</a:t>
            </a:fld>
            <a:endParaRPr lang="en-US"/>
          </a:p>
        </p:txBody>
      </p:sp>
      <p:sp>
        <p:nvSpPr>
          <p:cNvPr id="137218" name="Rectangle 2"/>
          <p:cNvSpPr>
            <a:spLocks noGrp="1" noChangeArrowheads="1"/>
          </p:cNvSpPr>
          <p:nvPr>
            <p:ph type="title"/>
          </p:nvPr>
        </p:nvSpPr>
        <p:spPr>
          <a:xfrm>
            <a:off x="457200" y="0"/>
            <a:ext cx="8229600" cy="838200"/>
          </a:xfrm>
        </p:spPr>
        <p:txBody>
          <a:bodyPr/>
          <a:lstStyle/>
          <a:p>
            <a:r>
              <a:rPr lang="en-US" dirty="0"/>
              <a:t>Resources</a:t>
            </a:r>
          </a:p>
        </p:txBody>
      </p:sp>
      <p:sp>
        <p:nvSpPr>
          <p:cNvPr id="137219" name="Rectangle 3"/>
          <p:cNvSpPr>
            <a:spLocks noGrp="1" noChangeArrowheads="1"/>
          </p:cNvSpPr>
          <p:nvPr>
            <p:ph type="body" idx="1"/>
          </p:nvPr>
        </p:nvSpPr>
        <p:spPr>
          <a:xfrm>
            <a:off x="0" y="838200"/>
            <a:ext cx="9144000" cy="5410200"/>
          </a:xfrm>
        </p:spPr>
        <p:txBody>
          <a:bodyPr/>
          <a:lstStyle/>
          <a:p>
            <a:pPr>
              <a:lnSpc>
                <a:spcPct val="80000"/>
              </a:lnSpc>
            </a:pPr>
            <a:r>
              <a:rPr lang="en-US" sz="2000" dirty="0"/>
              <a:t>PBIS World: </a:t>
            </a:r>
            <a:r>
              <a:rPr lang="en-US" sz="2000" dirty="0">
                <a:hlinkClick r:id="rId3"/>
              </a:rPr>
              <a:t>http://www.pbisworld.com/</a:t>
            </a:r>
            <a:r>
              <a:rPr lang="en-US" sz="2000" dirty="0"/>
              <a:t> </a:t>
            </a:r>
          </a:p>
          <a:p>
            <a:pPr>
              <a:lnSpc>
                <a:spcPct val="80000"/>
              </a:lnSpc>
            </a:pPr>
            <a:endParaRPr lang="en-US" sz="2000" dirty="0"/>
          </a:p>
          <a:p>
            <a:pPr>
              <a:lnSpc>
                <a:spcPct val="80000"/>
              </a:lnSpc>
            </a:pPr>
            <a:r>
              <a:rPr lang="en-US" sz="2000" dirty="0"/>
              <a:t>TN PBIS links: </a:t>
            </a:r>
            <a:r>
              <a:rPr lang="en-US" sz="2000" u="sng" dirty="0">
                <a:solidFill>
                  <a:schemeClr val="hlink"/>
                </a:solidFill>
              </a:rPr>
              <a:t>http://www.edprodevelopment.com</a:t>
            </a:r>
            <a:r>
              <a:rPr lang="en-US" sz="2000" dirty="0">
                <a:solidFill>
                  <a:srgbClr val="FF0000"/>
                </a:solidFill>
              </a:rPr>
              <a:t> </a:t>
            </a:r>
            <a:r>
              <a:rPr lang="en-US" sz="2000" dirty="0">
                <a:solidFill>
                  <a:schemeClr val="hlink"/>
                </a:solidFill>
              </a:rPr>
              <a:t>&amp; </a:t>
            </a:r>
            <a:r>
              <a:rPr lang="en-US" sz="2000" u="sng" dirty="0">
                <a:solidFill>
                  <a:schemeClr val="hlink"/>
                </a:solidFill>
                <a:hlinkClick r:id="rId4"/>
              </a:rPr>
              <a:t>http://riseprojectmemphis.org</a:t>
            </a:r>
            <a:endParaRPr lang="en-US" sz="2000" u="sng" dirty="0">
              <a:solidFill>
                <a:schemeClr val="hlink"/>
              </a:solidFill>
            </a:endParaRPr>
          </a:p>
          <a:p>
            <a:pPr marL="0" indent="0">
              <a:lnSpc>
                <a:spcPct val="80000"/>
              </a:lnSpc>
              <a:buNone/>
            </a:pPr>
            <a:endParaRPr lang="en-US" sz="2000" dirty="0"/>
          </a:p>
          <a:p>
            <a:pPr>
              <a:lnSpc>
                <a:spcPct val="80000"/>
              </a:lnSpc>
            </a:pPr>
            <a:r>
              <a:rPr lang="en-US" sz="2000" dirty="0"/>
              <a:t>Maryland PBIS: </a:t>
            </a:r>
            <a:r>
              <a:rPr lang="en-US" sz="2000" dirty="0">
                <a:solidFill>
                  <a:schemeClr val="hlink"/>
                </a:solidFill>
                <a:hlinkClick r:id="rId5"/>
              </a:rPr>
              <a:t>http://www.pbismaryland.org</a:t>
            </a:r>
            <a:endParaRPr lang="en-US" sz="2000" dirty="0"/>
          </a:p>
          <a:p>
            <a:pPr marL="0" indent="0">
              <a:lnSpc>
                <a:spcPct val="80000"/>
              </a:lnSpc>
              <a:buNone/>
            </a:pPr>
            <a:endParaRPr lang="en-US" sz="2000" dirty="0"/>
          </a:p>
          <a:p>
            <a:pPr>
              <a:lnSpc>
                <a:spcPct val="80000"/>
              </a:lnSpc>
            </a:pPr>
            <a:r>
              <a:rPr lang="en-US" sz="2000" dirty="0"/>
              <a:t>PBIS:    </a:t>
            </a:r>
            <a:r>
              <a:rPr lang="en-US" sz="2000" dirty="0">
                <a:hlinkClick r:id="rId6"/>
              </a:rPr>
              <a:t>http://www.pbis.org</a:t>
            </a:r>
            <a:endParaRPr lang="en-US" sz="2000" dirty="0"/>
          </a:p>
          <a:p>
            <a:pPr marL="0" indent="0">
              <a:lnSpc>
                <a:spcPct val="80000"/>
              </a:lnSpc>
              <a:buNone/>
            </a:pPr>
            <a:endParaRPr lang="en-US" sz="2000" dirty="0"/>
          </a:p>
          <a:p>
            <a:pPr>
              <a:lnSpc>
                <a:spcPct val="80000"/>
              </a:lnSpc>
            </a:pPr>
            <a:r>
              <a:rPr lang="en-US" sz="2000" dirty="0"/>
              <a:t>Michigan: </a:t>
            </a:r>
            <a:r>
              <a:rPr lang="en-US" sz="2000" dirty="0">
                <a:hlinkClick r:id="rId7"/>
              </a:rPr>
              <a:t>http://miblsi.cenmi.org/</a:t>
            </a:r>
            <a:r>
              <a:rPr lang="en-US" sz="2000" dirty="0"/>
              <a:t> </a:t>
            </a:r>
          </a:p>
          <a:p>
            <a:pPr>
              <a:lnSpc>
                <a:spcPct val="80000"/>
              </a:lnSpc>
            </a:pPr>
            <a:endParaRPr lang="en-US" sz="2000" dirty="0"/>
          </a:p>
          <a:p>
            <a:pPr>
              <a:lnSpc>
                <a:spcPct val="80000"/>
              </a:lnSpc>
            </a:pPr>
            <a:r>
              <a:rPr lang="en-US" sz="2000" dirty="0"/>
              <a:t>Attendance Works: </a:t>
            </a:r>
            <a:r>
              <a:rPr lang="en-US" sz="2000" dirty="0">
                <a:hlinkClick r:id="rId8"/>
              </a:rPr>
              <a:t>http://www.attendanceworks.org/</a:t>
            </a:r>
            <a:endParaRPr lang="en-US" sz="2000" dirty="0"/>
          </a:p>
          <a:p>
            <a:pPr>
              <a:lnSpc>
                <a:spcPct val="80000"/>
              </a:lnSpc>
            </a:pPr>
            <a:endParaRPr lang="en-US" sz="2000" dirty="0"/>
          </a:p>
          <a:p>
            <a:pPr>
              <a:lnSpc>
                <a:spcPct val="80000"/>
              </a:lnSpc>
            </a:pPr>
            <a:r>
              <a:rPr lang="en-US" sz="2000" dirty="0"/>
              <a:t>TN Dept. of Ed.: </a:t>
            </a:r>
            <a:r>
              <a:rPr lang="en-US" sz="2000" dirty="0">
                <a:hlinkClick r:id="rId9"/>
              </a:rPr>
              <a:t>https://www.tn.gov/education/topic/graduation-requirements</a:t>
            </a:r>
            <a:endParaRPr lang="en-US" sz="2000" dirty="0"/>
          </a:p>
          <a:p>
            <a:pPr marL="0" indent="0">
              <a:lnSpc>
                <a:spcPct val="80000"/>
              </a:lnSpc>
              <a:buNone/>
            </a:pPr>
            <a:r>
              <a:rPr lang="en-US" sz="2000" dirty="0"/>
              <a:t> </a:t>
            </a:r>
          </a:p>
          <a:p>
            <a:pPr>
              <a:lnSpc>
                <a:spcPct val="80000"/>
              </a:lnSpc>
            </a:pPr>
            <a:r>
              <a:rPr lang="en-US" sz="2000" dirty="0"/>
              <a:t>SCS PBIS Notebook</a:t>
            </a:r>
          </a:p>
          <a:p>
            <a:pPr>
              <a:lnSpc>
                <a:spcPct val="80000"/>
              </a:lnSpc>
            </a:pPr>
            <a:endParaRPr lang="en-US" sz="2400" dirty="0"/>
          </a:p>
          <a:p>
            <a:pPr>
              <a:lnSpc>
                <a:spcPct val="80000"/>
              </a:lnSpc>
            </a:pPr>
            <a:endParaRPr lang="en-US" sz="2400" dirty="0"/>
          </a:p>
          <a:p>
            <a:pPr>
              <a:lnSpc>
                <a:spcPct val="80000"/>
              </a:lnSpc>
            </a:pPr>
            <a:endParaRPr lang="en-US" sz="2400" dirty="0"/>
          </a:p>
          <a:p>
            <a:pPr marL="0" indent="0">
              <a:lnSpc>
                <a:spcPct val="80000"/>
              </a:lnSpc>
              <a:buNone/>
            </a:pPr>
            <a:endParaRPr lang="en-US" sz="2800" dirty="0"/>
          </a:p>
        </p:txBody>
      </p:sp>
      <p:sp>
        <p:nvSpPr>
          <p:cNvPr id="5" name="Footer Placeholder 4"/>
          <p:cNvSpPr>
            <a:spLocks noGrp="1"/>
          </p:cNvSpPr>
          <p:nvPr>
            <p:ph type="ftr" sz="quarter" idx="11"/>
          </p:nvPr>
        </p:nvSpPr>
        <p:spPr/>
        <p:txBody>
          <a:bodyPr/>
          <a:lstStyle/>
          <a:p>
            <a:r>
              <a:rPr lang="en-US" dirty="0"/>
              <a:t>Revised 3/17</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337161D-5A90-4FC9-B496-588CC2C93A06}" type="slidenum">
              <a:rPr lang="en-US"/>
              <a:pPr/>
              <a:t>49</a:t>
            </a:fld>
            <a:endParaRPr lang="en-US"/>
          </a:p>
        </p:txBody>
      </p:sp>
      <p:sp>
        <p:nvSpPr>
          <p:cNvPr id="135170" name="Rectangle 2"/>
          <p:cNvSpPr>
            <a:spLocks noGrp="1" noChangeArrowheads="1"/>
          </p:cNvSpPr>
          <p:nvPr>
            <p:ph type="title"/>
          </p:nvPr>
        </p:nvSpPr>
        <p:spPr>
          <a:xfrm>
            <a:off x="457200" y="274638"/>
            <a:ext cx="8229600" cy="1020762"/>
          </a:xfrm>
        </p:spPr>
        <p:txBody>
          <a:bodyPr/>
          <a:lstStyle/>
          <a:p>
            <a:r>
              <a:rPr lang="en-US" dirty="0"/>
              <a:t>PBIS Team </a:t>
            </a:r>
          </a:p>
        </p:txBody>
      </p:sp>
      <p:sp>
        <p:nvSpPr>
          <p:cNvPr id="135171" name="Rectangle 3"/>
          <p:cNvSpPr>
            <a:spLocks noGrp="1" noChangeArrowheads="1"/>
          </p:cNvSpPr>
          <p:nvPr>
            <p:ph type="body" idx="1"/>
          </p:nvPr>
        </p:nvSpPr>
        <p:spPr>
          <a:xfrm>
            <a:off x="0" y="1371600"/>
            <a:ext cx="9144000" cy="5029200"/>
          </a:xfrm>
        </p:spPr>
        <p:txBody>
          <a:bodyPr/>
          <a:lstStyle/>
          <a:p>
            <a:pPr lvl="1" algn="ctr">
              <a:lnSpc>
                <a:spcPct val="80000"/>
              </a:lnSpc>
              <a:buFontTx/>
              <a:buNone/>
            </a:pPr>
            <a:r>
              <a:rPr lang="en-US" dirty="0"/>
              <a:t>Randy McPherson, </a:t>
            </a:r>
            <a:r>
              <a:rPr lang="en-US" dirty="0" err="1"/>
              <a:t>EdD</a:t>
            </a:r>
            <a:r>
              <a:rPr lang="en-US" dirty="0"/>
              <a:t>, LPC, NCSC, NBCT</a:t>
            </a:r>
          </a:p>
          <a:p>
            <a:pPr lvl="1" algn="ctr">
              <a:lnSpc>
                <a:spcPct val="80000"/>
              </a:lnSpc>
              <a:buFontTx/>
              <a:buNone/>
            </a:pPr>
            <a:r>
              <a:rPr lang="en-US" dirty="0"/>
              <a:t>416-6344, fax:416-1148</a:t>
            </a:r>
          </a:p>
          <a:p>
            <a:pPr algn="ctr">
              <a:lnSpc>
                <a:spcPct val="80000"/>
              </a:lnSpc>
              <a:buFontTx/>
              <a:buNone/>
            </a:pPr>
            <a:r>
              <a:rPr lang="en-US" sz="2400" dirty="0"/>
              <a:t>	</a:t>
            </a:r>
          </a:p>
          <a:p>
            <a:r>
              <a:rPr lang="en-US" sz="2400" b="1" u="sng" dirty="0"/>
              <a:t>PBIS Counselor</a:t>
            </a:r>
            <a:r>
              <a:rPr lang="en-US" sz="2400" b="1" dirty="0"/>
              <a:t>                      		</a:t>
            </a:r>
            <a:r>
              <a:rPr lang="en-US" sz="2400" b="1" u="sng" dirty="0"/>
              <a:t>Office Phone   </a:t>
            </a:r>
            <a:r>
              <a:rPr lang="en-US" sz="2400" b="1" dirty="0"/>
              <a:t>       </a:t>
            </a:r>
            <a:endParaRPr lang="en-US" sz="2400" dirty="0"/>
          </a:p>
          <a:p>
            <a:r>
              <a:rPr lang="en-US" sz="2400" dirty="0"/>
              <a:t>Carolyn Fuller                 		416-5884</a:t>
            </a:r>
          </a:p>
          <a:p>
            <a:r>
              <a:rPr lang="en-US" sz="2400" dirty="0"/>
              <a:t>Caressa </a:t>
            </a:r>
            <a:r>
              <a:rPr lang="en-US" sz="2400" dirty="0" err="1"/>
              <a:t>Liggins</a:t>
            </a:r>
            <a:r>
              <a:rPr lang="en-US" sz="2400" dirty="0"/>
              <a:t>-Green         		416-5876</a:t>
            </a:r>
          </a:p>
          <a:p>
            <a:r>
              <a:rPr lang="en-US" sz="2400" dirty="0"/>
              <a:t>Gina True                                  		416-6347</a:t>
            </a:r>
          </a:p>
          <a:p>
            <a:r>
              <a:rPr lang="en-US" sz="2400" dirty="0"/>
              <a:t>Constance Weymouth               	416-6299</a:t>
            </a:r>
          </a:p>
          <a:p>
            <a:pPr algn="ctr">
              <a:lnSpc>
                <a:spcPct val="80000"/>
              </a:lnSpc>
              <a:buFontTx/>
              <a:buNone/>
            </a:pPr>
            <a:endParaRPr lang="en-US" sz="2400" dirty="0"/>
          </a:p>
          <a:p>
            <a:pPr algn="ctr">
              <a:lnSpc>
                <a:spcPct val="80000"/>
              </a:lnSpc>
              <a:buFontTx/>
              <a:buNone/>
            </a:pPr>
            <a:r>
              <a:rPr lang="en-US" sz="2400" dirty="0"/>
              <a:t>Behavior and Leadership</a:t>
            </a:r>
          </a:p>
          <a:p>
            <a:pPr algn="ctr">
              <a:lnSpc>
                <a:spcPct val="80000"/>
              </a:lnSpc>
              <a:buFontTx/>
              <a:buNone/>
            </a:pPr>
            <a:r>
              <a:rPr lang="en-US" sz="2400" dirty="0"/>
              <a:t>		205 N. Claybrook, Memphis, TN  38104</a:t>
            </a:r>
          </a:p>
          <a:p>
            <a:pPr algn="ctr">
              <a:lnSpc>
                <a:spcPct val="80000"/>
              </a:lnSpc>
              <a:buFontTx/>
              <a:buNone/>
            </a:pPr>
            <a:endParaRPr lang="en-US" sz="2400" dirty="0"/>
          </a:p>
        </p:txBody>
      </p:sp>
      <p:sp>
        <p:nvSpPr>
          <p:cNvPr id="5" name="Footer Placeholder 4"/>
          <p:cNvSpPr>
            <a:spLocks noGrp="1"/>
          </p:cNvSpPr>
          <p:nvPr>
            <p:ph type="ftr" sz="quarter" idx="11"/>
          </p:nvPr>
        </p:nvSpPr>
        <p:spPr/>
        <p:txBody>
          <a:bodyPr/>
          <a:lstStyle/>
          <a:p>
            <a:r>
              <a:rPr lang="en-US" dirty="0"/>
              <a:t>Revised 3/17</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CBD621BD-1C4E-4113-9C11-E603454CAF58}" type="slidenum">
              <a:rPr lang="en-US"/>
              <a:pPr/>
              <a:t>5</a:t>
            </a:fld>
            <a:endParaRPr lang="en-US"/>
          </a:p>
        </p:txBody>
      </p:sp>
      <p:sp>
        <p:nvSpPr>
          <p:cNvPr id="8194" name="Rectangle 2"/>
          <p:cNvSpPr>
            <a:spLocks noGrp="1" noChangeArrowheads="1"/>
          </p:cNvSpPr>
          <p:nvPr>
            <p:ph type="title"/>
          </p:nvPr>
        </p:nvSpPr>
        <p:spPr>
          <a:xfrm>
            <a:off x="457200" y="441325"/>
            <a:ext cx="8229600" cy="1143000"/>
          </a:xfrm>
        </p:spPr>
        <p:txBody>
          <a:bodyPr/>
          <a:lstStyle/>
          <a:p>
            <a:r>
              <a:rPr lang="en-US" dirty="0"/>
              <a:t>Goals and Objectives</a:t>
            </a:r>
          </a:p>
        </p:txBody>
      </p:sp>
      <p:sp>
        <p:nvSpPr>
          <p:cNvPr id="8195" name="Rectangle 3"/>
          <p:cNvSpPr>
            <a:spLocks noGrp="1" noChangeArrowheads="1"/>
          </p:cNvSpPr>
          <p:nvPr>
            <p:ph type="body" idx="1"/>
          </p:nvPr>
        </p:nvSpPr>
        <p:spPr>
          <a:xfrm>
            <a:off x="457200" y="1828800"/>
            <a:ext cx="8229600" cy="4648200"/>
          </a:xfrm>
        </p:spPr>
        <p:txBody>
          <a:bodyPr/>
          <a:lstStyle/>
          <a:p>
            <a:r>
              <a:rPr lang="en-US" sz="3500" dirty="0"/>
              <a:t>Maintain “0” expulsions.</a:t>
            </a:r>
          </a:p>
          <a:p>
            <a:r>
              <a:rPr lang="en-US" sz="3500" dirty="0"/>
              <a:t>Decrease OSS by 6.0%.</a:t>
            </a:r>
          </a:p>
          <a:p>
            <a:r>
              <a:rPr lang="en-US" sz="3500" dirty="0"/>
              <a:t>Decrease suspension rate by 2.0%.</a:t>
            </a:r>
          </a:p>
          <a:p>
            <a:r>
              <a:rPr lang="en-US" sz="3500" dirty="0"/>
              <a:t>Increase attendance to 96.5%.</a:t>
            </a:r>
          </a:p>
          <a:p>
            <a:r>
              <a:rPr lang="en-US" sz="3500" dirty="0"/>
              <a:t>Reduce chronic absenteeism by 3.5%.</a:t>
            </a:r>
          </a:p>
          <a:p>
            <a:pPr marL="0" indent="0" algn="ctr">
              <a:buNone/>
            </a:pPr>
            <a:r>
              <a:rPr lang="en-US" sz="2400" dirty="0">
                <a:solidFill>
                  <a:srgbClr val="FF0000"/>
                </a:solidFill>
              </a:rPr>
              <a:t>***Goals must be measurable****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438400"/>
            <a:ext cx="7772400" cy="1362075"/>
          </a:xfrm>
        </p:spPr>
        <p:txBody>
          <a:bodyPr/>
          <a:lstStyle/>
          <a:p>
            <a:pPr algn="ctr"/>
            <a:r>
              <a:rPr lang="en-US" dirty="0"/>
              <a:t>Behavior Plan</a:t>
            </a:r>
            <a:br>
              <a:rPr lang="en-US" dirty="0"/>
            </a:br>
            <a:endParaRPr lang="en-US" dirty="0"/>
          </a:p>
        </p:txBody>
      </p:sp>
      <p:sp>
        <p:nvSpPr>
          <p:cNvPr id="4" name="Footer Placeholder 3"/>
          <p:cNvSpPr>
            <a:spLocks noGrp="1"/>
          </p:cNvSpPr>
          <p:nvPr>
            <p:ph type="ftr" sz="quarter" idx="11"/>
          </p:nvPr>
        </p:nvSpPr>
        <p:spPr/>
        <p:txBody>
          <a:bodyPr/>
          <a:lstStyle/>
          <a:p>
            <a:r>
              <a:rPr lang="en-US" dirty="0"/>
              <a:t>Revised 3/17</a:t>
            </a:r>
          </a:p>
        </p:txBody>
      </p:sp>
      <p:sp>
        <p:nvSpPr>
          <p:cNvPr id="5" name="Slide Number Placeholder 4"/>
          <p:cNvSpPr>
            <a:spLocks noGrp="1"/>
          </p:cNvSpPr>
          <p:nvPr>
            <p:ph type="sldNum" sz="quarter" idx="12"/>
          </p:nvPr>
        </p:nvSpPr>
        <p:spPr/>
        <p:txBody>
          <a:bodyPr/>
          <a:lstStyle/>
          <a:p>
            <a:fld id="{E6C7BE77-9EF0-4727-A441-64BE836E1D4D}" type="slidenum">
              <a:rPr lang="en-US" smtClean="0"/>
              <a:pPr/>
              <a:t>6</a:t>
            </a:fld>
            <a:endParaRPr lang="en-US"/>
          </a:p>
        </p:txBody>
      </p:sp>
    </p:spTree>
    <p:extLst>
      <p:ext uri="{BB962C8B-B14F-4D97-AF65-F5344CB8AC3E}">
        <p14:creationId xmlns:p14="http://schemas.microsoft.com/office/powerpoint/2010/main" val="1093299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844" name="Rectangle 1124"/>
          <p:cNvSpPr>
            <a:spLocks noGrp="1" noChangeArrowheads="1"/>
          </p:cNvSpPr>
          <p:nvPr>
            <p:ph type="title"/>
          </p:nvPr>
        </p:nvSpPr>
        <p:spPr>
          <a:xfrm>
            <a:off x="457200" y="274638"/>
            <a:ext cx="8229600" cy="411162"/>
          </a:xfrm>
        </p:spPr>
        <p:txBody>
          <a:bodyPr/>
          <a:lstStyle/>
          <a:p>
            <a:r>
              <a:rPr lang="en-US" sz="1800" b="1" dirty="0"/>
              <a:t>SCS School-wide PBIS (Discipline) Team Worksheet</a:t>
            </a:r>
            <a:r>
              <a:rPr lang="en-US" sz="4000" dirty="0"/>
              <a:t> </a:t>
            </a:r>
            <a:r>
              <a:rPr lang="en-US" sz="1800" b="1" dirty="0"/>
              <a:t>2017-2018</a:t>
            </a:r>
          </a:p>
        </p:txBody>
      </p:sp>
      <p:sp>
        <p:nvSpPr>
          <p:cNvPr id="31845" name="Rectangle 1125"/>
          <p:cNvSpPr>
            <a:spLocks noGrp="1" noChangeArrowheads="1"/>
          </p:cNvSpPr>
          <p:nvPr>
            <p:ph type="body" sz="half" idx="1"/>
          </p:nvPr>
        </p:nvSpPr>
        <p:spPr>
          <a:xfrm>
            <a:off x="228600" y="762000"/>
            <a:ext cx="3733800" cy="5791200"/>
          </a:xfrm>
        </p:spPr>
        <p:txBody>
          <a:bodyPr/>
          <a:lstStyle/>
          <a:p>
            <a:pPr>
              <a:lnSpc>
                <a:spcPct val="90000"/>
              </a:lnSpc>
              <a:buFontTx/>
              <a:buNone/>
            </a:pPr>
            <a:r>
              <a:rPr lang="en-US" sz="1600" dirty="0"/>
              <a:t>Name of School:</a:t>
            </a:r>
          </a:p>
          <a:p>
            <a:pPr>
              <a:lnSpc>
                <a:spcPct val="90000"/>
              </a:lnSpc>
              <a:buFontTx/>
              <a:buNone/>
            </a:pPr>
            <a:r>
              <a:rPr lang="en-US" sz="1600" u="sng" dirty="0"/>
              <a:t> Kate Bond Elementary __________</a:t>
            </a:r>
          </a:p>
          <a:p>
            <a:pPr>
              <a:lnSpc>
                <a:spcPct val="90000"/>
              </a:lnSpc>
              <a:buFontTx/>
              <a:buNone/>
            </a:pPr>
            <a:endParaRPr lang="en-US" sz="100" dirty="0"/>
          </a:p>
          <a:p>
            <a:pPr>
              <a:lnSpc>
                <a:spcPct val="90000"/>
              </a:lnSpc>
              <a:buFontTx/>
              <a:buNone/>
            </a:pPr>
            <a:r>
              <a:rPr lang="en-US" sz="1400" dirty="0"/>
              <a:t>PBIS Team is representative of the </a:t>
            </a:r>
          </a:p>
          <a:p>
            <a:pPr>
              <a:lnSpc>
                <a:spcPct val="90000"/>
              </a:lnSpc>
              <a:buFontTx/>
              <a:buNone/>
            </a:pPr>
            <a:r>
              <a:rPr lang="en-US" sz="1400" dirty="0"/>
              <a:t>school faculty and includes an </a:t>
            </a:r>
          </a:p>
          <a:p>
            <a:pPr>
              <a:lnSpc>
                <a:spcPct val="90000"/>
              </a:lnSpc>
              <a:buFontTx/>
              <a:buNone/>
            </a:pPr>
            <a:r>
              <a:rPr lang="en-US" sz="1400" dirty="0"/>
              <a:t>administrator.</a:t>
            </a:r>
          </a:p>
          <a:p>
            <a:pPr>
              <a:lnSpc>
                <a:spcPct val="90000"/>
              </a:lnSpc>
              <a:buFontTx/>
              <a:buNone/>
            </a:pPr>
            <a:endParaRPr lang="en-US" sz="1400" dirty="0"/>
          </a:p>
          <a:p>
            <a:pPr>
              <a:lnSpc>
                <a:spcPct val="90000"/>
              </a:lnSpc>
              <a:buFontTx/>
              <a:buNone/>
            </a:pPr>
            <a:r>
              <a:rPr lang="en-US" sz="1400" b="1" i="1" dirty="0"/>
              <a:t>Fill in the names of team members and</a:t>
            </a:r>
          </a:p>
          <a:p>
            <a:pPr>
              <a:lnSpc>
                <a:spcPct val="90000"/>
              </a:lnSpc>
              <a:buFontTx/>
              <a:buNone/>
            </a:pPr>
            <a:r>
              <a:rPr lang="en-US" sz="1400" b="1" i="1" dirty="0"/>
              <a:t> designate who will serve as </a:t>
            </a:r>
            <a:r>
              <a:rPr lang="en-US" sz="1400" b="1" i="1" u="sng" dirty="0"/>
              <a:t>Team Leader</a:t>
            </a:r>
          </a:p>
          <a:p>
            <a:pPr>
              <a:lnSpc>
                <a:spcPct val="90000"/>
              </a:lnSpc>
              <a:buFontTx/>
              <a:buNone/>
            </a:pPr>
            <a:r>
              <a:rPr lang="en-US" sz="1400" b="1" i="1" u="sng" dirty="0"/>
              <a:t> (TL) / Internal Coach.   </a:t>
            </a:r>
            <a:r>
              <a:rPr lang="en-US" sz="1400" dirty="0"/>
              <a:t>*Indicates members</a:t>
            </a:r>
          </a:p>
          <a:p>
            <a:pPr>
              <a:lnSpc>
                <a:spcPct val="90000"/>
              </a:lnSpc>
              <a:buFontTx/>
              <a:buNone/>
            </a:pPr>
            <a:r>
              <a:rPr lang="en-US" sz="1400" dirty="0"/>
              <a:t> required; others may be invited as needed</a:t>
            </a:r>
          </a:p>
          <a:p>
            <a:pPr>
              <a:lnSpc>
                <a:spcPct val="90000"/>
              </a:lnSpc>
              <a:buFontTx/>
              <a:buNone/>
            </a:pPr>
            <a:endParaRPr lang="en-US" sz="1400" dirty="0"/>
          </a:p>
          <a:p>
            <a:pPr>
              <a:lnSpc>
                <a:spcPct val="90000"/>
              </a:lnSpc>
              <a:buFontTx/>
              <a:buNone/>
            </a:pPr>
            <a:r>
              <a:rPr lang="en-US" sz="1400" dirty="0"/>
              <a:t>-Meet at least monthly.  </a:t>
            </a:r>
          </a:p>
          <a:p>
            <a:pPr>
              <a:lnSpc>
                <a:spcPct val="90000"/>
              </a:lnSpc>
              <a:buFontTx/>
              <a:buNone/>
            </a:pPr>
            <a:r>
              <a:rPr lang="en-US" sz="1400" dirty="0"/>
              <a:t>-Retain Notes of all meetings.</a:t>
            </a:r>
          </a:p>
          <a:p>
            <a:pPr>
              <a:lnSpc>
                <a:spcPct val="90000"/>
              </a:lnSpc>
              <a:buFontTx/>
              <a:buNone/>
            </a:pPr>
            <a:r>
              <a:rPr lang="en-US" sz="1400" dirty="0"/>
              <a:t>-Make assignments and adjustments based</a:t>
            </a:r>
          </a:p>
          <a:p>
            <a:pPr>
              <a:lnSpc>
                <a:spcPct val="90000"/>
              </a:lnSpc>
              <a:buFontTx/>
              <a:buNone/>
            </a:pPr>
            <a:r>
              <a:rPr lang="en-US" sz="1400" dirty="0"/>
              <a:t>on data review.</a:t>
            </a:r>
          </a:p>
          <a:p>
            <a:pPr>
              <a:lnSpc>
                <a:spcPct val="90000"/>
              </a:lnSpc>
              <a:buFontTx/>
              <a:buNone/>
            </a:pPr>
            <a:r>
              <a:rPr lang="en-US" sz="1400" dirty="0"/>
              <a:t>-Make </a:t>
            </a:r>
            <a:r>
              <a:rPr lang="en-US" sz="1400" i="1" dirty="0"/>
              <a:t>Continuous Improvement</a:t>
            </a:r>
            <a:r>
              <a:rPr lang="en-US" sz="1400" dirty="0"/>
              <a:t> part of the</a:t>
            </a:r>
          </a:p>
          <a:p>
            <a:pPr>
              <a:lnSpc>
                <a:spcPct val="90000"/>
              </a:lnSpc>
              <a:buFontTx/>
              <a:buNone/>
            </a:pPr>
            <a:r>
              <a:rPr lang="en-US" sz="1400" dirty="0"/>
              <a:t>school culture.</a:t>
            </a:r>
          </a:p>
          <a:p>
            <a:pPr>
              <a:lnSpc>
                <a:spcPct val="90000"/>
              </a:lnSpc>
              <a:buFontTx/>
              <a:buNone/>
            </a:pPr>
            <a:r>
              <a:rPr lang="en-US" sz="1400" dirty="0"/>
              <a:t>-The Team shares responsibility for school-</a:t>
            </a:r>
          </a:p>
          <a:p>
            <a:pPr>
              <a:lnSpc>
                <a:spcPct val="90000"/>
              </a:lnSpc>
              <a:buFontTx/>
              <a:buNone/>
            </a:pPr>
            <a:r>
              <a:rPr lang="en-US" sz="1400" dirty="0"/>
              <a:t>wide buy-in </a:t>
            </a:r>
          </a:p>
          <a:p>
            <a:pPr>
              <a:lnSpc>
                <a:spcPct val="90000"/>
              </a:lnSpc>
              <a:buFontTx/>
              <a:buNone/>
            </a:pPr>
            <a:endParaRPr lang="en-US" sz="1400" dirty="0"/>
          </a:p>
          <a:p>
            <a:pPr>
              <a:lnSpc>
                <a:spcPct val="90000"/>
              </a:lnSpc>
              <a:buFontTx/>
              <a:buNone/>
            </a:pPr>
            <a:r>
              <a:rPr lang="en-US" sz="1400" dirty="0"/>
              <a:t>See next slides for further instructions</a:t>
            </a:r>
          </a:p>
        </p:txBody>
      </p:sp>
      <p:graphicFrame>
        <p:nvGraphicFramePr>
          <p:cNvPr id="31849" name="Group 1129"/>
          <p:cNvGraphicFramePr>
            <a:graphicFrameLocks noGrp="1"/>
          </p:cNvGraphicFramePr>
          <p:nvPr>
            <p:ph sz="half" idx="2"/>
            <p:extLst>
              <p:ext uri="{D42A27DB-BD31-4B8C-83A1-F6EECF244321}">
                <p14:modId xmlns:p14="http://schemas.microsoft.com/office/powerpoint/2010/main" val="3051654830"/>
              </p:ext>
            </p:extLst>
          </p:nvPr>
        </p:nvGraphicFramePr>
        <p:xfrm>
          <a:off x="4038600" y="914400"/>
          <a:ext cx="4800600" cy="5181600"/>
        </p:xfrm>
        <a:graphic>
          <a:graphicData uri="http://schemas.openxmlformats.org/drawingml/2006/table">
            <a:tbl>
              <a:tblPr/>
              <a:tblGrid>
                <a:gridCol w="4800600">
                  <a:extLst>
                    <a:ext uri="{9D8B030D-6E8A-4147-A177-3AD203B41FA5}">
                      <a16:colId xmlns:a16="http://schemas.microsoft.com/office/drawing/2014/main" xmlns="" val="20000"/>
                    </a:ext>
                  </a:extLst>
                </a:gridCol>
              </a:tblGrid>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Principal* Dr. Yvette Williams-Renfroe</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0"/>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Assistant Principal (recommended): Ms. Brittany Cora</a:t>
                      </a:r>
                      <a:endParaRPr kumimoji="0" lang="en-US" sz="1800" b="0" i="0" u="none" strike="noStrike" cap="none" normalizeH="0" baseline="0" dirty="0">
                        <a:ln>
                          <a:noFill/>
                        </a:ln>
                        <a:solidFill>
                          <a:schemeClr val="tx1"/>
                        </a:solidFill>
                        <a:effectLst/>
                        <a:latin typeface="Arial" charset="0"/>
                        <a:ea typeface="Batang" pitchFamily="18" charset="-127"/>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Professional School Counselor* Yumeekia Mitchell </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2"/>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School Psychologist: Dr. Catherine Lawhead</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General Education Teacher(s): Patricia Yancy, Jessica Askew, Hunter Johnson, Stacy Owens, Kristy Burkett, Debora Tolliver</a:t>
                      </a: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4"/>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MEA Representative* Ms. Jefferies</a:t>
                      </a:r>
                      <a:endParaRPr kumimoji="0" lang="en-US" sz="1800" b="0" i="0" u="none" strike="noStrike" cap="none" normalizeH="0" baseline="0" dirty="0">
                        <a:ln>
                          <a:noFill/>
                        </a:ln>
                        <a:solidFill>
                          <a:schemeClr val="tx1"/>
                        </a:solidFill>
                        <a:effectLst/>
                        <a:latin typeface="Arial" charset="0"/>
                        <a:ea typeface="Batang" pitchFamily="18" charset="-127"/>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Elected Teachers (2)* Debora Tolliver, Jessica Askew</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6"/>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Special Education Teacher(s)* Catherine Al-</a:t>
                      </a:r>
                      <a:r>
                        <a:rPr kumimoji="0" lang="en-US" sz="1000" b="0" i="0" u="none" strike="noStrike" cap="none" normalizeH="0" baseline="0" dirty="0" err="1">
                          <a:ln>
                            <a:noFill/>
                          </a:ln>
                          <a:solidFill>
                            <a:schemeClr val="tx1"/>
                          </a:solidFill>
                          <a:effectLst/>
                          <a:latin typeface="Verdana" pitchFamily="34" charset="0"/>
                          <a:ea typeface="Batang" pitchFamily="18" charset="-127"/>
                          <a:cs typeface="Arial" charset="0"/>
                        </a:rPr>
                        <a:t>Ramahi</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Related Arts Teacher(s): Mia Scott-Baker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8"/>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Students Members: </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Educational Assistant(s)/ Non-Certified Staff: Christine Warner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0"/>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Community Member: Ms. Mary Smith</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Parents (2)* </a:t>
                      </a:r>
                      <a:r>
                        <a:rPr kumimoji="0" lang="en-US" sz="10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Ms. Liliana Buzdugan</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Ms. Donna Ratchford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2"/>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kern="1200" cap="none" normalizeH="0" baseline="0" dirty="0">
                          <a:ln>
                            <a:noFill/>
                          </a:ln>
                          <a:solidFill>
                            <a:schemeClr val="tx1"/>
                          </a:solidFill>
                          <a:effectLst/>
                          <a:latin typeface="Verdana" pitchFamily="34" charset="0"/>
                          <a:ea typeface="Batang" pitchFamily="18" charset="-127"/>
                          <a:cs typeface="Arial" charset="0"/>
                        </a:rPr>
                        <a:t>ISS Assistant: N/A                                Campus Monitor: N/A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kern="1200" cap="none" normalizeH="0" baseline="0" dirty="0">
                          <a:ln>
                            <a:noFill/>
                          </a:ln>
                          <a:solidFill>
                            <a:schemeClr val="tx1"/>
                          </a:solidFill>
                          <a:effectLst/>
                          <a:latin typeface="Verdana" pitchFamily="34" charset="0"/>
                          <a:ea typeface="Batang" pitchFamily="18" charset="-127"/>
                          <a:cs typeface="Arial" charset="0"/>
                        </a:rPr>
                        <a:t>Bilingual Translator: Ms. Lisette Bailey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3"/>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Cafeteria/Custodial Staff: Cheryl Hurd</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4"/>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Bus Driver:</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5"/>
                  </a:ext>
                </a:extLst>
              </a:tr>
              <a:tr h="27432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Verdana" pitchFamily="34" charset="0"/>
                          <a:ea typeface="Batang" pitchFamily="18" charset="-127"/>
                          <a:cs typeface="Arial" charset="0"/>
                        </a:rPr>
                        <a:t>External PBIS Coach: Gina True</a:t>
                      </a:r>
                      <a:endParaRPr kumimoji="0" lang="en-US" sz="1000" b="0" i="0" u="none" strike="noStrike" cap="none" normalizeH="0" baseline="0" dirty="0">
                        <a:ln>
                          <a:noFill/>
                        </a:ln>
                        <a:solidFill>
                          <a:schemeClr val="tx1"/>
                        </a:solidFill>
                        <a:effectLst/>
                        <a:latin typeface="Times New Roman" pitchFamily="18" charset="0"/>
                        <a:ea typeface="Batang" pitchFamily="18"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16"/>
                  </a:ext>
                </a:extLst>
              </a:tr>
            </a:tbl>
          </a:graphicData>
        </a:graphic>
      </p:graphicFrame>
      <p:sp>
        <p:nvSpPr>
          <p:cNvPr id="5" name="Slide Number Placeholder 4"/>
          <p:cNvSpPr>
            <a:spLocks noGrp="1"/>
          </p:cNvSpPr>
          <p:nvPr>
            <p:ph type="sldNum" sz="quarter" idx="12"/>
          </p:nvPr>
        </p:nvSpPr>
        <p:spPr/>
        <p:txBody>
          <a:bodyPr/>
          <a:lstStyle/>
          <a:p>
            <a:fld id="{792658A3-3BF0-460E-8150-B4D91F511DCF}" type="slidenum">
              <a:rPr lang="en-US" smtClean="0"/>
              <a:pPr/>
              <a:t>7</a:t>
            </a:fld>
            <a:endParaRPr lang="en-US"/>
          </a:p>
        </p:txBody>
      </p:sp>
      <p:sp>
        <p:nvSpPr>
          <p:cNvPr id="6" name="Footer Placeholder 5"/>
          <p:cNvSpPr>
            <a:spLocks noGrp="1"/>
          </p:cNvSpPr>
          <p:nvPr>
            <p:ph type="ftr" sz="quarter" idx="11"/>
          </p:nvPr>
        </p:nvSpPr>
        <p:spPr>
          <a:xfrm>
            <a:off x="3124200" y="6324599"/>
            <a:ext cx="2895600" cy="396875"/>
          </a:xfrm>
        </p:spPr>
        <p:txBody>
          <a:bodyPr/>
          <a:lstStyle/>
          <a:p>
            <a:r>
              <a:rPr lang="en-US" dirty="0"/>
              <a:t>Revised 3/17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ooter Placeholder 4"/>
          <p:cNvSpPr>
            <a:spLocks noGrp="1"/>
          </p:cNvSpPr>
          <p:nvPr>
            <p:ph type="ftr" sz="quarter" idx="11"/>
          </p:nvPr>
        </p:nvSpPr>
        <p:spPr/>
        <p:txBody>
          <a:bodyPr/>
          <a:lstStyle/>
          <a:p>
            <a:r>
              <a:rPr lang="en-US" dirty="0"/>
              <a:t>Revised 3/17</a:t>
            </a:r>
          </a:p>
        </p:txBody>
      </p:sp>
      <p:sp>
        <p:nvSpPr>
          <p:cNvPr id="73" name="Slide Number Placeholder 5"/>
          <p:cNvSpPr>
            <a:spLocks noGrp="1"/>
          </p:cNvSpPr>
          <p:nvPr>
            <p:ph type="sldNum" sz="quarter" idx="12"/>
          </p:nvPr>
        </p:nvSpPr>
        <p:spPr/>
        <p:txBody>
          <a:bodyPr/>
          <a:lstStyle/>
          <a:p>
            <a:fld id="{B5C873A4-F0B0-44A8-92BA-BE7230AC04A0}" type="slidenum">
              <a:rPr lang="en-US"/>
              <a:pPr/>
              <a:t>8</a:t>
            </a:fld>
            <a:endParaRPr lang="en-US"/>
          </a:p>
        </p:txBody>
      </p:sp>
      <p:sp>
        <p:nvSpPr>
          <p:cNvPr id="48130" name="Rectangle 1026"/>
          <p:cNvSpPr>
            <a:spLocks noGrp="1" noChangeArrowheads="1"/>
          </p:cNvSpPr>
          <p:nvPr>
            <p:ph type="title"/>
          </p:nvPr>
        </p:nvSpPr>
        <p:spPr>
          <a:xfrm>
            <a:off x="429491" y="457200"/>
            <a:ext cx="8229600" cy="1066800"/>
          </a:xfrm>
        </p:spPr>
        <p:txBody>
          <a:bodyPr/>
          <a:lstStyle/>
          <a:p>
            <a:r>
              <a:rPr lang="en-US" sz="3600" dirty="0"/>
              <a:t>2017-18 Discipline Team Meeting Schedule</a:t>
            </a:r>
            <a:br>
              <a:rPr lang="en-US" sz="3600" dirty="0"/>
            </a:br>
            <a:endParaRPr lang="en-US" sz="3600" dirty="0"/>
          </a:p>
        </p:txBody>
      </p:sp>
      <p:graphicFrame>
        <p:nvGraphicFramePr>
          <p:cNvPr id="48376" name="Group 1272"/>
          <p:cNvGraphicFramePr>
            <a:graphicFrameLocks noGrp="1"/>
          </p:cNvGraphicFramePr>
          <p:nvPr>
            <p:ph type="tbl" idx="1"/>
            <p:extLst>
              <p:ext uri="{D42A27DB-BD31-4B8C-83A1-F6EECF244321}">
                <p14:modId xmlns:p14="http://schemas.microsoft.com/office/powerpoint/2010/main" val="2016713643"/>
              </p:ext>
            </p:extLst>
          </p:nvPr>
        </p:nvGraphicFramePr>
        <p:xfrm>
          <a:off x="457200" y="1524000"/>
          <a:ext cx="8229600" cy="4734545"/>
        </p:xfrm>
        <a:graphic>
          <a:graphicData uri="http://schemas.openxmlformats.org/drawingml/2006/table">
            <a:tbl>
              <a:tblPr/>
              <a:tblGrid>
                <a:gridCol w="2895600">
                  <a:extLst>
                    <a:ext uri="{9D8B030D-6E8A-4147-A177-3AD203B41FA5}">
                      <a16:colId xmlns:a16="http://schemas.microsoft.com/office/drawing/2014/main" xmlns="" val="20000"/>
                    </a:ext>
                  </a:extLst>
                </a:gridCol>
                <a:gridCol w="2819400">
                  <a:extLst>
                    <a:ext uri="{9D8B030D-6E8A-4147-A177-3AD203B41FA5}">
                      <a16:colId xmlns:a16="http://schemas.microsoft.com/office/drawing/2014/main" xmlns="" val="20001"/>
                    </a:ext>
                  </a:extLst>
                </a:gridCol>
                <a:gridCol w="2514600">
                  <a:extLst>
                    <a:ext uri="{9D8B030D-6E8A-4147-A177-3AD203B41FA5}">
                      <a16:colId xmlns:a16="http://schemas.microsoft.com/office/drawing/2014/main" xmlns="" val="20002"/>
                    </a:ext>
                  </a:extLst>
                </a:gridCol>
              </a:tblGrid>
              <a:tr h="1143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cs typeface="Times New Roman" pitchFamily="18" charset="0"/>
                        </a:rPr>
                        <a:t>20 Day Reporting Period</a:t>
                      </a:r>
                      <a:r>
                        <a:rPr kumimoji="0" lang="en-US" sz="1400" b="0" i="0" u="none" strike="noStrike" cap="none" normalizeH="0" baseline="0" dirty="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cs typeface="Times New Roman" pitchFamily="18" charset="0"/>
                        </a:rPr>
                        <a:t>(A) SW PBIS Team meeting dates. Enter dates and initial when each meeting is Complete.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Arial" charset="0"/>
                          <a:cs typeface="Times New Roman" pitchFamily="18" charset="0"/>
                        </a:rPr>
                        <a:t>(B) Faculty meeting dates to report interpretation of 20 day data at least once per month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98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   08/07/17 - 09/01/17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09/06/17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   09/13/17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398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2.     09/05 - 10/02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10/10/17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10/11/17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2"/>
                  </a:ext>
                </a:extLst>
              </a:tr>
              <a:tr h="398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3.     10/03 - 11/06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11/07/17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11/15/17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3"/>
                  </a:ext>
                </a:extLst>
              </a:tr>
              <a:tr h="4003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4.     11/07 – 12/08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12/12/17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12/13/17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4"/>
                  </a:ext>
                </a:extLst>
              </a:tr>
              <a:tr h="398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5.   12/11/17 – 01/24/18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01/30/18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02/07/18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5"/>
                  </a:ext>
                </a:extLst>
              </a:tr>
              <a:tr h="398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6.      01/25 – 02/21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02/27/18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03/07/18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6"/>
                  </a:ext>
                </a:extLst>
              </a:tr>
              <a:tr h="398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7.      2/22 – 03/28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04/03/18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04/11/18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7"/>
                  </a:ext>
                </a:extLst>
              </a:tr>
              <a:tr h="398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8.      03/29 – 04/26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05/01/18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05/09/18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8"/>
                  </a:ext>
                </a:extLst>
              </a:tr>
              <a:tr h="3989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9.      04/27 – 05/24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07/30/18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08/01/18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1963015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Revised 3/17</a:t>
            </a:r>
          </a:p>
        </p:txBody>
      </p:sp>
      <p:sp>
        <p:nvSpPr>
          <p:cNvPr id="6" name="Slide Number Placeholder 5"/>
          <p:cNvSpPr>
            <a:spLocks noGrp="1"/>
          </p:cNvSpPr>
          <p:nvPr>
            <p:ph type="sldNum" sz="quarter" idx="12"/>
          </p:nvPr>
        </p:nvSpPr>
        <p:spPr/>
        <p:txBody>
          <a:bodyPr/>
          <a:lstStyle/>
          <a:p>
            <a:fld id="{B0A92106-E5A9-48BB-A006-0BAC7F2792D5}" type="slidenum">
              <a:rPr lang="en-US"/>
              <a:pPr/>
              <a:t>9</a:t>
            </a:fld>
            <a:endParaRPr lang="en-US"/>
          </a:p>
        </p:txBody>
      </p:sp>
      <p:sp>
        <p:nvSpPr>
          <p:cNvPr id="120834" name="Rectangle 2"/>
          <p:cNvSpPr>
            <a:spLocks noGrp="1" noChangeArrowheads="1"/>
          </p:cNvSpPr>
          <p:nvPr>
            <p:ph type="title"/>
          </p:nvPr>
        </p:nvSpPr>
        <p:spPr/>
        <p:txBody>
          <a:bodyPr/>
          <a:lstStyle/>
          <a:p>
            <a:r>
              <a:rPr lang="en-US"/>
              <a:t>Monitoring Process</a:t>
            </a:r>
          </a:p>
        </p:txBody>
      </p:sp>
      <p:sp>
        <p:nvSpPr>
          <p:cNvPr id="120835" name="Rectangle 3"/>
          <p:cNvSpPr>
            <a:spLocks noGrp="1" noChangeArrowheads="1"/>
          </p:cNvSpPr>
          <p:nvPr>
            <p:ph type="body" idx="1"/>
          </p:nvPr>
        </p:nvSpPr>
        <p:spPr/>
        <p:txBody>
          <a:bodyPr/>
          <a:lstStyle/>
          <a:p>
            <a:r>
              <a:rPr lang="en-US" sz="2400" dirty="0"/>
              <a:t>Mrs. Mitchell and Mrs. Ashmon disaggregate the data. The committee looks for trends; discuss ways to reinforce positive trends and reverse negative trends. </a:t>
            </a:r>
          </a:p>
          <a:p>
            <a:pPr lvl="1"/>
            <a:r>
              <a:rPr lang="en-US" sz="2000" dirty="0"/>
              <a:t>Each member then discusses the findings with their grade-level teams for input. A week later, we convene and discuss the feedback received. We then vote as a team on the recommended strategies to be implemented.  The committee then presents the new plan of action to the faculty during the next faculty meeting.</a:t>
            </a:r>
          </a:p>
          <a:p>
            <a:pPr lvl="1"/>
            <a:r>
              <a:rPr lang="en-US" sz="2000" dirty="0"/>
              <a:t>The staff then presents the new plan of action to students during homeroom the following morning. The parents are then given the information via the teacher/teacher teams weekly newsletter.</a:t>
            </a:r>
          </a:p>
        </p:txBody>
      </p:sp>
    </p:spTree>
    <p:extLst>
      <p:ext uri="{BB962C8B-B14F-4D97-AF65-F5344CB8AC3E}">
        <p14:creationId xmlns:p14="http://schemas.microsoft.com/office/powerpoint/2010/main" val="789138922"/>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99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FF99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
    <a:dk1>
      <a:srgbClr val="000000"/>
    </a:dk1>
    <a:lt1>
      <a:srgbClr val="FFFFFF"/>
    </a:lt1>
    <a:dk2>
      <a:srgbClr val="FF99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
    <a:dk1>
      <a:srgbClr val="000000"/>
    </a:dk1>
    <a:lt1>
      <a:srgbClr val="FFFFFF"/>
    </a:lt1>
    <a:dk2>
      <a:srgbClr val="FF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9075</TotalTime>
  <Words>4081</Words>
  <Application>Microsoft Office PowerPoint</Application>
  <PresentationFormat>On-screen Show (4:3)</PresentationFormat>
  <Paragraphs>746</Paragraphs>
  <Slides>49</Slides>
  <Notes>31</Notes>
  <HiddenSlides>5</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61" baseType="lpstr">
      <vt:lpstr>Batang</vt:lpstr>
      <vt:lpstr>MS PGothic</vt:lpstr>
      <vt:lpstr>MS PGothic</vt:lpstr>
      <vt:lpstr>AbcPrint</vt:lpstr>
      <vt:lpstr>Arial</vt:lpstr>
      <vt:lpstr>Baskerville Old Face</vt:lpstr>
      <vt:lpstr>Candara</vt:lpstr>
      <vt:lpstr>Times New Roman</vt:lpstr>
      <vt:lpstr>Verdana</vt:lpstr>
      <vt:lpstr>Wingdings</vt:lpstr>
      <vt:lpstr>Default Design</vt:lpstr>
      <vt:lpstr>Document</vt:lpstr>
      <vt:lpstr>  Kate Bond Elementary PBIS SCHOOL-WIDE DISCIPLINE  PLAN 2017-18   </vt:lpstr>
      <vt:lpstr>Guiding Principles</vt:lpstr>
      <vt:lpstr>Vision, Mission, Philosophy</vt:lpstr>
      <vt:lpstr>Previous Results</vt:lpstr>
      <vt:lpstr>Goals and Objectives</vt:lpstr>
      <vt:lpstr>Behavior Plan </vt:lpstr>
      <vt:lpstr>SCS School-wide PBIS (Discipline) Team Worksheet 2017-2018</vt:lpstr>
      <vt:lpstr>2017-18 Discipline Team Meeting Schedule </vt:lpstr>
      <vt:lpstr>Monitoring Process</vt:lpstr>
      <vt:lpstr>School Data</vt:lpstr>
      <vt:lpstr>Behavior &amp; Attendance Data</vt:lpstr>
      <vt:lpstr>Kate Bond Elementary School Rules</vt:lpstr>
      <vt:lpstr> Behavioral Expectation Matrix </vt:lpstr>
      <vt:lpstr>School Procedures </vt:lpstr>
      <vt:lpstr> KBE School Procedures  </vt:lpstr>
      <vt:lpstr> KBE School Procedures  </vt:lpstr>
      <vt:lpstr> KBE School Procedures  </vt:lpstr>
      <vt:lpstr> KBE School Procedures  </vt:lpstr>
      <vt:lpstr> Classroom Procedures </vt:lpstr>
      <vt:lpstr> Classroom Procedures </vt:lpstr>
      <vt:lpstr>Teach the Rules, Expectations and Procedures</vt:lpstr>
      <vt:lpstr>PowerPoint Presentation</vt:lpstr>
      <vt:lpstr>PowerPoint Presentation</vt:lpstr>
      <vt:lpstr>School Wide Incentives</vt:lpstr>
      <vt:lpstr>Teacher Incentives</vt:lpstr>
      <vt:lpstr>Communication </vt:lpstr>
      <vt:lpstr>Student Engagement</vt:lpstr>
      <vt:lpstr>KBE Character Education</vt:lpstr>
      <vt:lpstr>ATOD Prevention</vt:lpstr>
      <vt:lpstr>ATOD Prevention</vt:lpstr>
      <vt:lpstr>Bullying Prevention</vt:lpstr>
      <vt:lpstr>Bullying Prevention</vt:lpstr>
      <vt:lpstr>Kate Bond Elementary Violence Prevention Programs</vt:lpstr>
      <vt:lpstr>Intervention Strategies (Tier 2)</vt:lpstr>
      <vt:lpstr>Secondary Intervention (Tier 2) Evaluation</vt:lpstr>
      <vt:lpstr>Tertiary Interventions (Tier 3)</vt:lpstr>
      <vt:lpstr>Attendance (K-12)</vt:lpstr>
      <vt:lpstr>SCS School-wide  Attendance Team Worksheet 2017-18</vt:lpstr>
      <vt:lpstr> 2017-18 Attendance Team Meeting Schedule </vt:lpstr>
      <vt:lpstr>School’s SART MAP</vt:lpstr>
      <vt:lpstr>Attendance Intervention/Prevention Strategies</vt:lpstr>
      <vt:lpstr>Attendance Incentives</vt:lpstr>
      <vt:lpstr>Graduation (9-12 only)</vt:lpstr>
      <vt:lpstr>SCS School-wide  Graduation Team Worksheet 2017-18</vt:lpstr>
      <vt:lpstr>2017-18 Graduation Team Meeting Schedule </vt:lpstr>
      <vt:lpstr>Graduation Action Plan</vt:lpstr>
      <vt:lpstr>Graduation Incentives:</vt:lpstr>
      <vt:lpstr>Resources</vt:lpstr>
      <vt:lpstr>PBIS Team </vt:lpstr>
    </vt:vector>
  </TitlesOfParts>
  <Company>Memphis City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Name</dc:title>
  <dc:creator>Brenda Cassellius</dc:creator>
  <cp:lastModifiedBy>YVETTE  WILLIAMSRENFROE</cp:lastModifiedBy>
  <cp:revision>458</cp:revision>
  <cp:lastPrinted>2017-08-29T17:48:29Z</cp:lastPrinted>
  <dcterms:created xsi:type="dcterms:W3CDTF">2005-04-14T23:20:33Z</dcterms:created>
  <dcterms:modified xsi:type="dcterms:W3CDTF">2017-11-06T22:29:19Z</dcterms:modified>
</cp:coreProperties>
</file>