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7" r:id="rId5"/>
    <p:sldId id="256" r:id="rId6"/>
  </p:sldIdLst>
  <p:sldSz cx="10058400" cy="7772400"/>
  <p:notesSz cx="7102475" cy="9388475"/>
  <p:embeddedFontLst>
    <p:embeddedFont>
      <p:font typeface="APLBorderHoarder" panose="020B0604020202020204" charset="0"/>
      <p:regular r:id="rId7"/>
    </p:embeddedFont>
    <p:embeddedFont>
      <p:font typeface="APLKinderPeeps" panose="020B0604020202020204" charset="0"/>
      <p:regular r:id="rId8"/>
    </p:embeddedFont>
    <p:embeddedFont>
      <p:font typeface="APLRealTalk" panose="020B0604020202020204" charset="0"/>
      <p:regular r:id="rId9"/>
    </p:embeddedFont>
    <p:embeddedFont>
      <p:font typeface="APLTodayISaid" panose="020B0604020202020204" charset="0"/>
      <p:regular r:id="rId10"/>
    </p:embeddedFont>
    <p:embeddedFont>
      <p:font typeface="APLTypeBTeache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694DB-30C6-2241-3190-EEFC17A5803A}" v="314" dt="2019-08-19T20:37:50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image" Target="../media/image4.jp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hyperlink" Target="https://forms.gle/zQ91ox69c4Dby8ah7" TargetMode="External"/><Relationship Id="rId5" Type="http://schemas.openxmlformats.org/officeDocument/2006/relationships/tags" Target="../tags/tag15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91EBDF6-6F1D-4916-99DC-74F7744D494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33661" y="147818"/>
            <a:ext cx="332473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BorderHoarder" panose="02000603000000000000" pitchFamily="2" charset="0"/>
                <a:ea typeface="APLBorderHoarder" panose="02000603000000000000" pitchFamily="2" charset="0"/>
              </a:rPr>
              <a:t>Kate Bond Elementary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BorderHoarder" panose="02000603000000000000" pitchFamily="2" charset="0"/>
              <a:ea typeface="APLBorderHoarder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BorderHoarder" panose="02000603000000000000" pitchFamily="2" charset="0"/>
              <a:ea typeface="APLBorderHoarder" panose="020006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5B939-9A32-45AE-A2BA-DDB5CD1B0D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4151" y="207023"/>
            <a:ext cx="295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What do school counselors DO?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83FC7A-7754-47C0-9E3A-F6A18B9197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442" y="933318"/>
            <a:ext cx="3296952" cy="12080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We work alongside teachers and parents to help students develop </a:t>
            </a:r>
            <a:endParaRPr lang="en-US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algn="ctr"/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socially and emotionally, and help remove any barriers to</a:t>
            </a:r>
            <a:r>
              <a:rPr lang="en-US" sz="1850">
                <a:solidFill>
                  <a:srgbClr val="C00000"/>
                </a:solidFill>
                <a:latin typeface="APLKinderPeeps"/>
                <a:ea typeface="APLKinderPeeps"/>
              </a:rPr>
              <a:t> learning!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8D9B5-B3C7-431C-AE24-7E63CCCC45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8943" y="2857996"/>
            <a:ext cx="295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We provide: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0BF52-1275-46A7-BB94-9480234867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9809" y="3137372"/>
            <a:ext cx="3110986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Classroom  guidance lessons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Small group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Short-term individual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Consultation with parents and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Parent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Crisis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Community resource referrals </a:t>
            </a:r>
            <a:r>
              <a:rPr lang="en-US" sz="1600" i="1">
                <a:solidFill>
                  <a:srgbClr val="C00000"/>
                </a:solidFill>
                <a:latin typeface="APLKinderPeeps"/>
                <a:ea typeface="APLKinderPeeps"/>
              </a:rPr>
              <a:t>(including longer term therapy services</a:t>
            </a:r>
            <a:r>
              <a:rPr lang="en-US" i="1">
                <a:solidFill>
                  <a:srgbClr val="C00000"/>
                </a:solidFill>
                <a:latin typeface="APLKinderPeeps"/>
                <a:ea typeface="APLKinderPeep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Schoolwide programming (Red Ribbon Week, Kindness Week, College and Career Awareness Week, etc.)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1C03AF2E-D023-41A8-842A-B712C2E21A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33661" y="2807082"/>
            <a:ext cx="334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APLTodayISaid" panose="02000603000000000000" pitchFamily="2" charset="0"/>
                <a:ea typeface="APLTodayISaid" panose="02000603000000000000" pitchFamily="2" charset="0"/>
                <a:cs typeface="Times New Roman" panose="02020603050405020304" pitchFamily="18" charset="0"/>
              </a:rPr>
              <a:t>Mrs. Crystal Ashmon (Grades K-2)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APLTodayISaid" panose="02000603000000000000" pitchFamily="2" charset="0"/>
                <a:ea typeface="APLTodayISaid" panose="02000603000000000000" pitchFamily="2" charset="0"/>
                <a:cs typeface="Times New Roman" panose="02020603050405020304" pitchFamily="18" charset="0"/>
              </a:rPr>
              <a:t>Mrs. Yumeekia Mitchell (Grades 3-5) </a:t>
            </a:r>
            <a:endParaRPr lang="en-US" altLang="en-US" sz="2000" b="1">
              <a:solidFill>
                <a:srgbClr val="C00000"/>
              </a:solidFill>
              <a:latin typeface="APLTodayISaid" panose="02000603000000000000" pitchFamily="2" charset="0"/>
              <a:ea typeface="APLTodayISaid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BBAD3AE5-68A8-47A3-9489-7E69D64056D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54518" y="1476010"/>
            <a:ext cx="3303882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>
                <a:ln>
                  <a:solidFill>
                    <a:sysClr val="windowText" lastClr="000000"/>
                  </a:solidFill>
                </a:ln>
                <a:effectLst/>
                <a:latin typeface="APLTypeBTeacher" panose="02000603000000000000" pitchFamily="2" charset="0"/>
                <a:ea typeface="APLTypeBTeacher" panose="02000603000000000000" pitchFamily="2" charset="0"/>
              </a:rPr>
              <a:t>SCHOOL COUNSELING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9E31EB79-C691-4F46-BEEB-E4F075E00E1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88386" y="1252150"/>
            <a:ext cx="3296952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Kindergarten through 2</a:t>
            </a:r>
            <a:r>
              <a:rPr lang="en-US" sz="1600" baseline="300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nd</a:t>
            </a:r>
            <a:r>
              <a:rPr lang="en-US" sz="16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Grade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Mrs. Crystal Ashmon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Phone: 901-416-0015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ashmoncl@scsk12.org</a:t>
            </a:r>
          </a:p>
          <a:p>
            <a:pPr algn="ctr"/>
            <a:endParaRPr lang="en-US" sz="500" b="1" i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050" b="1" i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3</a:t>
            </a:r>
            <a:r>
              <a:rPr lang="en-US" sz="1600" baseline="300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rd</a:t>
            </a:r>
            <a:r>
              <a:rPr lang="en-US" sz="16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through 5</a:t>
            </a:r>
            <a:r>
              <a:rPr lang="en-US" sz="1600" baseline="300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th</a:t>
            </a:r>
            <a:r>
              <a:rPr lang="en-US" sz="160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Grade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Mrs. Yumeekia Mitchell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Phone: 901-416-4860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mitchellyn@scsk12.org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6592A6B-4DDF-40F0-BA76-DC7AD40FCE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70082" y="6673320"/>
            <a:ext cx="332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/>
            <a:r>
              <a:rPr lang="en-US" altLang="en-US" sz="1200" i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***Confidentiality and your family’s privacy are important to us. What you or your child discuss with a counselor is private except in cases required by law (when abuse or neglect are suspected).***</a:t>
            </a:r>
            <a:endParaRPr lang="en-US" altLang="en-US" sz="300" i="1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DFDE9DBD-2F6B-434A-B97E-211097D195C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69842" y="1501237"/>
            <a:ext cx="3303882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PLTypeBTeacher" panose="02000603000000000000" pitchFamily="2" charset="0"/>
                <a:ea typeface="APLTypeBTeacher" panose="02000603000000000000" pitchFamily="2" charset="0"/>
              </a:rPr>
              <a:t>SCHOOL COUNSELING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46" y="3453412"/>
            <a:ext cx="1326937" cy="209314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94" y="3453411"/>
            <a:ext cx="1418729" cy="209314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16" y="5161547"/>
            <a:ext cx="3045035" cy="1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87" y="3957506"/>
            <a:ext cx="2362172" cy="2009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8" y="5479537"/>
            <a:ext cx="1380073" cy="144386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38E4FEA-C814-42DB-99B7-0A4AAEDBE49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2653" y="1501559"/>
            <a:ext cx="332662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Making and keeping friends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Setting goals 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Teamwork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Feeling good about yourself 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Making good choices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Being responsible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Managing strong feelings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Conflict resolution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35D7AE9-C945-4435-96D2-023D0060F93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844" y="950405"/>
            <a:ext cx="307292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Help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handl</a:t>
            </a: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e social or emotional concerns you have about your child.</a:t>
            </a:r>
            <a:endParaRPr lang="en-US">
              <a:latin typeface="APLKinderPeeps"/>
              <a:ea typeface="APLKinderPeeps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Improving parent-child communication</a:t>
            </a: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Family difficulties or concerns that affect your child at school.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Referrals for community </a:t>
            </a: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re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sources</a:t>
            </a: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Understanding the developmental changes of childhood</a:t>
            </a: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. </a:t>
            </a: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Helping your child to be on time to school every day. </a:t>
            </a:r>
          </a:p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rgbClr val="C00000"/>
                </a:solidFill>
                <a:latin typeface="APLKinderPeeps"/>
                <a:ea typeface="APLKinderPeeps"/>
              </a:rPr>
              <a:t>Discussing concerns about your child’s academic achievement.</a:t>
            </a:r>
            <a:endParaRPr lang="en-US" altLang="en-US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24B80F3-36F9-4A78-B94F-29BE9FB1C03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798" y="5579016"/>
            <a:ext cx="295271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altLang="en-US" b="1">
              <a:solidFill>
                <a:srgbClr val="C00000"/>
              </a:solidFill>
              <a:latin typeface="APLKinderPeeps"/>
              <a:ea typeface="APLKinderPeeps"/>
              <a:cs typeface="Times New Roman"/>
            </a:endParaRPr>
          </a:p>
          <a:p>
            <a:pPr marL="171450" marR="0" lvl="0" indent="-17145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/>
                <a:ea typeface="APLKinderPeeps"/>
              </a:rPr>
              <a:t>Self-referral</a:t>
            </a:r>
            <a:endParaRPr lang="en-US">
              <a:cs typeface="Arial" panose="020B060402020202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Parent referral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Administrative, teacher, or other staff referral</a:t>
            </a:r>
          </a:p>
          <a:p>
            <a:pPr algn="ctr" defTabSz="914400"/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Online Referral Link: </a:t>
            </a:r>
            <a:r>
              <a:rPr lang="en-US" sz="1600">
                <a:solidFill>
                  <a:srgbClr val="C00000"/>
                </a:solidFill>
                <a:latin typeface="APLKinderPeeps"/>
                <a:ea typeface="APLKinderPeeps"/>
                <a:hlinkClick r:id="rId11"/>
              </a:rPr>
              <a:t>https://forms.gle/zQ91ox69c4Dby8ah7</a:t>
            </a:r>
            <a:endParaRPr lang="en-US" altLang="en-US" sz="1600">
              <a:solidFill>
                <a:srgbClr val="C00000"/>
              </a:solidFill>
              <a:latin typeface="APLKinderPeeps"/>
              <a:ea typeface="APLKinderPeep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92ED5-D009-42AB-96FB-896207DC07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5020" y="291406"/>
            <a:ext cx="295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How can we support parents?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FD9F27-5F3A-44CB-8CD7-09220893568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16443" y="4965517"/>
            <a:ext cx="26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How does a 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student see a 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school counselor?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3B4B7-F1BE-4549-AA80-AD66B08F18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72653" y="261327"/>
            <a:ext cx="334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What types of things do we talk with students about in class lessons and in counseling?</a:t>
            </a:r>
          </a:p>
        </p:txBody>
      </p:sp>
      <p:pic>
        <p:nvPicPr>
          <p:cNvPr id="3088" name="Picture 16" descr="Image result for listening ear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4" y="6020145"/>
            <a:ext cx="1373230" cy="14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902133" y="997943"/>
            <a:ext cx="3118842" cy="59093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• Children learn best when they feel good about  themselves and their relationships with others.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• Children who understand their feelings are better able to control their behavior.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• We know that stress can affect focus and learning, but its impact can be reduced with proven self-regulation strategies.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• Schools, parents, and communities that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communicate and collaborate provide the most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effective support to children.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• Attitudes formed during elementary school shape</a:t>
            </a:r>
          </a:p>
          <a:p>
            <a:r>
              <a:rPr lang="en-US">
                <a:solidFill>
                  <a:srgbClr val="C00000"/>
                </a:solidFill>
                <a:latin typeface="APLKinderPeeps"/>
                <a:ea typeface="APLKinderPeeps"/>
              </a:rPr>
              <a:t>future attitudes towards learning, self, and society.</a:t>
            </a:r>
          </a:p>
        </p:txBody>
      </p:sp>
      <p:sp>
        <p:nvSpPr>
          <p:cNvPr id="3075" name="Rectangle 3074"/>
          <p:cNvSpPr/>
          <p:nvPr/>
        </p:nvSpPr>
        <p:spPr>
          <a:xfrm>
            <a:off x="6946719" y="291406"/>
            <a:ext cx="291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Why do kids need 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school counseling?</a:t>
            </a:r>
          </a:p>
        </p:txBody>
      </p:sp>
    </p:spTree>
    <p:extLst>
      <p:ext uri="{BB962C8B-B14F-4D97-AF65-F5344CB8AC3E}">
        <p14:creationId xmlns:p14="http://schemas.microsoft.com/office/powerpoint/2010/main" val="4189149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F35D0C2FD604BA4E16036E5E58671" ma:contentTypeVersion="9" ma:contentTypeDescription="Create a new document." ma:contentTypeScope="" ma:versionID="f59e8abbb93f56d78d2a634e6ebe1c65">
  <xsd:schema xmlns:xsd="http://www.w3.org/2001/XMLSchema" xmlns:xs="http://www.w3.org/2001/XMLSchema" xmlns:p="http://schemas.microsoft.com/office/2006/metadata/properties" xmlns:ns3="fed0c413-d649-4248-b1de-db4d8a40e433" xmlns:ns4="bae2362e-1c53-43db-a058-40e7c632645d" targetNamespace="http://schemas.microsoft.com/office/2006/metadata/properties" ma:root="true" ma:fieldsID="1a9a7d26a4df36763ad1f755034f05f2" ns3:_="" ns4:_="">
    <xsd:import namespace="fed0c413-d649-4248-b1de-db4d8a40e433"/>
    <xsd:import namespace="bae2362e-1c53-43db-a058-40e7c63264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0c413-d649-4248-b1de-db4d8a40e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2362e-1c53-43db-a058-40e7c6326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8F794F-0698-46E2-BC15-5233DF7E4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788807-E0FF-42E4-A52B-07774EEF7FF9}">
  <ds:schemaRefs>
    <ds:schemaRef ds:uri="bae2362e-1c53-43db-a058-40e7c632645d"/>
    <ds:schemaRef ds:uri="fed0c413-d649-4248-b1de-db4d8a40e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5EA4FA-054B-4B4F-8129-7483ABB7C539}">
  <ds:schemaRefs>
    <ds:schemaRef ds:uri="http://purl.org/dc/terms/"/>
    <ds:schemaRef ds:uri="http://schemas.openxmlformats.org/package/2006/metadata/core-properties"/>
    <ds:schemaRef ds:uri="http://purl.org/dc/dcmitype/"/>
    <ds:schemaRef ds:uri="bae2362e-1c53-43db-a058-40e7c632645d"/>
    <ds:schemaRef ds:uri="http://schemas.microsoft.com/office/2006/documentManagement/types"/>
    <ds:schemaRef ds:uri="http://schemas.microsoft.com/office/2006/metadata/properties"/>
    <ds:schemaRef ds:uri="fed0c413-d649-4248-b1de-db4d8a40e433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</Words>
  <Application>Microsoft Office PowerPoint</Application>
  <PresentationFormat>Custom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APLKinderPeeps</vt:lpstr>
      <vt:lpstr>Arial</vt:lpstr>
      <vt:lpstr>APLBorderHoarder</vt:lpstr>
      <vt:lpstr>Calibri Light</vt:lpstr>
      <vt:lpstr>APLRealTalk</vt:lpstr>
      <vt:lpstr>Calibri</vt:lpstr>
      <vt:lpstr>Times New Roman</vt:lpstr>
      <vt:lpstr>APLTodayISaid</vt:lpstr>
      <vt:lpstr>APLTypeBTeacher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Cottrill-Carlo</dc:creator>
  <cp:lastModifiedBy>CRYSTAL L ASHMON</cp:lastModifiedBy>
  <cp:revision>1</cp:revision>
  <cp:lastPrinted>2018-08-07T01:43:23Z</cp:lastPrinted>
  <dcterms:created xsi:type="dcterms:W3CDTF">2018-07-19T00:25:08Z</dcterms:created>
  <dcterms:modified xsi:type="dcterms:W3CDTF">2019-10-03T04:52:28Z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0x010100C1EF35D0C2FD604BA4E16036E5E58671</vt:lpwstr>
  </property>
</Properties>
</file>